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86" r:id="rId2"/>
    <p:sldMasterId id="2147483675" r:id="rId3"/>
  </p:sldMasterIdLst>
  <p:notesMasterIdLst>
    <p:notesMasterId r:id="rId31"/>
  </p:notesMasterIdLst>
  <p:handoutMasterIdLst>
    <p:handoutMasterId r:id="rId32"/>
  </p:handoutMasterIdLst>
  <p:sldIdLst>
    <p:sldId id="4648" r:id="rId4"/>
    <p:sldId id="398" r:id="rId5"/>
    <p:sldId id="4649" r:id="rId6"/>
    <p:sldId id="4654" r:id="rId7"/>
    <p:sldId id="4651" r:id="rId8"/>
    <p:sldId id="4653" r:id="rId9"/>
    <p:sldId id="4655" r:id="rId10"/>
    <p:sldId id="397" r:id="rId11"/>
    <p:sldId id="407" r:id="rId12"/>
    <p:sldId id="4652" r:id="rId13"/>
    <p:sldId id="4658" r:id="rId14"/>
    <p:sldId id="4656" r:id="rId15"/>
    <p:sldId id="4657" r:id="rId16"/>
    <p:sldId id="257" r:id="rId17"/>
    <p:sldId id="388" r:id="rId18"/>
    <p:sldId id="4633" r:id="rId19"/>
    <p:sldId id="4659" r:id="rId20"/>
    <p:sldId id="264" r:id="rId21"/>
    <p:sldId id="265" r:id="rId22"/>
    <p:sldId id="266" r:id="rId23"/>
    <p:sldId id="4630" r:id="rId24"/>
    <p:sldId id="268" r:id="rId25"/>
    <p:sldId id="4621" r:id="rId26"/>
    <p:sldId id="406" r:id="rId27"/>
    <p:sldId id="374" r:id="rId28"/>
    <p:sldId id="409"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TCR" id="{E34327A2-76BF-4EB5-9718-C0E9FB13AEDB}">
          <p14:sldIdLst>
            <p14:sldId id="4648"/>
            <p14:sldId id="398"/>
            <p14:sldId id="4649"/>
            <p14:sldId id="4654"/>
            <p14:sldId id="4651"/>
            <p14:sldId id="4653"/>
            <p14:sldId id="4655"/>
          </p14:sldIdLst>
        </p14:section>
        <p14:section name="SEER" id="{C8556DA3-B4BA-470F-BDBD-C2C4A382A8C2}">
          <p14:sldIdLst>
            <p14:sldId id="397"/>
            <p14:sldId id="407"/>
            <p14:sldId id="4652"/>
            <p14:sldId id="4658"/>
            <p14:sldId id="4656"/>
            <p14:sldId id="4657"/>
            <p14:sldId id="257"/>
            <p14:sldId id="388"/>
            <p14:sldId id="4633"/>
            <p14:sldId id="4659"/>
            <p14:sldId id="264"/>
            <p14:sldId id="265"/>
            <p14:sldId id="266"/>
            <p14:sldId id="4630"/>
            <p14:sldId id="268"/>
            <p14:sldId id="4621"/>
          </p14:sldIdLst>
        </p14:section>
        <p14:section name="Epi Updates" id="{B3C2C1B8-BFF0-4191-AC0F-CD4450C7DB6E}">
          <p14:sldIdLst>
            <p14:sldId id="406"/>
          </p14:sldIdLst>
        </p14:section>
        <p14:section name="Member Updates" id="{EBCCAB04-E33E-4773-92FD-E0F705C9814A}">
          <p14:sldIdLst>
            <p14:sldId id="374"/>
            <p14:sldId id="409"/>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onda,Keisha (DSHS)" initials="M(" lastIdx="20" clrIdx="0">
    <p:extLst>
      <p:ext uri="{19B8F6BF-5375-455C-9EA6-DF929625EA0E}">
        <p15:presenceInfo xmlns:p15="http://schemas.microsoft.com/office/powerpoint/2012/main" userId="S-1-5-21-3727447518-2974781413-518096871-194087" providerId="AD"/>
      </p:ext>
    </p:extLst>
  </p:cmAuthor>
  <p:cmAuthor id="2" name="Dahlquist,Katie (DSHS)" initials="D(" lastIdx="15" clrIdx="1">
    <p:extLst>
      <p:ext uri="{19B8F6BF-5375-455C-9EA6-DF929625EA0E}">
        <p15:presenceInfo xmlns:p15="http://schemas.microsoft.com/office/powerpoint/2012/main" userId="S-1-5-21-3727447518-2974781413-518096871-189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C600"/>
    <a:srgbClr val="6CC04A"/>
    <a:srgbClr val="AB2328"/>
    <a:srgbClr val="3951A9"/>
    <a:srgbClr val="00B3E3"/>
    <a:srgbClr val="3D5FC9"/>
    <a:srgbClr val="B47E00"/>
    <a:srgbClr val="ED7591"/>
    <a:srgbClr val="1A5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6370" autoAdjust="0"/>
  </p:normalViewPr>
  <p:slideViewPr>
    <p:cSldViewPr snapToGrid="0">
      <p:cViewPr varScale="1">
        <p:scale>
          <a:sx n="114" d="100"/>
          <a:sy n="114" d="100"/>
        </p:scale>
        <p:origin x="1470" y="102"/>
      </p:cViewPr>
      <p:guideLst/>
    </p:cSldViewPr>
  </p:slideViewPr>
  <p:notesTextViewPr>
    <p:cViewPr>
      <p:scale>
        <a:sx n="3" d="2"/>
        <a:sy n="3" d="2"/>
      </p:scale>
      <p:origin x="0" y="0"/>
    </p:cViewPr>
  </p:notesTextViewPr>
  <p:notesViewPr>
    <p:cSldViewPr snapToGrid="0">
      <p:cViewPr varScale="1">
        <p:scale>
          <a:sx n="84" d="100"/>
          <a:sy n="84" d="100"/>
        </p:scale>
        <p:origin x="276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CD195-F83B-4241-943C-EBB1D3BFB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0109DD-1EC0-485E-B6D9-2043D27559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763008-B5D5-40EC-B251-E8ACD06078BC}" type="datetimeFigureOut">
              <a:rPr lang="en-US" smtClean="0"/>
              <a:t>7/6/2022</a:t>
            </a:fld>
            <a:endParaRPr lang="en-US" dirty="0"/>
          </a:p>
        </p:txBody>
      </p:sp>
      <p:sp>
        <p:nvSpPr>
          <p:cNvPr id="4" name="Footer Placeholder 3">
            <a:extLst>
              <a:ext uri="{FF2B5EF4-FFF2-40B4-BE49-F238E27FC236}">
                <a16:creationId xmlns:a16="http://schemas.microsoft.com/office/drawing/2014/main" id="{17AB9F14-3279-4BE2-BEC6-C9A8D812BB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8087BD8-CC2E-493A-A64A-A36FD00189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45B1E8-5E10-4B0A-8F1B-E7D78DFD35BB}" type="slidenum">
              <a:rPr lang="en-US" smtClean="0"/>
              <a:t>‹#›</a:t>
            </a:fld>
            <a:endParaRPr lang="en-US" dirty="0"/>
          </a:p>
        </p:txBody>
      </p:sp>
    </p:spTree>
    <p:extLst>
      <p:ext uri="{BB962C8B-B14F-4D97-AF65-F5344CB8AC3E}">
        <p14:creationId xmlns:p14="http://schemas.microsoft.com/office/powerpoint/2010/main" val="852149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FF326-EC3A-4750-949C-7FAF913B1EA6}" type="datetimeFigureOut">
              <a:rPr lang="en-US" smtClean="0"/>
              <a:t>7/6/2022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E3C3E-9E58-43E6-8320-3CDA410CB84A}" type="slidenum">
              <a:rPr lang="en-US" smtClean="0"/>
              <a:t>‹#›</a:t>
            </a:fld>
            <a:endParaRPr lang="en-US" dirty="0"/>
          </a:p>
        </p:txBody>
      </p:sp>
    </p:spTree>
    <p:extLst>
      <p:ext uri="{BB962C8B-B14F-4D97-AF65-F5344CB8AC3E}">
        <p14:creationId xmlns:p14="http://schemas.microsoft.com/office/powerpoint/2010/main" val="350918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E3C3E-9E58-43E6-8320-3CDA410CB84A}" type="slidenum">
              <a:rPr lang="en-US" smtClean="0"/>
              <a:t>1</a:t>
            </a:fld>
            <a:endParaRPr lang="en-US" dirty="0"/>
          </a:p>
        </p:txBody>
      </p:sp>
    </p:spTree>
    <p:extLst>
      <p:ext uri="{BB962C8B-B14F-4D97-AF65-F5344CB8AC3E}">
        <p14:creationId xmlns:p14="http://schemas.microsoft.com/office/powerpoint/2010/main" val="119803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E3C3E-9E58-43E6-8320-3CDA410CB84A}" type="slidenum">
              <a:rPr lang="en-US" smtClean="0"/>
              <a:t>3</a:t>
            </a:fld>
            <a:endParaRPr lang="en-US" dirty="0"/>
          </a:p>
        </p:txBody>
      </p:sp>
    </p:spTree>
    <p:extLst>
      <p:ext uri="{BB962C8B-B14F-4D97-AF65-F5344CB8AC3E}">
        <p14:creationId xmlns:p14="http://schemas.microsoft.com/office/powerpoint/2010/main" val="75672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E3C3E-9E58-43E6-8320-3CDA410CB84A}" type="slidenum">
              <a:rPr lang="en-US" smtClean="0"/>
              <a:t>4</a:t>
            </a:fld>
            <a:endParaRPr lang="en-US" dirty="0"/>
          </a:p>
        </p:txBody>
      </p:sp>
    </p:spTree>
    <p:extLst>
      <p:ext uri="{BB962C8B-B14F-4D97-AF65-F5344CB8AC3E}">
        <p14:creationId xmlns:p14="http://schemas.microsoft.com/office/powerpoint/2010/main" val="13079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E3C3E-9E58-43E6-8320-3CDA410CB84A}" type="slidenum">
              <a:rPr lang="en-US" smtClean="0"/>
              <a:t>25</a:t>
            </a:fld>
            <a:endParaRPr lang="en-US" dirty="0"/>
          </a:p>
        </p:txBody>
      </p:sp>
    </p:spTree>
    <p:extLst>
      <p:ext uri="{BB962C8B-B14F-4D97-AF65-F5344CB8AC3E}">
        <p14:creationId xmlns:p14="http://schemas.microsoft.com/office/powerpoint/2010/main" val="153530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96F20-F27F-4946-B436-62166285960A}" type="slidenum">
              <a:rPr lang="en-US" smtClean="0"/>
              <a:t>27</a:t>
            </a:fld>
            <a:endParaRPr lang="en-US" dirty="0"/>
          </a:p>
        </p:txBody>
      </p:sp>
    </p:spTree>
    <p:extLst>
      <p:ext uri="{BB962C8B-B14F-4D97-AF65-F5344CB8AC3E}">
        <p14:creationId xmlns:p14="http://schemas.microsoft.com/office/powerpoint/2010/main" val="76860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1762306"/>
            <a:ext cx="78867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09"/>
            <a:ext cx="7886700" cy="544878"/>
          </a:xfrm>
        </p:spPr>
        <p:txBody>
          <a:bodyPr>
            <a:normAutofit/>
          </a:bodyPr>
          <a:lstStyle>
            <a:lvl1pPr marL="0" indent="0" algn="ctr">
              <a:buNone/>
              <a:defRPr sz="3200">
                <a:solidFill>
                  <a:schemeClr val="bg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628651" y="4432309"/>
            <a:ext cx="7881938"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9144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500063" y="742950"/>
            <a:ext cx="8143875"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9144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7/6/2022</a:t>
            </a:fld>
            <a:endParaRPr lang="en-US" dirty="0"/>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dirty="0"/>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7/6/2022</a:t>
            </a:fld>
            <a:endParaRPr lang="en-US" dirty="0"/>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493640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1804397" y="1825625"/>
            <a:ext cx="325805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5257296" y="1825625"/>
            <a:ext cx="32580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1745674" y="1857375"/>
            <a:ext cx="3304460" cy="6477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1745674" y="2505075"/>
            <a:ext cx="330446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5212082" y="1857375"/>
            <a:ext cx="3304461" cy="6477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5212081" y="2505075"/>
            <a:ext cx="330446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1809750" y="409575"/>
            <a:ext cx="7104460"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26" y="5493990"/>
            <a:ext cx="1510299" cy="1084556"/>
          </a:xfrm>
          <a:prstGeom prst="rect">
            <a:avLst/>
          </a:prstGeom>
        </p:spPr>
      </p:pic>
    </p:spTree>
    <p:extLst>
      <p:ext uri="{BB962C8B-B14F-4D97-AF65-F5344CB8AC3E}">
        <p14:creationId xmlns:p14="http://schemas.microsoft.com/office/powerpoint/2010/main" val="86265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1708419" y="2049462"/>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4816338" y="2049463"/>
            <a:ext cx="369901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68"/>
            <a:ext cx="9144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7" y="5979927"/>
            <a:ext cx="3255377" cy="877897"/>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860611"/>
            <a:ext cx="78867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17"/>
            <a:ext cx="7886700" cy="1500187"/>
          </a:xfrm>
        </p:spPr>
        <p:txBody>
          <a:bodyPr/>
          <a:lstStyle>
            <a:lvl1pPr marL="0" indent="0">
              <a:buNone/>
              <a:defRPr sz="240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5922169" y="6288657"/>
            <a:ext cx="30861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1714502" y="1894114"/>
            <a:ext cx="3268047" cy="432571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5087520" y="1"/>
            <a:ext cx="4056485" cy="6858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1714500" y="365129"/>
            <a:ext cx="3268048"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3028950" y="6356359"/>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814A9D0-9A75-443D-B854-6BFEAACE2902}" type="datetimeFigureOut">
              <a:rPr lang="en-US" smtClean="0"/>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7D868-7E28-48BD-8921-3C0ABD546831}" type="slidenum">
              <a:rPr lang="en-US" smtClean="0"/>
              <a:t>‹#›</a:t>
            </a:fld>
            <a:endParaRPr lang="en-US" dirty="0"/>
          </a:p>
        </p:txBody>
      </p:sp>
    </p:spTree>
    <p:extLst>
      <p:ext uri="{BB962C8B-B14F-4D97-AF65-F5344CB8AC3E}">
        <p14:creationId xmlns:p14="http://schemas.microsoft.com/office/powerpoint/2010/main" val="1810795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68"/>
            <a:ext cx="9144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7" y="5979927"/>
            <a:ext cx="2427504"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860611"/>
            <a:ext cx="78867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17"/>
            <a:ext cx="7886700" cy="1500187"/>
          </a:xfrm>
        </p:spPr>
        <p:txBody>
          <a:bodyPr/>
          <a:lstStyle>
            <a:lvl1pPr marL="0" indent="0">
              <a:buNone/>
              <a:defRPr sz="240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5922169" y="6288657"/>
            <a:ext cx="30861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390224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a:xfrm>
            <a:off x="628650" y="362310"/>
            <a:ext cx="7886700" cy="104241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628650" y="362309"/>
            <a:ext cx="7886700" cy="1042416"/>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628650" y="1690688"/>
            <a:ext cx="394335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4572000" y="1566867"/>
            <a:ext cx="4572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628650" y="360275"/>
            <a:ext cx="7886700" cy="104241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646511" y="358517"/>
            <a:ext cx="7891272" cy="10424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646513"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525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628650" y="180984"/>
            <a:ext cx="78867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9144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9144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5" name="Picture 4"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00467" y="2493701"/>
            <a:ext cx="6943069" cy="1870605"/>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629841" y="457200"/>
            <a:ext cx="2949178"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629841" y="1446215"/>
            <a:ext cx="2949178" cy="442277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3887391" y="1438275"/>
            <a:ext cx="462915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629841" y="457200"/>
            <a:ext cx="2949178"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629841" y="18288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3885009" y="1609732"/>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Tree>
    <p:extLst>
      <p:ext uri="{BB962C8B-B14F-4D97-AF65-F5344CB8AC3E}">
        <p14:creationId xmlns:p14="http://schemas.microsoft.com/office/powerpoint/2010/main" val="3679382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68"/>
            <a:ext cx="9144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7" y="5979927"/>
            <a:ext cx="3255377" cy="877897"/>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860611"/>
            <a:ext cx="78867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17"/>
            <a:ext cx="7886700" cy="1500187"/>
          </a:xfrm>
        </p:spPr>
        <p:txBody>
          <a:bodyPr/>
          <a:lstStyle>
            <a:lvl1pPr marL="0" indent="0">
              <a:buNone/>
              <a:defRPr sz="240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5922169" y="6288657"/>
            <a:ext cx="30861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1712885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9144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9144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5" name="Picture 4"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00467" y="2493701"/>
            <a:ext cx="6943069" cy="1870605"/>
          </a:xfrm>
          <a:prstGeom prst="rect">
            <a:avLst/>
          </a:prstGeom>
        </p:spPr>
      </p:pic>
    </p:spTree>
    <p:extLst>
      <p:ext uri="{BB962C8B-B14F-4D97-AF65-F5344CB8AC3E}">
        <p14:creationId xmlns:p14="http://schemas.microsoft.com/office/powerpoint/2010/main" val="36013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628650" y="365128"/>
            <a:ext cx="38862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628650" y="1473941"/>
            <a:ext cx="3886200" cy="408005"/>
          </a:xfrm>
        </p:spPr>
        <p:txBody>
          <a:bodyPr/>
          <a:lstStyle>
            <a:lvl1pPr marL="0" indent="0" algn="l">
              <a:buNone/>
              <a:defRPr sz="2400" b="1">
                <a:solidFill>
                  <a:srgbClr val="3F576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628650" y="2202023"/>
            <a:ext cx="38862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4672012" y="0"/>
            <a:ext cx="4471988" cy="6626578"/>
          </a:xfrm>
        </p:spPr>
        <p:txBody>
          <a:bodyPr/>
          <a:lstStyle/>
          <a:p>
            <a:r>
              <a:rPr lang="en-US" dirty="0"/>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4672013"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628650" y="365128"/>
            <a:ext cx="38862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628650" y="1473941"/>
            <a:ext cx="3886200" cy="408005"/>
          </a:xfrm>
        </p:spPr>
        <p:txBody>
          <a:bodyPr/>
          <a:lstStyle>
            <a:lvl1pPr marL="0" indent="0" algn="l">
              <a:buNone/>
              <a:defRPr sz="2400" b="1">
                <a:solidFill>
                  <a:srgbClr val="3F576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628650" y="2202023"/>
            <a:ext cx="38862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4636294" y="365125"/>
            <a:ext cx="4336256" cy="5811838"/>
          </a:xfrm>
        </p:spPr>
        <p:txBody>
          <a:bodyPr/>
          <a:lstStyle/>
          <a:p>
            <a:r>
              <a:rPr lang="en-US" dirty="0"/>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463629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628650" y="365128"/>
            <a:ext cx="38862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628650" y="1473941"/>
            <a:ext cx="3886200" cy="408005"/>
          </a:xfrm>
        </p:spPr>
        <p:txBody>
          <a:bodyPr/>
          <a:lstStyle>
            <a:lvl1pPr marL="0" indent="0" algn="l">
              <a:buNone/>
              <a:defRPr sz="2400" b="1">
                <a:solidFill>
                  <a:srgbClr val="3F576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628650" y="2202023"/>
            <a:ext cx="38862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4643441" y="365133"/>
            <a:ext cx="4424363" cy="5811837"/>
          </a:xfrm>
        </p:spPr>
        <p:txBody>
          <a:bodyPr/>
          <a:lstStyle/>
          <a:p>
            <a:r>
              <a:rPr lang="en-US" dirty="0"/>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1" y="1881937"/>
            <a:ext cx="4643438"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629842" y="1681163"/>
            <a:ext cx="3868340" cy="823912"/>
          </a:xfrm>
        </p:spPr>
        <p:txBody>
          <a:bodyPr anchor="b"/>
          <a:lstStyle>
            <a:lvl1pPr marL="0" indent="0">
              <a:buNone/>
              <a:defRPr sz="2400" b="1">
                <a:solidFill>
                  <a:srgbClr val="3F576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4629152" y="1681163"/>
            <a:ext cx="3887391" cy="823912"/>
          </a:xfrm>
        </p:spPr>
        <p:txBody>
          <a:bodyPr anchor="b"/>
          <a:lstStyle>
            <a:lvl1pPr marL="0" indent="0">
              <a:buNone/>
              <a:defRPr sz="2400" b="1">
                <a:solidFill>
                  <a:srgbClr val="3F576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7/6/2022</a:t>
            </a:fld>
            <a:endParaRPr lang="en-US" dirty="0"/>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493640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7/6/2022</a:t>
            </a:fld>
            <a:endParaRPr lang="en-US" dirty="0"/>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493640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628655" y="1982479"/>
            <a:ext cx="7886699" cy="4165423"/>
          </a:xfrm>
        </p:spPr>
        <p:txBody>
          <a:bodyPr/>
          <a:lstStyle/>
          <a:p>
            <a:r>
              <a:rPr lang="en-US" dirty="0"/>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7/6/2022</a:t>
            </a:fld>
            <a:endParaRPr lang="en-US" dirty="0"/>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dirty="0"/>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7/6/2022</a:t>
            </a:fld>
            <a:endParaRPr lang="en-US" dirty="0"/>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dirty="0"/>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34"/>
            <a:ext cx="9144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Lst>
  <p:txStyles>
    <p:titleStyle>
      <a:lvl1pPr algn="l" defTabSz="914377"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47053" y="1684927"/>
            <a:ext cx="8368301"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1804403" y="365129"/>
            <a:ext cx="6710951"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1804399" y="2236745"/>
            <a:ext cx="6339494"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pic>
        <p:nvPicPr>
          <p:cNvPr id="12" name="Picture 11"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526" y="5493990"/>
            <a:ext cx="1510299" cy="1084556"/>
          </a:xfrm>
          <a:prstGeom prst="rect">
            <a:avLst/>
          </a:prstGeom>
        </p:spPr>
      </p:pic>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04" r:id="rId10"/>
    <p:sldLayoutId id="2147483706" r:id="rId11"/>
  </p:sldLayoutIdLst>
  <p:txStyles>
    <p:titleStyle>
      <a:lvl1pPr algn="l" defTabSz="914377"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4" y="-24702"/>
            <a:ext cx="9144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4860721" y="513145"/>
            <a:ext cx="428328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4" y="365125"/>
            <a:ext cx="7111001"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89614" b="8157"/>
          <a:stretch/>
        </p:blipFill>
        <p:spPr>
          <a:xfrm>
            <a:off x="0" y="6677034"/>
            <a:ext cx="9144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628650" y="366411"/>
            <a:ext cx="7886700" cy="10424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7/6/2022</a:t>
            </a:fld>
            <a:endParaRPr lang="en-US" dirty="0"/>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dirty="0"/>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 id="2147483707" r:id="rId9"/>
    <p:sldLayoutId id="2147483708" r:id="rId10"/>
  </p:sldLayoutIdLst>
  <p:txStyles>
    <p:titleStyle>
      <a:lvl1pPr algn="l" defTabSz="914377"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shs.texas.gov/tcr/reporting/reporterupdates/2022-New-SEER-Data-Items.pdf" TargetMode="External"/><Relationship Id="rId2" Type="http://schemas.openxmlformats.org/officeDocument/2006/relationships/hyperlink" Target="https://www.dshs.texas.gov/tcr/reporting/reporterupdates/2022-Reporting-Requirements.pdf" TargetMode="External"/><Relationship Id="rId1" Type="http://schemas.openxmlformats.org/officeDocument/2006/relationships/slideLayout" Target="../slideLayouts/slideLayout24.xml"/><Relationship Id="rId4" Type="http://schemas.openxmlformats.org/officeDocument/2006/relationships/hyperlink" Target="https://www.dshs.texas.gov/tcr/reporting/hospitals/2022-Timely-Reporting-Calendar.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nam02.safelinks.protection.outlook.com/?url=https%3A%2F%2Fwww.federalregister.gov%2Fdocuments%2F2022%2F05%2F25%2F2022-11237%2Fdraft-guidelines-for-examining-unusual-patterns-of-cancer-and-environmental-concerns&amp;data=05%7C01%7Cams722%40sph.rutgers.edu%7Ca210be1119ca40ec306d08da5ac60740%7Cb92d2b234d35447093ff69aca6632ffe%7C1%7C0%7C637922103847057493%7CUnknown%7CTWFpbGZsb3d8eyJWIjoiMC4wLjAwMDAiLCJQIjoiV2luMzIiLCJBTiI6Ik1haWwiLCJXVCI6Mn0%3D%7C3000%7C%7C%7C&amp;sdata=jl3YObdoNmki4wJHvw1fKE5yPc%2FiYnkWnguqMY10H1c%3D&amp;reserved=0" TargetMode="External"/><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623888" y="860611"/>
            <a:ext cx="7886700" cy="2873190"/>
          </a:xfrm>
        </p:spPr>
        <p:txBody>
          <a:bodyPr/>
          <a:lstStyle/>
          <a:p>
            <a:r>
              <a:rPr lang="en-US" dirty="0"/>
              <a:t>ACTCR Meeting</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p:txBody>
          <a:bodyPr/>
          <a:lstStyle/>
          <a:p>
            <a:r>
              <a:rPr lang="en-US" dirty="0"/>
              <a:t>Summer 2022 (June 7, 2022)</a:t>
            </a:r>
          </a:p>
          <a:p>
            <a:r>
              <a:rPr lang="en-US" dirty="0"/>
              <a:t>Texas Cancer Registry</a:t>
            </a:r>
          </a:p>
          <a:p>
            <a:r>
              <a:rPr lang="en-US" dirty="0"/>
              <a:t>Texas Department of State Health Services</a:t>
            </a:r>
          </a:p>
        </p:txBody>
      </p:sp>
    </p:spTree>
    <p:extLst>
      <p:ext uri="{BB962C8B-B14F-4D97-AF65-F5344CB8AC3E}">
        <p14:creationId xmlns:p14="http://schemas.microsoft.com/office/powerpoint/2010/main" val="25217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97D7C-1958-4458-AC5E-61A0CDAA5491}"/>
              </a:ext>
            </a:extLst>
          </p:cNvPr>
          <p:cNvSpPr>
            <a:spLocks noGrp="1"/>
          </p:cNvSpPr>
          <p:nvPr>
            <p:ph type="title"/>
          </p:nvPr>
        </p:nvSpPr>
        <p:spPr/>
        <p:txBody>
          <a:bodyPr>
            <a:noAutofit/>
          </a:bodyPr>
          <a:lstStyle/>
          <a:p>
            <a:r>
              <a:rPr lang="en-US" sz="4000" dirty="0"/>
              <a:t>CDC Award for 2022-2027</a:t>
            </a:r>
          </a:p>
        </p:txBody>
      </p:sp>
      <p:sp>
        <p:nvSpPr>
          <p:cNvPr id="6" name="Content Placeholder 5">
            <a:extLst>
              <a:ext uri="{FF2B5EF4-FFF2-40B4-BE49-F238E27FC236}">
                <a16:creationId xmlns:a16="http://schemas.microsoft.com/office/drawing/2014/main" id="{28E0CDA9-A1C6-473F-8B96-CB24412B538B}"/>
              </a:ext>
            </a:extLst>
          </p:cNvPr>
          <p:cNvSpPr>
            <a:spLocks noGrp="1"/>
          </p:cNvSpPr>
          <p:nvPr>
            <p:ph idx="1"/>
          </p:nvPr>
        </p:nvSpPr>
        <p:spPr>
          <a:xfrm>
            <a:off x="628650" y="2001794"/>
            <a:ext cx="7886700" cy="4351338"/>
          </a:xfrm>
        </p:spPr>
        <p:txBody>
          <a:bodyPr>
            <a:noAutofit/>
          </a:bodyPr>
          <a:lstStyle/>
          <a:p>
            <a:pPr marL="182880" indent="-182880">
              <a:lnSpc>
                <a:spcPct val="100000"/>
              </a:lnSpc>
              <a:spcBef>
                <a:spcPts val="0"/>
              </a:spcBef>
              <a:spcAft>
                <a:spcPts val="1200"/>
              </a:spcAft>
            </a:pPr>
            <a:r>
              <a:rPr lang="en-US" sz="2200" dirty="0"/>
              <a:t>Scored 95/100 on 5-year reapplication</a:t>
            </a:r>
          </a:p>
          <a:p>
            <a:pPr marL="640069" lvl="1" indent="-182880">
              <a:lnSpc>
                <a:spcPct val="100000"/>
              </a:lnSpc>
              <a:spcBef>
                <a:spcPts val="0"/>
              </a:spcBef>
              <a:spcAft>
                <a:spcPts val="1200"/>
              </a:spcAft>
            </a:pPr>
            <a:r>
              <a:rPr lang="en-US" sz="1400" dirty="0"/>
              <a:t>Requested more specifics on success and assistance of ACTCR to the Texas Cancer Registry (shorter page length was a challenge</a:t>
            </a:r>
          </a:p>
          <a:p>
            <a:pPr marL="182880" indent="-182880">
              <a:lnSpc>
                <a:spcPct val="100000"/>
              </a:lnSpc>
              <a:spcBef>
                <a:spcPts val="0"/>
              </a:spcBef>
              <a:spcAft>
                <a:spcPts val="1200"/>
              </a:spcAft>
            </a:pPr>
            <a:r>
              <a:rPr lang="en-US" sz="2200" dirty="0"/>
              <a:t>Received 5 percent reduction, due to NCI SEER award.</a:t>
            </a:r>
          </a:p>
          <a:p>
            <a:pPr marL="182880" indent="-182880">
              <a:lnSpc>
                <a:spcPct val="100000"/>
              </a:lnSpc>
              <a:spcBef>
                <a:spcPts val="0"/>
              </a:spcBef>
              <a:spcAft>
                <a:spcPts val="1200"/>
              </a:spcAft>
            </a:pPr>
            <a:endParaRPr lang="en-US" sz="2200" dirty="0"/>
          </a:p>
          <a:p>
            <a:pPr marL="182880" indent="-182880">
              <a:lnSpc>
                <a:spcPct val="100000"/>
              </a:lnSpc>
              <a:spcBef>
                <a:spcPts val="0"/>
              </a:spcBef>
              <a:spcAft>
                <a:spcPts val="1200"/>
              </a:spcAft>
            </a:pPr>
            <a:endParaRPr lang="en-US" sz="2200" dirty="0"/>
          </a:p>
          <a:p>
            <a:pPr marL="0" indent="0">
              <a:lnSpc>
                <a:spcPct val="100000"/>
              </a:lnSpc>
              <a:spcBef>
                <a:spcPts val="0"/>
              </a:spcBef>
              <a:spcAft>
                <a:spcPts val="1200"/>
              </a:spcAft>
              <a:buNone/>
            </a:pPr>
            <a:endParaRPr lang="en-US" sz="2200" dirty="0"/>
          </a:p>
          <a:p>
            <a:pPr marL="182880" indent="-182880">
              <a:lnSpc>
                <a:spcPct val="100000"/>
              </a:lnSpc>
              <a:spcBef>
                <a:spcPts val="0"/>
              </a:spcBef>
              <a:spcAft>
                <a:spcPts val="1200"/>
              </a:spcAft>
            </a:pPr>
            <a:r>
              <a:rPr lang="en-US" sz="2200" dirty="0"/>
              <a:t>Need a Quality Improvement Project</a:t>
            </a:r>
          </a:p>
          <a:p>
            <a:pPr marL="182880" indent="-182880">
              <a:lnSpc>
                <a:spcPct val="100000"/>
              </a:lnSpc>
              <a:spcBef>
                <a:spcPts val="0"/>
              </a:spcBef>
              <a:spcAft>
                <a:spcPts val="1200"/>
              </a:spcAft>
            </a:pPr>
            <a:endParaRPr lang="en-US" sz="2200" b="1" dirty="0"/>
          </a:p>
        </p:txBody>
      </p:sp>
      <p:pic>
        <p:nvPicPr>
          <p:cNvPr id="3" name="Picture 2">
            <a:extLst>
              <a:ext uri="{FF2B5EF4-FFF2-40B4-BE49-F238E27FC236}">
                <a16:creationId xmlns:a16="http://schemas.microsoft.com/office/drawing/2014/main" id="{016340C1-2FD6-4362-9807-C1E47A4F4F9F}"/>
              </a:ext>
            </a:extLst>
          </p:cNvPr>
          <p:cNvPicPr>
            <a:picLocks noChangeAspect="1"/>
          </p:cNvPicPr>
          <p:nvPr/>
        </p:nvPicPr>
        <p:blipFill>
          <a:blip r:embed="rId2"/>
          <a:stretch>
            <a:fillRect/>
          </a:stretch>
        </p:blipFill>
        <p:spPr>
          <a:xfrm>
            <a:off x="1496970" y="3684559"/>
            <a:ext cx="5056610" cy="985807"/>
          </a:xfrm>
          <a:prstGeom prst="rect">
            <a:avLst/>
          </a:prstGeom>
        </p:spPr>
      </p:pic>
    </p:spTree>
    <p:extLst>
      <p:ext uri="{BB962C8B-B14F-4D97-AF65-F5344CB8AC3E}">
        <p14:creationId xmlns:p14="http://schemas.microsoft.com/office/powerpoint/2010/main" val="111019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97D7C-1958-4458-AC5E-61A0CDAA5491}"/>
              </a:ext>
            </a:extLst>
          </p:cNvPr>
          <p:cNvSpPr>
            <a:spLocks noGrp="1"/>
          </p:cNvSpPr>
          <p:nvPr>
            <p:ph type="title"/>
          </p:nvPr>
        </p:nvSpPr>
        <p:spPr/>
        <p:txBody>
          <a:bodyPr>
            <a:noAutofit/>
          </a:bodyPr>
          <a:lstStyle/>
          <a:p>
            <a:r>
              <a:rPr lang="en-US" sz="4000" dirty="0"/>
              <a:t>Proposed CDC QI Project</a:t>
            </a:r>
          </a:p>
        </p:txBody>
      </p:sp>
      <p:sp>
        <p:nvSpPr>
          <p:cNvPr id="6" name="Content Placeholder 5">
            <a:extLst>
              <a:ext uri="{FF2B5EF4-FFF2-40B4-BE49-F238E27FC236}">
                <a16:creationId xmlns:a16="http://schemas.microsoft.com/office/drawing/2014/main" id="{28E0CDA9-A1C6-473F-8B96-CB24412B538B}"/>
              </a:ext>
            </a:extLst>
          </p:cNvPr>
          <p:cNvSpPr>
            <a:spLocks noGrp="1"/>
          </p:cNvSpPr>
          <p:nvPr>
            <p:ph idx="1"/>
          </p:nvPr>
        </p:nvSpPr>
        <p:spPr>
          <a:xfrm>
            <a:off x="628650" y="2001794"/>
            <a:ext cx="7886700" cy="4351338"/>
          </a:xfrm>
        </p:spPr>
        <p:txBody>
          <a:bodyPr>
            <a:noAutofit/>
          </a:bodyPr>
          <a:lstStyle/>
          <a:p>
            <a:pPr marL="182880" indent="-182880">
              <a:lnSpc>
                <a:spcPct val="100000"/>
              </a:lnSpc>
              <a:spcBef>
                <a:spcPts val="0"/>
              </a:spcBef>
              <a:spcAft>
                <a:spcPts val="1200"/>
              </a:spcAft>
            </a:pPr>
            <a:r>
              <a:rPr lang="en-US" sz="2200" dirty="0"/>
              <a:t>Need a Quality Improvement Project</a:t>
            </a:r>
          </a:p>
          <a:p>
            <a:pPr marL="182880" indent="-182880">
              <a:lnSpc>
                <a:spcPct val="100000"/>
              </a:lnSpc>
              <a:spcBef>
                <a:spcPts val="0"/>
              </a:spcBef>
              <a:spcAft>
                <a:spcPts val="1200"/>
              </a:spcAft>
            </a:pPr>
            <a:r>
              <a:rPr lang="en-US" sz="2200" dirty="0"/>
              <a:t>Need to achieve more complete population-based electronic pathology reporting</a:t>
            </a:r>
          </a:p>
          <a:p>
            <a:pPr marL="640069" lvl="1" indent="-182880">
              <a:lnSpc>
                <a:spcPct val="100000"/>
              </a:lnSpc>
              <a:spcBef>
                <a:spcPts val="0"/>
              </a:spcBef>
              <a:spcAft>
                <a:spcPts val="1200"/>
              </a:spcAft>
            </a:pPr>
            <a:r>
              <a:rPr lang="en-US" sz="1800" dirty="0"/>
              <a:t>Assess completeness of free-standing pathology reporting</a:t>
            </a:r>
          </a:p>
          <a:p>
            <a:pPr marL="640069" lvl="1" indent="-182880">
              <a:lnSpc>
                <a:spcPct val="100000"/>
              </a:lnSpc>
              <a:spcBef>
                <a:spcPts val="0"/>
              </a:spcBef>
              <a:spcAft>
                <a:spcPts val="1200"/>
              </a:spcAft>
            </a:pPr>
            <a:r>
              <a:rPr lang="en-US" sz="1800" dirty="0"/>
              <a:t>Consider if we need to begin collecting hospital-based pathology laboratory reporting (SWOT or similar analysis)</a:t>
            </a:r>
          </a:p>
          <a:p>
            <a:pPr marL="640069" lvl="1" indent="-182880">
              <a:lnSpc>
                <a:spcPct val="100000"/>
              </a:lnSpc>
              <a:spcBef>
                <a:spcPts val="0"/>
              </a:spcBef>
              <a:spcAft>
                <a:spcPts val="1200"/>
              </a:spcAft>
            </a:pPr>
            <a:r>
              <a:rPr lang="en-US" sz="1800" dirty="0"/>
              <a:t>Develop recommendations to improve and if possible, a plan</a:t>
            </a:r>
          </a:p>
          <a:p>
            <a:pPr marL="182880" indent="-182880">
              <a:lnSpc>
                <a:spcPct val="100000"/>
              </a:lnSpc>
              <a:spcBef>
                <a:spcPts val="0"/>
              </a:spcBef>
              <a:spcAft>
                <a:spcPts val="1200"/>
              </a:spcAft>
            </a:pPr>
            <a:endParaRPr lang="en-US" sz="2200" b="1" dirty="0"/>
          </a:p>
        </p:txBody>
      </p:sp>
    </p:spTree>
    <p:extLst>
      <p:ext uri="{BB962C8B-B14F-4D97-AF65-F5344CB8AC3E}">
        <p14:creationId xmlns:p14="http://schemas.microsoft.com/office/powerpoint/2010/main" val="404311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F76B9-D33B-4AD9-B87E-B0E69317D127}"/>
              </a:ext>
            </a:extLst>
          </p:cNvPr>
          <p:cNvSpPr>
            <a:spLocks noGrp="1"/>
          </p:cNvSpPr>
          <p:nvPr>
            <p:ph type="title"/>
          </p:nvPr>
        </p:nvSpPr>
        <p:spPr/>
        <p:txBody>
          <a:bodyPr>
            <a:normAutofit/>
          </a:bodyPr>
          <a:lstStyle/>
          <a:p>
            <a:r>
              <a:rPr lang="en-US" dirty="0"/>
              <a:t>NCI Texas SEER Registry Overview</a:t>
            </a:r>
          </a:p>
        </p:txBody>
      </p:sp>
    </p:spTree>
    <p:extLst>
      <p:ext uri="{BB962C8B-B14F-4D97-AF65-F5344CB8AC3E}">
        <p14:creationId xmlns:p14="http://schemas.microsoft.com/office/powerpoint/2010/main" val="390008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97D7C-1958-4458-AC5E-61A0CDAA5491}"/>
              </a:ext>
            </a:extLst>
          </p:cNvPr>
          <p:cNvSpPr>
            <a:spLocks noGrp="1"/>
          </p:cNvSpPr>
          <p:nvPr>
            <p:ph type="title"/>
          </p:nvPr>
        </p:nvSpPr>
        <p:spPr/>
        <p:txBody>
          <a:bodyPr>
            <a:noAutofit/>
          </a:bodyPr>
          <a:lstStyle/>
          <a:p>
            <a:r>
              <a:rPr lang="en-US" sz="4000" dirty="0"/>
              <a:t>Background</a:t>
            </a:r>
          </a:p>
        </p:txBody>
      </p:sp>
      <p:sp>
        <p:nvSpPr>
          <p:cNvPr id="6" name="Content Placeholder 5">
            <a:extLst>
              <a:ext uri="{FF2B5EF4-FFF2-40B4-BE49-F238E27FC236}">
                <a16:creationId xmlns:a16="http://schemas.microsoft.com/office/drawing/2014/main" id="{28E0CDA9-A1C6-473F-8B96-CB24412B538B}"/>
              </a:ext>
            </a:extLst>
          </p:cNvPr>
          <p:cNvSpPr>
            <a:spLocks noGrp="1"/>
          </p:cNvSpPr>
          <p:nvPr>
            <p:ph idx="1"/>
          </p:nvPr>
        </p:nvSpPr>
        <p:spPr/>
        <p:txBody>
          <a:bodyPr>
            <a:noAutofit/>
          </a:bodyPr>
          <a:lstStyle/>
          <a:p>
            <a:pPr marL="182880" indent="-182880">
              <a:lnSpc>
                <a:spcPct val="100000"/>
              </a:lnSpc>
              <a:spcBef>
                <a:spcPts val="0"/>
              </a:spcBef>
              <a:spcAft>
                <a:spcPts val="1200"/>
              </a:spcAft>
            </a:pPr>
            <a:r>
              <a:rPr lang="en-US" sz="2200" dirty="0"/>
              <a:t>The DSHS Texas Cancer Registry (also known as the Cancer Epidemiology and Surveillance Branch) has participated in the CDC - National Program of Cancer Registries (NPCR) since 1994.</a:t>
            </a:r>
          </a:p>
          <a:p>
            <a:pPr marL="182880" indent="-182880">
              <a:lnSpc>
                <a:spcPct val="100000"/>
              </a:lnSpc>
              <a:spcBef>
                <a:spcPts val="0"/>
              </a:spcBef>
              <a:spcAft>
                <a:spcPts val="1200"/>
              </a:spcAft>
            </a:pPr>
            <a:r>
              <a:rPr lang="en-US" sz="2200" dirty="0"/>
              <a:t>Effective May 1, 2021, the Texas Cancer Registry is also an NCI SEER-designated registry! This has been a TCR goal since the 1980s.</a:t>
            </a:r>
          </a:p>
          <a:p>
            <a:pPr marL="182880" indent="-182880">
              <a:lnSpc>
                <a:spcPct val="100000"/>
              </a:lnSpc>
              <a:spcBef>
                <a:spcPts val="0"/>
              </a:spcBef>
              <a:spcAft>
                <a:spcPts val="1200"/>
              </a:spcAft>
            </a:pPr>
            <a:r>
              <a:rPr lang="en-US" sz="2200" dirty="0"/>
              <a:t>The NCI’s Surveillance, Epidemiology, and End Results (SEER) Program provides information on cancer statistics to reduce the cancer burden among the U.S. population. It is supported by the Surveillance Research Program in NCI's Division of Cancer Control and Population Sciences.</a:t>
            </a:r>
          </a:p>
          <a:p>
            <a:pPr marL="182880" indent="-182880">
              <a:lnSpc>
                <a:spcPct val="100000"/>
              </a:lnSpc>
              <a:spcBef>
                <a:spcPts val="0"/>
              </a:spcBef>
              <a:spcAft>
                <a:spcPts val="1200"/>
              </a:spcAft>
            </a:pPr>
            <a:endParaRPr lang="en-US" sz="2200" dirty="0"/>
          </a:p>
          <a:p>
            <a:pPr marL="182880" indent="-182880">
              <a:lnSpc>
                <a:spcPct val="100000"/>
              </a:lnSpc>
              <a:spcBef>
                <a:spcPts val="0"/>
              </a:spcBef>
              <a:spcAft>
                <a:spcPts val="1200"/>
              </a:spcAft>
            </a:pPr>
            <a:endParaRPr lang="en-US" sz="2200" b="1" dirty="0"/>
          </a:p>
        </p:txBody>
      </p:sp>
    </p:spTree>
    <p:extLst>
      <p:ext uri="{BB962C8B-B14F-4D97-AF65-F5344CB8AC3E}">
        <p14:creationId xmlns:p14="http://schemas.microsoft.com/office/powerpoint/2010/main" val="224084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0EF5C-1DA6-495A-B1F3-5CD8FBA0AE3F}"/>
              </a:ext>
            </a:extLst>
          </p:cNvPr>
          <p:cNvSpPr>
            <a:spLocks noGrp="1"/>
          </p:cNvSpPr>
          <p:nvPr>
            <p:ph type="title"/>
          </p:nvPr>
        </p:nvSpPr>
        <p:spPr>
          <a:xfrm>
            <a:off x="628650" y="362310"/>
            <a:ext cx="5461757" cy="1042416"/>
          </a:xfrm>
        </p:spPr>
        <p:txBody>
          <a:bodyPr>
            <a:noAutofit/>
          </a:bodyPr>
          <a:lstStyle/>
          <a:p>
            <a:r>
              <a:rPr lang="en-US" sz="3600" dirty="0"/>
              <a:t>Map of SEER Program as of June 1, 2021</a:t>
            </a:r>
          </a:p>
        </p:txBody>
      </p:sp>
      <p:pic>
        <p:nvPicPr>
          <p:cNvPr id="9" name="Content Placeholder 8">
            <a:extLst>
              <a:ext uri="{FF2B5EF4-FFF2-40B4-BE49-F238E27FC236}">
                <a16:creationId xmlns:a16="http://schemas.microsoft.com/office/drawing/2014/main" id="{B7CA9E04-7EF1-4E34-8BC9-ED42D2899B60}"/>
              </a:ext>
            </a:extLst>
          </p:cNvPr>
          <p:cNvPicPr>
            <a:picLocks noGrp="1" noChangeAspect="1"/>
          </p:cNvPicPr>
          <p:nvPr>
            <p:ph idx="1"/>
          </p:nvPr>
        </p:nvPicPr>
        <p:blipFill rotWithShape="1">
          <a:blip r:embed="rId2"/>
          <a:srcRect t="322" b="10745"/>
          <a:stretch/>
        </p:blipFill>
        <p:spPr>
          <a:xfrm>
            <a:off x="701609" y="1825625"/>
            <a:ext cx="7740781" cy="4351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000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3A879-70C3-486F-B2FC-142FB44C5C77}"/>
              </a:ext>
            </a:extLst>
          </p:cNvPr>
          <p:cNvSpPr>
            <a:spLocks noGrp="1"/>
          </p:cNvSpPr>
          <p:nvPr>
            <p:ph type="title"/>
          </p:nvPr>
        </p:nvSpPr>
        <p:spPr>
          <a:xfrm>
            <a:off x="628650" y="362310"/>
            <a:ext cx="5972175" cy="1042416"/>
          </a:xfrm>
        </p:spPr>
        <p:txBody>
          <a:bodyPr>
            <a:noAutofit/>
          </a:bodyPr>
          <a:lstStyle/>
          <a:p>
            <a:r>
              <a:rPr lang="en-US" sz="3600" dirty="0"/>
              <a:t>SEER Registry Proposal Overview</a:t>
            </a:r>
          </a:p>
        </p:txBody>
      </p:sp>
      <p:sp>
        <p:nvSpPr>
          <p:cNvPr id="5" name="Content Placeholder 4">
            <a:extLst>
              <a:ext uri="{FF2B5EF4-FFF2-40B4-BE49-F238E27FC236}">
                <a16:creationId xmlns:a16="http://schemas.microsoft.com/office/drawing/2014/main" id="{3B83020D-BD3B-414C-927B-6B2A6D9979ED}"/>
              </a:ext>
            </a:extLst>
          </p:cNvPr>
          <p:cNvSpPr>
            <a:spLocks noGrp="1"/>
          </p:cNvSpPr>
          <p:nvPr>
            <p:ph idx="1"/>
          </p:nvPr>
        </p:nvSpPr>
        <p:spPr/>
        <p:txBody>
          <a:bodyPr>
            <a:noAutofit/>
          </a:bodyPr>
          <a:lstStyle/>
          <a:p>
            <a:pPr marL="182880" indent="-182880">
              <a:lnSpc>
                <a:spcPct val="100000"/>
              </a:lnSpc>
              <a:spcBef>
                <a:spcPts val="0"/>
              </a:spcBef>
              <a:spcAft>
                <a:spcPts val="600"/>
              </a:spcAft>
            </a:pPr>
            <a:r>
              <a:rPr lang="en-US" sz="2200" dirty="0"/>
              <a:t>Additional Funding — $8,887,705 (over 7 years)</a:t>
            </a:r>
          </a:p>
          <a:p>
            <a:pPr marL="640068" lvl="2" indent="-182880">
              <a:lnSpc>
                <a:spcPct val="100000"/>
              </a:lnSpc>
              <a:spcBef>
                <a:spcPts val="0"/>
              </a:spcBef>
            </a:pPr>
            <a:r>
              <a:rPr lang="en-US" sz="2200" dirty="0"/>
              <a:t>Funding supports:</a:t>
            </a:r>
          </a:p>
          <a:p>
            <a:pPr marL="1097258" lvl="4" indent="-182880">
              <a:lnSpc>
                <a:spcPct val="100000"/>
              </a:lnSpc>
              <a:spcBef>
                <a:spcPts val="0"/>
              </a:spcBef>
            </a:pPr>
            <a:r>
              <a:rPr lang="en-US" sz="2200" dirty="0"/>
              <a:t>Migration to SEER*DMS software</a:t>
            </a:r>
          </a:p>
          <a:p>
            <a:pPr marL="1097258" lvl="4" indent="-182880">
              <a:lnSpc>
                <a:spcPct val="100000"/>
              </a:lnSpc>
              <a:spcBef>
                <a:spcPts val="0"/>
              </a:spcBef>
            </a:pPr>
            <a:r>
              <a:rPr lang="en-US" sz="2200" dirty="0"/>
              <a:t>10 new TCR staff positions to meet SEER new data collection and project requirements</a:t>
            </a:r>
          </a:p>
          <a:p>
            <a:pPr marL="914378" lvl="4" indent="0">
              <a:lnSpc>
                <a:spcPct val="100000"/>
              </a:lnSpc>
              <a:spcBef>
                <a:spcPts val="0"/>
              </a:spcBef>
              <a:buNone/>
            </a:pPr>
            <a:endParaRPr lang="en-US" sz="2200" dirty="0"/>
          </a:p>
          <a:p>
            <a:pPr marL="182880" indent="-182880">
              <a:lnSpc>
                <a:spcPct val="100000"/>
              </a:lnSpc>
              <a:spcBef>
                <a:spcPts val="0"/>
              </a:spcBef>
              <a:spcAft>
                <a:spcPts val="1200"/>
              </a:spcAft>
            </a:pPr>
            <a:r>
              <a:rPr lang="en-US" sz="2200" dirty="0"/>
              <a:t>Potential Future Funding</a:t>
            </a:r>
          </a:p>
          <a:p>
            <a:pPr marL="1097258" lvl="4" indent="-182880">
              <a:lnSpc>
                <a:spcPct val="100000"/>
              </a:lnSpc>
              <a:spcBef>
                <a:spcPts val="0"/>
              </a:spcBef>
            </a:pPr>
            <a:r>
              <a:rPr lang="en-US" sz="2200" dirty="0"/>
              <a:t>Participation in ancillary studies and additional projects</a:t>
            </a:r>
          </a:p>
          <a:p>
            <a:pPr marL="1554446" lvl="5" indent="-182880">
              <a:lnSpc>
                <a:spcPct val="100000"/>
              </a:lnSpc>
              <a:spcBef>
                <a:spcPts val="0"/>
              </a:spcBef>
            </a:pPr>
            <a:r>
              <a:rPr lang="en-US" sz="2200" dirty="0"/>
              <a:t>Patterns of Care Studies, National Childhood Cancer Registry</a:t>
            </a:r>
          </a:p>
          <a:p>
            <a:pPr marL="1097258" lvl="4" indent="-182880">
              <a:lnSpc>
                <a:spcPct val="100000"/>
              </a:lnSpc>
              <a:spcBef>
                <a:spcPts val="0"/>
              </a:spcBef>
            </a:pPr>
            <a:r>
              <a:rPr lang="en-US" sz="2200" dirty="0"/>
              <a:t>Participation in a Virtual Tissue Repository</a:t>
            </a:r>
          </a:p>
        </p:txBody>
      </p:sp>
    </p:spTree>
    <p:extLst>
      <p:ext uri="{BB962C8B-B14F-4D97-AF65-F5344CB8AC3E}">
        <p14:creationId xmlns:p14="http://schemas.microsoft.com/office/powerpoint/2010/main" val="422655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29D2-723C-4E60-BEE5-B27ECC2A3D06}"/>
              </a:ext>
            </a:extLst>
          </p:cNvPr>
          <p:cNvSpPr>
            <a:spLocks noGrp="1"/>
          </p:cNvSpPr>
          <p:nvPr>
            <p:ph type="title"/>
          </p:nvPr>
        </p:nvSpPr>
        <p:spPr>
          <a:xfrm>
            <a:off x="646511" y="358517"/>
            <a:ext cx="5158671" cy="1042416"/>
          </a:xfrm>
        </p:spPr>
        <p:txBody>
          <a:bodyPr>
            <a:noAutofit/>
          </a:bodyPr>
          <a:lstStyle/>
          <a:p>
            <a:r>
              <a:rPr lang="en-US" sz="3600" dirty="0"/>
              <a:t>SEER Traditional and Enhanced (New) Data</a:t>
            </a:r>
          </a:p>
        </p:txBody>
      </p:sp>
      <p:sp>
        <p:nvSpPr>
          <p:cNvPr id="9" name="Text Placeholder 8">
            <a:extLst>
              <a:ext uri="{FF2B5EF4-FFF2-40B4-BE49-F238E27FC236}">
                <a16:creationId xmlns:a16="http://schemas.microsoft.com/office/drawing/2014/main" id="{9B9D4182-C84C-4366-A526-FE6F442B9810}"/>
              </a:ext>
            </a:extLst>
          </p:cNvPr>
          <p:cNvSpPr>
            <a:spLocks noGrp="1"/>
          </p:cNvSpPr>
          <p:nvPr>
            <p:ph type="body" idx="1"/>
          </p:nvPr>
        </p:nvSpPr>
        <p:spPr>
          <a:xfrm>
            <a:off x="646512" y="1681163"/>
            <a:ext cx="3438927" cy="407696"/>
          </a:xfrm>
        </p:spPr>
        <p:txBody>
          <a:bodyPr anchor="t">
            <a:normAutofit/>
          </a:bodyPr>
          <a:lstStyle/>
          <a:p>
            <a:r>
              <a:rPr lang="en-US" sz="2200" u="sng" dirty="0"/>
              <a:t>Data Traditionally Collected</a:t>
            </a:r>
          </a:p>
        </p:txBody>
      </p:sp>
      <p:sp>
        <p:nvSpPr>
          <p:cNvPr id="10" name="Content Placeholder 9">
            <a:extLst>
              <a:ext uri="{FF2B5EF4-FFF2-40B4-BE49-F238E27FC236}">
                <a16:creationId xmlns:a16="http://schemas.microsoft.com/office/drawing/2014/main" id="{838BA3AA-0022-4100-BBC4-2C66E519A53B}"/>
              </a:ext>
            </a:extLst>
          </p:cNvPr>
          <p:cNvSpPr>
            <a:spLocks noGrp="1"/>
          </p:cNvSpPr>
          <p:nvPr>
            <p:ph sz="half" idx="2"/>
          </p:nvPr>
        </p:nvSpPr>
        <p:spPr>
          <a:xfrm>
            <a:off x="629842" y="2088859"/>
            <a:ext cx="3438927" cy="4100804"/>
          </a:xfrm>
        </p:spPr>
        <p:txBody>
          <a:bodyPr>
            <a:noAutofit/>
          </a:bodyPr>
          <a:lstStyle/>
          <a:p>
            <a:pPr marL="365760" lvl="1">
              <a:lnSpc>
                <a:spcPct val="100000"/>
              </a:lnSpc>
              <a:spcBef>
                <a:spcPts val="0"/>
              </a:spcBef>
            </a:pPr>
            <a:r>
              <a:rPr lang="en-US" sz="1700" dirty="0">
                <a:latin typeface="Calibri" pitchFamily="34" charset="0"/>
              </a:rPr>
              <a:t>Demographics</a:t>
            </a:r>
          </a:p>
          <a:p>
            <a:pPr marL="365760" lvl="1">
              <a:lnSpc>
                <a:spcPct val="100000"/>
              </a:lnSpc>
              <a:spcBef>
                <a:spcPts val="0"/>
              </a:spcBef>
            </a:pPr>
            <a:r>
              <a:rPr lang="en-US" sz="1700" dirty="0">
                <a:latin typeface="Calibri" pitchFamily="34" charset="0"/>
              </a:rPr>
              <a:t>Geospatial data</a:t>
            </a:r>
          </a:p>
          <a:p>
            <a:pPr marL="365760" lvl="1">
              <a:lnSpc>
                <a:spcPct val="100000"/>
              </a:lnSpc>
              <a:spcBef>
                <a:spcPts val="0"/>
              </a:spcBef>
            </a:pPr>
            <a:r>
              <a:rPr lang="en-US" sz="1700" dirty="0">
                <a:latin typeface="Calibri" pitchFamily="34" charset="0"/>
              </a:rPr>
              <a:t>Characterization of the tumor at diagnosis</a:t>
            </a:r>
          </a:p>
          <a:p>
            <a:pPr marL="640080" lvl="3">
              <a:lnSpc>
                <a:spcPct val="100000"/>
              </a:lnSpc>
              <a:spcBef>
                <a:spcPts val="0"/>
              </a:spcBef>
            </a:pPr>
            <a:r>
              <a:rPr lang="en-US" sz="1700" dirty="0">
                <a:latin typeface="Calibri" pitchFamily="34" charset="0"/>
              </a:rPr>
              <a:t>Stage</a:t>
            </a:r>
          </a:p>
          <a:p>
            <a:pPr marL="640080" lvl="3">
              <a:lnSpc>
                <a:spcPct val="100000"/>
              </a:lnSpc>
              <a:spcBef>
                <a:spcPts val="0"/>
              </a:spcBef>
            </a:pPr>
            <a:r>
              <a:rPr lang="en-US" sz="1700" dirty="0">
                <a:latin typeface="Calibri" pitchFamily="34" charset="0"/>
              </a:rPr>
              <a:t>Tumor characteristics (including 32 biomarkers)</a:t>
            </a:r>
          </a:p>
          <a:p>
            <a:pPr marL="365760" lvl="1">
              <a:lnSpc>
                <a:spcPct val="100000"/>
              </a:lnSpc>
              <a:spcBef>
                <a:spcPts val="0"/>
              </a:spcBef>
            </a:pPr>
            <a:r>
              <a:rPr lang="en-US" sz="1700" dirty="0">
                <a:latin typeface="Calibri" pitchFamily="34" charset="0"/>
              </a:rPr>
              <a:t>Treatment (first course)</a:t>
            </a:r>
          </a:p>
          <a:p>
            <a:pPr marL="640080" lvl="3">
              <a:lnSpc>
                <a:spcPct val="100000"/>
              </a:lnSpc>
              <a:spcBef>
                <a:spcPts val="0"/>
              </a:spcBef>
            </a:pPr>
            <a:r>
              <a:rPr lang="en-US" sz="1700" dirty="0">
                <a:latin typeface="Calibri" pitchFamily="34" charset="0"/>
              </a:rPr>
              <a:t>Surgery, radiation, Chemo/hormonal  (y/n)</a:t>
            </a:r>
          </a:p>
          <a:p>
            <a:pPr marL="365760" lvl="1">
              <a:lnSpc>
                <a:spcPct val="100000"/>
              </a:lnSpc>
              <a:spcBef>
                <a:spcPts val="0"/>
              </a:spcBef>
            </a:pPr>
            <a:r>
              <a:rPr lang="en-US" sz="1700" dirty="0">
                <a:latin typeface="Calibri" pitchFamily="34" charset="0"/>
              </a:rPr>
              <a:t>Survival and Cause of death</a:t>
            </a:r>
            <a:endParaRPr lang="en-US" sz="1700" dirty="0"/>
          </a:p>
        </p:txBody>
      </p:sp>
      <p:sp>
        <p:nvSpPr>
          <p:cNvPr id="11" name="Text Placeholder 10">
            <a:extLst>
              <a:ext uri="{FF2B5EF4-FFF2-40B4-BE49-F238E27FC236}">
                <a16:creationId xmlns:a16="http://schemas.microsoft.com/office/drawing/2014/main" id="{5249F3E4-D604-469D-80BC-961D4FD9108B}"/>
              </a:ext>
            </a:extLst>
          </p:cNvPr>
          <p:cNvSpPr>
            <a:spLocks noGrp="1"/>
          </p:cNvSpPr>
          <p:nvPr>
            <p:ph type="body" sz="quarter" idx="3"/>
          </p:nvPr>
        </p:nvSpPr>
        <p:spPr>
          <a:xfrm>
            <a:off x="4068769" y="1681163"/>
            <a:ext cx="4697725" cy="407696"/>
          </a:xfrm>
        </p:spPr>
        <p:txBody>
          <a:bodyPr anchor="t">
            <a:normAutofit/>
          </a:bodyPr>
          <a:lstStyle/>
          <a:p>
            <a:r>
              <a:rPr lang="en-US" sz="2200" u="sng" dirty="0"/>
              <a:t>New Data Being Integrated into SEER</a:t>
            </a:r>
          </a:p>
        </p:txBody>
      </p:sp>
      <p:sp>
        <p:nvSpPr>
          <p:cNvPr id="12" name="Content Placeholder 11">
            <a:extLst>
              <a:ext uri="{FF2B5EF4-FFF2-40B4-BE49-F238E27FC236}">
                <a16:creationId xmlns:a16="http://schemas.microsoft.com/office/drawing/2014/main" id="{CC01D619-46EC-4AE5-94E8-25749A5A581A}"/>
              </a:ext>
            </a:extLst>
          </p:cNvPr>
          <p:cNvSpPr>
            <a:spLocks noGrp="1"/>
          </p:cNvSpPr>
          <p:nvPr>
            <p:ph sz="quarter" idx="4"/>
          </p:nvPr>
        </p:nvSpPr>
        <p:spPr>
          <a:xfrm>
            <a:off x="4102110" y="2088859"/>
            <a:ext cx="4414434" cy="4100804"/>
          </a:xfrm>
        </p:spPr>
        <p:txBody>
          <a:bodyPr>
            <a:noAutofit/>
          </a:bodyPr>
          <a:lstStyle/>
          <a:p>
            <a:pPr marL="365760">
              <a:lnSpc>
                <a:spcPct val="100000"/>
              </a:lnSpc>
              <a:spcBef>
                <a:spcPts val="0"/>
              </a:spcBef>
            </a:pPr>
            <a:r>
              <a:rPr lang="en-US" sz="1700" dirty="0"/>
              <a:t>Treatment</a:t>
            </a:r>
          </a:p>
          <a:p>
            <a:pPr marL="640080" lvl="2">
              <a:lnSpc>
                <a:spcPct val="100000"/>
              </a:lnSpc>
              <a:spcBef>
                <a:spcPts val="0"/>
              </a:spcBef>
            </a:pPr>
            <a:r>
              <a:rPr lang="en-US" sz="1700" i="1" dirty="0"/>
              <a:t>Detailed  &amp; longitudinal </a:t>
            </a:r>
            <a:r>
              <a:rPr lang="en-US" sz="1700" dirty="0"/>
              <a:t>Treatment</a:t>
            </a:r>
          </a:p>
          <a:p>
            <a:pPr marL="914400" lvl="4">
              <a:lnSpc>
                <a:spcPct val="100000"/>
              </a:lnSpc>
              <a:spcBef>
                <a:spcPts val="0"/>
              </a:spcBef>
            </a:pPr>
            <a:r>
              <a:rPr lang="en-US" sz="1700" dirty="0"/>
              <a:t>Infusion and oral medication (chemo/hormone/immuno)</a:t>
            </a:r>
          </a:p>
          <a:p>
            <a:pPr marL="914400" lvl="4">
              <a:lnSpc>
                <a:spcPct val="100000"/>
              </a:lnSpc>
              <a:spcBef>
                <a:spcPts val="0"/>
              </a:spcBef>
            </a:pPr>
            <a:r>
              <a:rPr lang="en-US" sz="1700" dirty="0"/>
              <a:t>Radiation</a:t>
            </a:r>
          </a:p>
          <a:p>
            <a:pPr marL="640080" lvl="2">
              <a:lnSpc>
                <a:spcPct val="100000"/>
              </a:lnSpc>
              <a:spcBef>
                <a:spcPts val="0"/>
              </a:spcBef>
            </a:pPr>
            <a:r>
              <a:rPr lang="en-US" sz="1700" dirty="0"/>
              <a:t>Both Initial &amp; subsequent Rx courses</a:t>
            </a:r>
          </a:p>
          <a:p>
            <a:pPr marL="365760">
              <a:lnSpc>
                <a:spcPct val="100000"/>
              </a:lnSpc>
              <a:spcBef>
                <a:spcPts val="0"/>
              </a:spcBef>
            </a:pPr>
            <a:r>
              <a:rPr lang="en-US" sz="1700" dirty="0"/>
              <a:t>Expanded tumor characteristics</a:t>
            </a:r>
          </a:p>
          <a:p>
            <a:pPr marL="640080" lvl="2">
              <a:lnSpc>
                <a:spcPct val="100000"/>
              </a:lnSpc>
              <a:spcBef>
                <a:spcPts val="0"/>
              </a:spcBef>
            </a:pPr>
            <a:r>
              <a:rPr lang="en-US" sz="1700" dirty="0"/>
              <a:t>Genomics/Biomarkers (EGFR, ALK, BRAF MSI etc.)</a:t>
            </a:r>
          </a:p>
          <a:p>
            <a:pPr marL="640080" lvl="2">
              <a:lnSpc>
                <a:spcPct val="100000"/>
              </a:lnSpc>
              <a:spcBef>
                <a:spcPts val="0"/>
              </a:spcBef>
            </a:pPr>
            <a:r>
              <a:rPr lang="en-US" sz="1700" dirty="0"/>
              <a:t>Multigene panels for specific cancers (Oncotype, Decipher, Castle LS)</a:t>
            </a:r>
          </a:p>
          <a:p>
            <a:pPr marL="365760">
              <a:lnSpc>
                <a:spcPct val="100000"/>
              </a:lnSpc>
              <a:spcBef>
                <a:spcPts val="0"/>
              </a:spcBef>
            </a:pPr>
            <a:r>
              <a:rPr lang="en-US" sz="1700" dirty="0"/>
              <a:t>Capturing Metastatic Recurrence</a:t>
            </a:r>
          </a:p>
          <a:p>
            <a:pPr marL="640080" lvl="2">
              <a:lnSpc>
                <a:spcPct val="100000"/>
              </a:lnSpc>
              <a:spcBef>
                <a:spcPts val="0"/>
              </a:spcBef>
            </a:pPr>
            <a:r>
              <a:rPr lang="en-US" sz="1700" dirty="0"/>
              <a:t>Leveraging multiple data sources (pathology, radiology, claims, hospital reports)</a:t>
            </a:r>
          </a:p>
          <a:p>
            <a:pPr marL="365760">
              <a:lnSpc>
                <a:spcPct val="100000"/>
              </a:lnSpc>
              <a:spcBef>
                <a:spcPts val="0"/>
              </a:spcBef>
            </a:pPr>
            <a:r>
              <a:rPr lang="en-US" sz="1700" dirty="0"/>
              <a:t>Longitudinal Residential History</a:t>
            </a:r>
          </a:p>
        </p:txBody>
      </p:sp>
    </p:spTree>
    <p:extLst>
      <p:ext uri="{BB962C8B-B14F-4D97-AF65-F5344CB8AC3E}">
        <p14:creationId xmlns:p14="http://schemas.microsoft.com/office/powerpoint/2010/main" val="18505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DB2143-F746-48B8-98DD-D3741EC060C8}"/>
              </a:ext>
            </a:extLst>
          </p:cNvPr>
          <p:cNvSpPr>
            <a:spLocks noGrp="1"/>
          </p:cNvSpPr>
          <p:nvPr>
            <p:ph type="title"/>
          </p:nvPr>
        </p:nvSpPr>
        <p:spPr>
          <a:xfrm>
            <a:off x="628650" y="362310"/>
            <a:ext cx="5461757" cy="1042416"/>
          </a:xfrm>
        </p:spPr>
        <p:txBody>
          <a:bodyPr>
            <a:noAutofit/>
          </a:bodyPr>
          <a:lstStyle/>
          <a:p>
            <a:r>
              <a:rPr lang="en-US" sz="3600" dirty="0"/>
              <a:t>Resulting New Texas Requirements for 2022</a:t>
            </a:r>
          </a:p>
        </p:txBody>
      </p:sp>
      <p:sp>
        <p:nvSpPr>
          <p:cNvPr id="4" name="Content Placeholder 3">
            <a:extLst>
              <a:ext uri="{FF2B5EF4-FFF2-40B4-BE49-F238E27FC236}">
                <a16:creationId xmlns:a16="http://schemas.microsoft.com/office/drawing/2014/main" id="{8BE9EF13-F506-4345-B66E-28B8B532B5A7}"/>
              </a:ext>
            </a:extLst>
          </p:cNvPr>
          <p:cNvSpPr>
            <a:spLocks noGrp="1"/>
          </p:cNvSpPr>
          <p:nvPr>
            <p:ph idx="1"/>
          </p:nvPr>
        </p:nvSpPr>
        <p:spPr/>
        <p:txBody>
          <a:bodyPr>
            <a:noAutofit/>
          </a:bodyPr>
          <a:lstStyle/>
          <a:p>
            <a:pPr>
              <a:lnSpc>
                <a:spcPct val="100000"/>
              </a:lnSpc>
              <a:spcBef>
                <a:spcPts val="0"/>
              </a:spcBef>
            </a:pPr>
            <a:r>
              <a:rPr lang="en-US" sz="3200" dirty="0"/>
              <a:t>99 Site Specific Data Items (SSDIs)</a:t>
            </a:r>
          </a:p>
          <a:p>
            <a:pPr>
              <a:lnSpc>
                <a:spcPct val="100000"/>
              </a:lnSpc>
              <a:spcBef>
                <a:spcPts val="0"/>
              </a:spcBef>
            </a:pPr>
            <a:r>
              <a:rPr lang="en-US" sz="3200" dirty="0"/>
              <a:t> 79 additional data items</a:t>
            </a:r>
          </a:p>
          <a:p>
            <a:pPr>
              <a:lnSpc>
                <a:spcPct val="100000"/>
              </a:lnSpc>
              <a:spcBef>
                <a:spcPts val="0"/>
              </a:spcBef>
            </a:pPr>
            <a:r>
              <a:rPr lang="en-US" sz="3200" dirty="0"/>
              <a:t>Returning to normal reporting calendar timeline</a:t>
            </a:r>
          </a:p>
          <a:p>
            <a:pPr algn="l" fontAlgn="base">
              <a:buFont typeface="Arial" panose="020B0604020202020204" pitchFamily="34" charset="0"/>
              <a:buChar char="•"/>
            </a:pPr>
            <a:r>
              <a:rPr lang="en-US" sz="2000" b="0" i="0" u="sng" dirty="0">
                <a:solidFill>
                  <a:srgbClr val="005CB9"/>
                </a:solidFill>
                <a:effectLst/>
                <a:latin typeface="PT Sans" panose="020B0503020203020204" pitchFamily="34" charset="0"/>
                <a:hlinkClick r:id="rId2" tooltip="2022 Updates — TCR Reporting Requirements"/>
              </a:rPr>
              <a:t>2022 Updates — TCR Reporting Requirements</a:t>
            </a:r>
            <a:r>
              <a:rPr lang="en-US" sz="2000" b="0" i="0" dirty="0">
                <a:solidFill>
                  <a:srgbClr val="3D3D3E"/>
                </a:solidFill>
                <a:effectLst/>
                <a:latin typeface="PT Sans" panose="020B0503020203020204" pitchFamily="34" charset="0"/>
              </a:rPr>
              <a:t> (.pdf)</a:t>
            </a:r>
          </a:p>
          <a:p>
            <a:pPr algn="l" fontAlgn="base">
              <a:buFont typeface="Arial" panose="020B0604020202020204" pitchFamily="34" charset="0"/>
              <a:buChar char="•"/>
            </a:pPr>
            <a:r>
              <a:rPr lang="en-US" sz="2000" b="0" i="0" u="sng" dirty="0">
                <a:solidFill>
                  <a:srgbClr val="005CB9"/>
                </a:solidFill>
                <a:effectLst/>
                <a:latin typeface="PT Sans" panose="020B0503020203020204" pitchFamily="34" charset="0"/>
                <a:hlinkClick r:id="rId3" tooltip="2022 New SEER Data Items"/>
              </a:rPr>
              <a:t>2022 New SEER Data Items</a:t>
            </a:r>
            <a:r>
              <a:rPr lang="en-US" sz="2000" b="0" i="0" dirty="0">
                <a:solidFill>
                  <a:srgbClr val="3D3D3E"/>
                </a:solidFill>
                <a:effectLst/>
                <a:latin typeface="PT Sans" panose="020B0503020203020204" pitchFamily="34" charset="0"/>
              </a:rPr>
              <a:t> (.pdf)</a:t>
            </a:r>
          </a:p>
          <a:p>
            <a:pPr fontAlgn="base"/>
            <a:r>
              <a:rPr lang="en-US" sz="2000" b="0" i="0" u="sng" dirty="0">
                <a:solidFill>
                  <a:srgbClr val="005CB9"/>
                </a:solidFill>
                <a:effectLst/>
                <a:latin typeface="PT Sans" panose="020B0503020203020204" pitchFamily="34" charset="0"/>
                <a:hlinkClick r:id="rId4" tooltip="2022 Timely Reporting Calendar"/>
              </a:rPr>
              <a:t>2022 Timely Reporting Calendar</a:t>
            </a:r>
            <a:r>
              <a:rPr lang="en-US" sz="2000" b="0" i="0" dirty="0">
                <a:solidFill>
                  <a:srgbClr val="3D3D3E"/>
                </a:solidFill>
                <a:effectLst/>
                <a:latin typeface="PT Sans" panose="020B0503020203020204" pitchFamily="34" charset="0"/>
              </a:rPr>
              <a:t> (.pdf)</a:t>
            </a:r>
          </a:p>
          <a:p>
            <a:pPr algn="l" fontAlgn="base">
              <a:buFont typeface="Arial" panose="020B0604020202020204" pitchFamily="34" charset="0"/>
              <a:buChar char="•"/>
            </a:pPr>
            <a:endParaRPr lang="en-US" sz="2000" b="0" i="0" dirty="0">
              <a:solidFill>
                <a:srgbClr val="3D3D3E"/>
              </a:solidFill>
              <a:effectLst/>
              <a:latin typeface="PT Sans" panose="020B0503020203020204" pitchFamily="34" charset="0"/>
            </a:endParaRPr>
          </a:p>
          <a:p>
            <a:pPr>
              <a:lnSpc>
                <a:spcPct val="100000"/>
              </a:lnSpc>
              <a:spcBef>
                <a:spcPts val="0"/>
              </a:spcBef>
            </a:pPr>
            <a:endParaRPr lang="en-US" sz="3200" dirty="0"/>
          </a:p>
          <a:p>
            <a:pPr>
              <a:lnSpc>
                <a:spcPct val="100000"/>
              </a:lnSpc>
              <a:spcBef>
                <a:spcPts val="0"/>
              </a:spcBef>
            </a:pPr>
            <a:endParaRPr lang="en-US" sz="2000" dirty="0"/>
          </a:p>
        </p:txBody>
      </p:sp>
    </p:spTree>
    <p:extLst>
      <p:ext uri="{BB962C8B-B14F-4D97-AF65-F5344CB8AC3E}">
        <p14:creationId xmlns:p14="http://schemas.microsoft.com/office/powerpoint/2010/main" val="299690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DB2143-F746-48B8-98DD-D3741EC060C8}"/>
              </a:ext>
            </a:extLst>
          </p:cNvPr>
          <p:cNvSpPr>
            <a:spLocks noGrp="1"/>
          </p:cNvSpPr>
          <p:nvPr>
            <p:ph type="title"/>
          </p:nvPr>
        </p:nvSpPr>
        <p:spPr>
          <a:xfrm>
            <a:off x="628650" y="362310"/>
            <a:ext cx="5461757" cy="1042416"/>
          </a:xfrm>
        </p:spPr>
        <p:txBody>
          <a:bodyPr>
            <a:noAutofit/>
          </a:bodyPr>
          <a:lstStyle/>
          <a:p>
            <a:r>
              <a:rPr lang="en-US" sz="3600" dirty="0"/>
              <a:t>Recent Additions to the SEER Data</a:t>
            </a:r>
          </a:p>
        </p:txBody>
      </p:sp>
      <p:sp>
        <p:nvSpPr>
          <p:cNvPr id="4" name="Content Placeholder 3">
            <a:extLst>
              <a:ext uri="{FF2B5EF4-FFF2-40B4-BE49-F238E27FC236}">
                <a16:creationId xmlns:a16="http://schemas.microsoft.com/office/drawing/2014/main" id="{8BE9EF13-F506-4345-B66E-28B8B532B5A7}"/>
              </a:ext>
            </a:extLst>
          </p:cNvPr>
          <p:cNvSpPr>
            <a:spLocks noGrp="1"/>
          </p:cNvSpPr>
          <p:nvPr>
            <p:ph idx="1"/>
          </p:nvPr>
        </p:nvSpPr>
        <p:spPr/>
        <p:txBody>
          <a:bodyPr>
            <a:noAutofit/>
          </a:bodyPr>
          <a:lstStyle/>
          <a:p>
            <a:pPr>
              <a:lnSpc>
                <a:spcPct val="100000"/>
              </a:lnSpc>
              <a:spcBef>
                <a:spcPts val="0"/>
              </a:spcBef>
            </a:pPr>
            <a:r>
              <a:rPr lang="en-US" sz="2000" dirty="0"/>
              <a:t>Pharmacy Data—oral antineoplastic agents (2013–2021)</a:t>
            </a:r>
          </a:p>
          <a:p>
            <a:pPr lvl="1">
              <a:lnSpc>
                <a:spcPct val="100000"/>
              </a:lnSpc>
              <a:spcBef>
                <a:spcPts val="0"/>
              </a:spcBef>
            </a:pPr>
            <a:r>
              <a:rPr lang="en-US" sz="2000" dirty="0"/>
              <a:t>CVS, Walgreens/RiteAid</a:t>
            </a:r>
          </a:p>
          <a:p>
            <a:pPr lvl="1">
              <a:lnSpc>
                <a:spcPct val="100000"/>
              </a:lnSpc>
              <a:spcBef>
                <a:spcPts val="0"/>
              </a:spcBef>
              <a:spcAft>
                <a:spcPts val="600"/>
              </a:spcAft>
            </a:pPr>
            <a:r>
              <a:rPr lang="en-US" sz="2000" dirty="0"/>
              <a:t>United Health Care Pharmacy Data Management (PBM) Data </a:t>
            </a:r>
          </a:p>
          <a:p>
            <a:pPr>
              <a:lnSpc>
                <a:spcPct val="100000"/>
              </a:lnSpc>
              <a:spcBef>
                <a:spcPts val="0"/>
              </a:spcBef>
              <a:spcAft>
                <a:spcPts val="600"/>
              </a:spcAft>
            </a:pPr>
            <a:r>
              <a:rPr lang="en-US" sz="2000" dirty="0"/>
              <a:t>Medical Insurance Claims – detailed longitudinal treatment, comorbidities, tests, hospitalizations</a:t>
            </a:r>
          </a:p>
          <a:p>
            <a:pPr lvl="1">
              <a:lnSpc>
                <a:spcPct val="100000"/>
              </a:lnSpc>
              <a:spcBef>
                <a:spcPts val="0"/>
              </a:spcBef>
            </a:pPr>
            <a:r>
              <a:rPr lang="en-US" sz="2000" dirty="0"/>
              <a:t>Unlimited Systems—claims processor for community oncology practice claims (2013–2021)</a:t>
            </a:r>
          </a:p>
          <a:p>
            <a:pPr lvl="2">
              <a:lnSpc>
                <a:spcPct val="100000"/>
              </a:lnSpc>
              <a:spcBef>
                <a:spcPts val="0"/>
              </a:spcBef>
            </a:pPr>
            <a:r>
              <a:rPr lang="en-US" dirty="0"/>
              <a:t>17% of cases to date</a:t>
            </a:r>
          </a:p>
          <a:p>
            <a:pPr lvl="1">
              <a:lnSpc>
                <a:spcPct val="100000"/>
              </a:lnSpc>
              <a:spcBef>
                <a:spcPts val="0"/>
              </a:spcBef>
            </a:pPr>
            <a:r>
              <a:rPr lang="en-US" sz="2000" dirty="0"/>
              <a:t>United Health Care Claims (2000-2020)</a:t>
            </a:r>
          </a:p>
          <a:p>
            <a:pPr lvl="2">
              <a:lnSpc>
                <a:spcPct val="100000"/>
              </a:lnSpc>
              <a:spcBef>
                <a:spcPts val="0"/>
              </a:spcBef>
            </a:pPr>
            <a:r>
              <a:rPr lang="en-US" dirty="0"/>
              <a:t>1,615,174 Patients</a:t>
            </a:r>
          </a:p>
          <a:p>
            <a:pPr lvl="2">
              <a:lnSpc>
                <a:spcPct val="100000"/>
              </a:lnSpc>
              <a:spcBef>
                <a:spcPts val="0"/>
              </a:spcBef>
            </a:pPr>
            <a:r>
              <a:rPr lang="en-US" dirty="0"/>
              <a:t>Covers between 6%- 25% of patients by registry (Mean 14.5% coverage)</a:t>
            </a:r>
          </a:p>
          <a:p>
            <a:pPr lvl="1">
              <a:lnSpc>
                <a:spcPct val="100000"/>
              </a:lnSpc>
              <a:spcBef>
                <a:spcPts val="0"/>
              </a:spcBef>
              <a:spcAft>
                <a:spcPts val="600"/>
              </a:spcAft>
            </a:pPr>
            <a:r>
              <a:rPr lang="en-US" sz="2000" dirty="0"/>
              <a:t>In discussions with other large commercial insurers and Medicare</a:t>
            </a:r>
          </a:p>
        </p:txBody>
      </p:sp>
    </p:spTree>
    <p:extLst>
      <p:ext uri="{BB962C8B-B14F-4D97-AF65-F5344CB8AC3E}">
        <p14:creationId xmlns:p14="http://schemas.microsoft.com/office/powerpoint/2010/main" val="156034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C640-3D03-4D4F-8B55-15E788354F47}"/>
              </a:ext>
            </a:extLst>
          </p:cNvPr>
          <p:cNvSpPr>
            <a:spLocks noGrp="1"/>
          </p:cNvSpPr>
          <p:nvPr>
            <p:ph type="title"/>
          </p:nvPr>
        </p:nvSpPr>
        <p:spPr>
          <a:xfrm>
            <a:off x="628650" y="362310"/>
            <a:ext cx="5512091" cy="1042416"/>
          </a:xfrm>
        </p:spPr>
        <p:txBody>
          <a:bodyPr>
            <a:noAutofit/>
          </a:bodyPr>
          <a:lstStyle/>
          <a:p>
            <a:r>
              <a:rPr lang="en-US" sz="3600" dirty="0"/>
              <a:t>Recent Additions to the SEER Data </a:t>
            </a:r>
          </a:p>
        </p:txBody>
      </p:sp>
      <p:sp>
        <p:nvSpPr>
          <p:cNvPr id="3" name="Content Placeholder 2">
            <a:extLst>
              <a:ext uri="{FF2B5EF4-FFF2-40B4-BE49-F238E27FC236}">
                <a16:creationId xmlns:a16="http://schemas.microsoft.com/office/drawing/2014/main" id="{B5FBF3D0-CE1F-4D10-A01E-2A2BC81BDFEE}"/>
              </a:ext>
            </a:extLst>
          </p:cNvPr>
          <p:cNvSpPr>
            <a:spLocks noGrp="1"/>
          </p:cNvSpPr>
          <p:nvPr>
            <p:ph idx="1"/>
          </p:nvPr>
        </p:nvSpPr>
        <p:spPr/>
        <p:txBody>
          <a:bodyPr anchor="t">
            <a:noAutofit/>
          </a:bodyPr>
          <a:lstStyle/>
          <a:p>
            <a:pPr>
              <a:lnSpc>
                <a:spcPct val="100000"/>
              </a:lnSpc>
              <a:spcBef>
                <a:spcPts val="0"/>
              </a:spcBef>
            </a:pPr>
            <a:r>
              <a:rPr lang="en-US" sz="1800" dirty="0"/>
              <a:t>Genomic data linkages</a:t>
            </a:r>
          </a:p>
          <a:p>
            <a:pPr marL="457200" lvl="1">
              <a:lnSpc>
                <a:spcPct val="100000"/>
              </a:lnSpc>
              <a:spcBef>
                <a:spcPts val="0"/>
              </a:spcBef>
            </a:pPr>
            <a:r>
              <a:rPr lang="en-US" sz="1800" dirty="0"/>
              <a:t>Oncotype DX Breast 2010+</a:t>
            </a:r>
          </a:p>
          <a:p>
            <a:pPr marL="731520" lvl="2">
              <a:lnSpc>
                <a:spcPct val="100000"/>
              </a:lnSpc>
              <a:spcBef>
                <a:spcPts val="0"/>
              </a:spcBef>
            </a:pPr>
            <a:r>
              <a:rPr lang="en-US" sz="1800" dirty="0"/>
              <a:t>21gene assay 239,178 patients</a:t>
            </a:r>
          </a:p>
          <a:p>
            <a:pPr marL="731520" lvl="2">
              <a:lnSpc>
                <a:spcPct val="100000"/>
              </a:lnSpc>
              <a:spcBef>
                <a:spcPts val="0"/>
              </a:spcBef>
            </a:pPr>
            <a:r>
              <a:rPr lang="en-US" sz="1800" dirty="0"/>
              <a:t>16 gene assay 5,734 patients</a:t>
            </a:r>
          </a:p>
          <a:p>
            <a:pPr marL="457200" lvl="1">
              <a:lnSpc>
                <a:spcPct val="100000"/>
              </a:lnSpc>
              <a:spcBef>
                <a:spcPts val="0"/>
              </a:spcBef>
            </a:pPr>
            <a:r>
              <a:rPr lang="en-US" sz="1800" dirty="0"/>
              <a:t>Oncotype DX Prostate MultiGene Panel - 13,502 patients</a:t>
            </a:r>
          </a:p>
          <a:p>
            <a:pPr marL="457200" lvl="1">
              <a:lnSpc>
                <a:spcPct val="100000"/>
              </a:lnSpc>
              <a:spcBef>
                <a:spcPts val="0"/>
              </a:spcBef>
            </a:pPr>
            <a:r>
              <a:rPr lang="en-US" sz="1800" dirty="0"/>
              <a:t>Decipher MultiGene Panel - 15,309 patients</a:t>
            </a:r>
          </a:p>
          <a:p>
            <a:pPr marL="457200" lvl="1">
              <a:lnSpc>
                <a:spcPct val="100000"/>
              </a:lnSpc>
              <a:spcBef>
                <a:spcPts val="0"/>
              </a:spcBef>
            </a:pPr>
            <a:r>
              <a:rPr lang="en-US" sz="1800" dirty="0"/>
              <a:t>Castle Life Sciences – Cutaneous &amp; Uveal Melanoma MultiGene Panel - 7,372 cases</a:t>
            </a:r>
          </a:p>
          <a:p>
            <a:pPr>
              <a:lnSpc>
                <a:spcPct val="100000"/>
              </a:lnSpc>
              <a:spcBef>
                <a:spcPts val="1200"/>
              </a:spcBef>
            </a:pPr>
            <a:r>
              <a:rPr lang="en-US" sz="1800" dirty="0"/>
              <a:t>Residential History </a:t>
            </a:r>
          </a:p>
          <a:p>
            <a:pPr marL="457200" lvl="1">
              <a:lnSpc>
                <a:spcPct val="100000"/>
              </a:lnSpc>
              <a:spcBef>
                <a:spcPts val="0"/>
              </a:spcBef>
            </a:pPr>
            <a:r>
              <a:rPr lang="en-US" sz="1800" dirty="0"/>
              <a:t>SEER has captured each patient’s residential history back to 2000</a:t>
            </a:r>
          </a:p>
          <a:p>
            <a:pPr marL="457200" lvl="1">
              <a:lnSpc>
                <a:spcPct val="100000"/>
              </a:lnSpc>
              <a:spcBef>
                <a:spcPts val="0"/>
              </a:spcBef>
            </a:pPr>
            <a:r>
              <a:rPr lang="en-US" sz="1800" dirty="0"/>
              <a:t>Purpose</a:t>
            </a:r>
          </a:p>
          <a:p>
            <a:pPr marL="731520" lvl="2">
              <a:lnSpc>
                <a:spcPct val="100000"/>
              </a:lnSpc>
              <a:spcBef>
                <a:spcPts val="0"/>
              </a:spcBef>
            </a:pPr>
            <a:r>
              <a:rPr lang="en-US" sz="1800" dirty="0"/>
              <a:t>Enable linkages longitudinally as cancer patients move – address information is essential</a:t>
            </a:r>
          </a:p>
          <a:p>
            <a:pPr marL="731520" lvl="2">
              <a:lnSpc>
                <a:spcPct val="100000"/>
              </a:lnSpc>
              <a:spcBef>
                <a:spcPts val="0"/>
              </a:spcBef>
            </a:pPr>
            <a:r>
              <a:rPr lang="en-US" sz="1800" dirty="0"/>
              <a:t>Enable linkages with exposure data pre-diagnosis when exposure most relevant</a:t>
            </a:r>
          </a:p>
          <a:p>
            <a:pPr marL="1005840" lvl="3">
              <a:lnSpc>
                <a:spcPct val="100000"/>
              </a:lnSpc>
              <a:spcBef>
                <a:spcPts val="0"/>
              </a:spcBef>
            </a:pPr>
            <a:r>
              <a:rPr lang="en-US" dirty="0"/>
              <a:t>Registries capture address at the time of diagnosis only</a:t>
            </a:r>
          </a:p>
        </p:txBody>
      </p:sp>
    </p:spTree>
    <p:extLst>
      <p:ext uri="{BB962C8B-B14F-4D97-AF65-F5344CB8AC3E}">
        <p14:creationId xmlns:p14="http://schemas.microsoft.com/office/powerpoint/2010/main" val="424237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813A61-F540-4AEF-8BEB-2EC6A6DD8196}"/>
              </a:ext>
            </a:extLst>
          </p:cNvPr>
          <p:cNvSpPr>
            <a:spLocks noGrp="1"/>
          </p:cNvSpPr>
          <p:nvPr>
            <p:ph type="title"/>
          </p:nvPr>
        </p:nvSpPr>
        <p:spPr/>
        <p:txBody>
          <a:bodyPr/>
          <a:lstStyle/>
          <a:p>
            <a:r>
              <a:rPr lang="en-US" dirty="0"/>
              <a:t>Agenda – July 7, 2022</a:t>
            </a:r>
          </a:p>
        </p:txBody>
      </p:sp>
      <p:pic>
        <p:nvPicPr>
          <p:cNvPr id="6" name="Picture 5">
            <a:extLst>
              <a:ext uri="{FF2B5EF4-FFF2-40B4-BE49-F238E27FC236}">
                <a16:creationId xmlns:a16="http://schemas.microsoft.com/office/drawing/2014/main" id="{72E9ECB7-5384-4849-967F-4503FD5E0771}"/>
              </a:ext>
            </a:extLst>
          </p:cNvPr>
          <p:cNvPicPr>
            <a:picLocks noChangeAspect="1"/>
          </p:cNvPicPr>
          <p:nvPr/>
        </p:nvPicPr>
        <p:blipFill>
          <a:blip r:embed="rId2"/>
          <a:stretch>
            <a:fillRect/>
          </a:stretch>
        </p:blipFill>
        <p:spPr>
          <a:xfrm>
            <a:off x="2147582" y="1274306"/>
            <a:ext cx="4137645" cy="5382358"/>
          </a:xfrm>
          <a:prstGeom prst="rect">
            <a:avLst/>
          </a:prstGeom>
        </p:spPr>
      </p:pic>
    </p:spTree>
    <p:extLst>
      <p:ext uri="{BB962C8B-B14F-4D97-AF65-F5344CB8AC3E}">
        <p14:creationId xmlns:p14="http://schemas.microsoft.com/office/powerpoint/2010/main" val="5016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B82E-4116-4C2A-9EB1-BBC86CB28940}"/>
              </a:ext>
            </a:extLst>
          </p:cNvPr>
          <p:cNvSpPr>
            <a:spLocks noGrp="1"/>
          </p:cNvSpPr>
          <p:nvPr>
            <p:ph type="title"/>
          </p:nvPr>
        </p:nvSpPr>
        <p:spPr>
          <a:xfrm>
            <a:off x="628650" y="362310"/>
            <a:ext cx="4497023" cy="1042416"/>
          </a:xfrm>
        </p:spPr>
        <p:txBody>
          <a:bodyPr>
            <a:noAutofit/>
          </a:bodyPr>
          <a:lstStyle/>
          <a:p>
            <a:r>
              <a:rPr lang="en-US" sz="3600" dirty="0"/>
              <a:t>Automation in SEER: DOE-NCI Collaboration</a:t>
            </a:r>
          </a:p>
        </p:txBody>
      </p:sp>
      <p:sp>
        <p:nvSpPr>
          <p:cNvPr id="3" name="Content Placeholder 2">
            <a:extLst>
              <a:ext uri="{FF2B5EF4-FFF2-40B4-BE49-F238E27FC236}">
                <a16:creationId xmlns:a16="http://schemas.microsoft.com/office/drawing/2014/main" id="{8E3828F7-7048-494D-9397-80A1A884D951}"/>
              </a:ext>
            </a:extLst>
          </p:cNvPr>
          <p:cNvSpPr>
            <a:spLocks noGrp="1"/>
          </p:cNvSpPr>
          <p:nvPr>
            <p:ph idx="1"/>
          </p:nvPr>
        </p:nvSpPr>
        <p:spPr/>
        <p:txBody>
          <a:bodyPr>
            <a:noAutofit/>
          </a:bodyPr>
          <a:lstStyle/>
          <a:p>
            <a:pPr marL="228600" lvl="1">
              <a:lnSpc>
                <a:spcPct val="100000"/>
              </a:lnSpc>
              <a:spcBef>
                <a:spcPts val="0"/>
              </a:spcBef>
            </a:pPr>
            <a:r>
              <a:rPr lang="en-US" sz="1800" dirty="0"/>
              <a:t>API for auto-extraction of key elements (site, histology, behavior, laterality, grade) developed and under refinement</a:t>
            </a:r>
          </a:p>
          <a:p>
            <a:pPr marL="685789" lvl="3">
              <a:lnSpc>
                <a:spcPct val="100000"/>
              </a:lnSpc>
              <a:spcBef>
                <a:spcPts val="0"/>
              </a:spcBef>
            </a:pPr>
            <a:r>
              <a:rPr lang="en-US" dirty="0"/>
              <a:t>Implementing to optimize work-flow in 6 SEER registries</a:t>
            </a:r>
          </a:p>
          <a:p>
            <a:pPr marL="685789" lvl="3">
              <a:lnSpc>
                <a:spcPct val="100000"/>
              </a:lnSpc>
              <a:spcBef>
                <a:spcPts val="0"/>
              </a:spcBef>
            </a:pPr>
            <a:r>
              <a:rPr lang="en-US" dirty="0"/>
              <a:t>Automated process </a:t>
            </a:r>
            <a:r>
              <a:rPr lang="en-US" dirty="0">
                <a:solidFill>
                  <a:srgbClr val="FF0000"/>
                </a:solidFill>
              </a:rPr>
              <a:t>18,000X</a:t>
            </a:r>
            <a:r>
              <a:rPr lang="en-US" dirty="0"/>
              <a:t> faster than manual extraction</a:t>
            </a:r>
          </a:p>
          <a:p>
            <a:pPr marL="685789" lvl="3">
              <a:lnSpc>
                <a:spcPct val="100000"/>
              </a:lnSpc>
              <a:spcBef>
                <a:spcPts val="0"/>
              </a:spcBef>
            </a:pPr>
            <a:r>
              <a:rPr lang="en-US" dirty="0"/>
              <a:t>Full automated extraction of 20% of all path reports + 50% partial auto-extraction</a:t>
            </a:r>
          </a:p>
          <a:p>
            <a:pPr marL="685789" lvl="3">
              <a:lnSpc>
                <a:spcPct val="100000"/>
              </a:lnSpc>
              <a:spcBef>
                <a:spcPts val="0"/>
              </a:spcBef>
            </a:pPr>
            <a:r>
              <a:rPr lang="en-US" b="1" dirty="0"/>
              <a:t>Initial test in GA registry- automated 24,000 report backlog in &lt;2 minutes!</a:t>
            </a:r>
          </a:p>
          <a:p>
            <a:pPr marL="228600" lvl="2">
              <a:lnSpc>
                <a:spcPct val="100000"/>
              </a:lnSpc>
              <a:spcBef>
                <a:spcPts val="600"/>
              </a:spcBef>
            </a:pPr>
            <a:r>
              <a:rPr lang="en-US" sz="1800" dirty="0"/>
              <a:t>Developing Privacy Preserving version for sharing with CDC, VA and others.</a:t>
            </a:r>
          </a:p>
          <a:p>
            <a:pPr marL="228600" lvl="1">
              <a:lnSpc>
                <a:spcPct val="100000"/>
              </a:lnSpc>
              <a:spcBef>
                <a:spcPts val="600"/>
              </a:spcBef>
            </a:pPr>
            <a:r>
              <a:rPr lang="en-US" sz="1800" dirty="0"/>
              <a:t>Ultimate Goal: support near real time incidence reporting</a:t>
            </a:r>
          </a:p>
          <a:p>
            <a:pPr marL="228600" lvl="1">
              <a:lnSpc>
                <a:spcPct val="100000"/>
              </a:lnSpc>
              <a:spcBef>
                <a:spcPts val="0"/>
              </a:spcBef>
            </a:pPr>
            <a:r>
              <a:rPr lang="en-US" sz="1800" dirty="0"/>
              <a:t>API for reportability of cancer pathology reports developed </a:t>
            </a:r>
          </a:p>
          <a:p>
            <a:pPr marL="685789" lvl="3">
              <a:lnSpc>
                <a:spcPct val="100000"/>
              </a:lnSpc>
              <a:spcBef>
                <a:spcPts val="0"/>
              </a:spcBef>
            </a:pPr>
            <a:r>
              <a:rPr lang="en-US" dirty="0"/>
              <a:t> modifying for radiology reports (to capture missed cases- CNS tumors and HCC)</a:t>
            </a:r>
          </a:p>
          <a:p>
            <a:pPr marL="228600" lvl="1">
              <a:lnSpc>
                <a:spcPct val="100000"/>
              </a:lnSpc>
              <a:spcBef>
                <a:spcPts val="600"/>
              </a:spcBef>
            </a:pPr>
            <a:r>
              <a:rPr lang="en-US" sz="1800" dirty="0"/>
              <a:t>API for recurrent metastatic disease developed for pathology reports</a:t>
            </a:r>
          </a:p>
          <a:p>
            <a:pPr marL="685789" lvl="3">
              <a:lnSpc>
                <a:spcPct val="100000"/>
              </a:lnSpc>
              <a:spcBef>
                <a:spcPts val="0"/>
              </a:spcBef>
            </a:pPr>
            <a:r>
              <a:rPr lang="en-US" dirty="0"/>
              <a:t>modifying for radiology reports </a:t>
            </a:r>
          </a:p>
        </p:txBody>
      </p:sp>
    </p:spTree>
    <p:extLst>
      <p:ext uri="{BB962C8B-B14F-4D97-AF65-F5344CB8AC3E}">
        <p14:creationId xmlns:p14="http://schemas.microsoft.com/office/powerpoint/2010/main" val="20267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98DF6F-66D4-438B-8760-2346A218FF13}"/>
              </a:ext>
            </a:extLst>
          </p:cNvPr>
          <p:cNvSpPr>
            <a:spLocks noGrp="1"/>
          </p:cNvSpPr>
          <p:nvPr>
            <p:ph type="title"/>
          </p:nvPr>
        </p:nvSpPr>
        <p:spPr/>
        <p:txBody>
          <a:bodyPr>
            <a:normAutofit/>
          </a:bodyPr>
          <a:lstStyle/>
          <a:p>
            <a:r>
              <a:rPr lang="en-US" sz="4000" dirty="0"/>
              <a:t>SEER Data Access</a:t>
            </a:r>
          </a:p>
        </p:txBody>
      </p:sp>
      <p:sp>
        <p:nvSpPr>
          <p:cNvPr id="5" name="Content Placeholder 4">
            <a:extLst>
              <a:ext uri="{FF2B5EF4-FFF2-40B4-BE49-F238E27FC236}">
                <a16:creationId xmlns:a16="http://schemas.microsoft.com/office/drawing/2014/main" id="{1B54C6E1-93B8-4DF1-B894-A732B176736B}"/>
              </a:ext>
            </a:extLst>
          </p:cNvPr>
          <p:cNvSpPr>
            <a:spLocks noGrp="1"/>
          </p:cNvSpPr>
          <p:nvPr>
            <p:ph idx="1"/>
          </p:nvPr>
        </p:nvSpPr>
        <p:spPr/>
        <p:txBody>
          <a:bodyPr>
            <a:noAutofit/>
          </a:bodyPr>
          <a:lstStyle/>
          <a:p>
            <a:pPr marL="228600">
              <a:lnSpc>
                <a:spcPct val="100000"/>
              </a:lnSpc>
              <a:spcBef>
                <a:spcPts val="0"/>
              </a:spcBef>
            </a:pPr>
            <a:r>
              <a:rPr lang="en-US" sz="1800" dirty="0"/>
              <a:t>SEER data collected by registries under state public health reporting authority</a:t>
            </a:r>
          </a:p>
          <a:p>
            <a:pPr marL="457200" lvl="1">
              <a:lnSpc>
                <a:spcPct val="100000"/>
              </a:lnSpc>
              <a:spcBef>
                <a:spcPts val="0"/>
              </a:spcBef>
            </a:pPr>
            <a:r>
              <a:rPr lang="en-US" sz="1800" dirty="0"/>
              <a:t>SEER Receives only a limited data set for dissemination</a:t>
            </a:r>
          </a:p>
          <a:p>
            <a:pPr marL="228600">
              <a:lnSpc>
                <a:spcPct val="100000"/>
              </a:lnSpc>
              <a:spcBef>
                <a:spcPts val="600"/>
              </a:spcBef>
            </a:pPr>
            <a:r>
              <a:rPr lang="en-US" sz="1800" dirty="0"/>
              <a:t>SEER traditionally broadly available (&gt;4,500 downloads per year) </a:t>
            </a:r>
          </a:p>
          <a:p>
            <a:pPr marL="228600" lvl="1">
              <a:lnSpc>
                <a:spcPct val="100000"/>
              </a:lnSpc>
              <a:spcBef>
                <a:spcPts val="600"/>
              </a:spcBef>
            </a:pPr>
            <a:r>
              <a:rPr lang="en-US" sz="1800" dirty="0"/>
              <a:t>Increasingly detailed data increases risk of re-identifiability of individuals</a:t>
            </a:r>
          </a:p>
          <a:p>
            <a:pPr marL="228600">
              <a:lnSpc>
                <a:spcPct val="100000"/>
              </a:lnSpc>
              <a:spcBef>
                <a:spcPts val="600"/>
              </a:spcBef>
            </a:pPr>
            <a:r>
              <a:rPr lang="en-US" sz="1800" dirty="0"/>
              <a:t>Therefore, a new Multi-tiered Authentication and Authorization Process is in development with increasing requirements by tier</a:t>
            </a:r>
          </a:p>
          <a:p>
            <a:pPr marL="457200" lvl="1">
              <a:lnSpc>
                <a:spcPct val="100000"/>
              </a:lnSpc>
              <a:spcBef>
                <a:spcPts val="0"/>
              </a:spcBef>
            </a:pPr>
            <a:r>
              <a:rPr lang="en-US" sz="1600" dirty="0"/>
              <a:t>Tier 1- De-identified – no dates or geographic variables- available to all with minimal Data Use Agreement (DUA) (live)</a:t>
            </a:r>
          </a:p>
          <a:p>
            <a:pPr marL="457200" lvl="1">
              <a:lnSpc>
                <a:spcPct val="100000"/>
              </a:lnSpc>
              <a:spcBef>
                <a:spcPts val="0"/>
              </a:spcBef>
            </a:pPr>
            <a:r>
              <a:rPr lang="en-US" sz="1600" dirty="0"/>
              <a:t>Tier 2 – Limited Data set with minimal detailed characterization variables (live)</a:t>
            </a:r>
          </a:p>
          <a:p>
            <a:pPr marL="457200" lvl="1">
              <a:lnSpc>
                <a:spcPct val="100000"/>
              </a:lnSpc>
              <a:spcBef>
                <a:spcPts val="0"/>
              </a:spcBef>
            </a:pPr>
            <a:r>
              <a:rPr lang="en-US" sz="1600" dirty="0"/>
              <a:t>Tier 3 – Limited Data set with special variables (biomarkers, multi-gene panels etc.) (live)</a:t>
            </a:r>
          </a:p>
          <a:p>
            <a:pPr marL="457200" lvl="1">
              <a:lnSpc>
                <a:spcPct val="100000"/>
              </a:lnSpc>
              <a:spcBef>
                <a:spcPts val="0"/>
              </a:spcBef>
            </a:pPr>
            <a:r>
              <a:rPr lang="en-US" sz="1600" dirty="0"/>
              <a:t>Tier 4 – Limited Dataset with longitudinal treatment, dates etc., (May require IRB review) (in dev)</a:t>
            </a:r>
          </a:p>
        </p:txBody>
      </p:sp>
    </p:spTree>
    <p:extLst>
      <p:ext uri="{BB962C8B-B14F-4D97-AF65-F5344CB8AC3E}">
        <p14:creationId xmlns:p14="http://schemas.microsoft.com/office/powerpoint/2010/main" val="152268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63B4-7971-4E1F-BAC1-0F11D0F57D32}"/>
              </a:ext>
            </a:extLst>
          </p:cNvPr>
          <p:cNvSpPr>
            <a:spLocks noGrp="1"/>
          </p:cNvSpPr>
          <p:nvPr>
            <p:ph type="title"/>
          </p:nvPr>
        </p:nvSpPr>
        <p:spPr/>
        <p:txBody>
          <a:bodyPr>
            <a:normAutofit/>
          </a:bodyPr>
          <a:lstStyle/>
          <a:p>
            <a:r>
              <a:rPr lang="en-US" sz="3600" dirty="0"/>
              <a:t>Virtual Pooled Registry (VPR)</a:t>
            </a:r>
          </a:p>
        </p:txBody>
      </p:sp>
      <p:sp>
        <p:nvSpPr>
          <p:cNvPr id="3" name="Content Placeholder 2">
            <a:extLst>
              <a:ext uri="{FF2B5EF4-FFF2-40B4-BE49-F238E27FC236}">
                <a16:creationId xmlns:a16="http://schemas.microsoft.com/office/drawing/2014/main" id="{4E4F0921-E4B8-47D5-B7AF-00FD28DFF28F}"/>
              </a:ext>
            </a:extLst>
          </p:cNvPr>
          <p:cNvSpPr>
            <a:spLocks noGrp="1"/>
          </p:cNvSpPr>
          <p:nvPr>
            <p:ph idx="1"/>
          </p:nvPr>
        </p:nvSpPr>
        <p:spPr/>
        <p:txBody>
          <a:bodyPr anchor="t">
            <a:normAutofit/>
          </a:bodyPr>
          <a:lstStyle/>
          <a:p>
            <a:pPr>
              <a:lnSpc>
                <a:spcPct val="100000"/>
              </a:lnSpc>
              <a:spcBef>
                <a:spcPts val="0"/>
              </a:spcBef>
            </a:pPr>
            <a:r>
              <a:rPr lang="en-US" sz="2000" dirty="0"/>
              <a:t>Centralized process for linking cohorts/other studies to all registries in US to</a:t>
            </a:r>
          </a:p>
          <a:p>
            <a:pPr marL="457200" lvl="1">
              <a:lnSpc>
                <a:spcPct val="100000"/>
              </a:lnSpc>
              <a:spcBef>
                <a:spcPts val="0"/>
              </a:spcBef>
            </a:pPr>
            <a:r>
              <a:rPr lang="en-US" sz="2000" dirty="0"/>
              <a:t>Capture information on cancers and outcomes (Survival)</a:t>
            </a:r>
          </a:p>
          <a:p>
            <a:pPr marL="457200" lvl="1">
              <a:lnSpc>
                <a:spcPct val="100000"/>
              </a:lnSpc>
              <a:spcBef>
                <a:spcPts val="0"/>
              </a:spcBef>
            </a:pPr>
            <a:r>
              <a:rPr lang="en-US" sz="2000" dirty="0"/>
              <a:t>Currently 45 US registries are participating (87% US pop)</a:t>
            </a:r>
          </a:p>
          <a:p>
            <a:pPr>
              <a:lnSpc>
                <a:spcPct val="100000"/>
              </a:lnSpc>
              <a:spcBef>
                <a:spcPts val="1200"/>
              </a:spcBef>
            </a:pPr>
            <a:r>
              <a:rPr lang="en-US" sz="2000" dirty="0"/>
              <a:t>Central website for data submission and linkages</a:t>
            </a:r>
          </a:p>
          <a:p>
            <a:pPr>
              <a:lnSpc>
                <a:spcPct val="100000"/>
              </a:lnSpc>
              <a:spcBef>
                <a:spcPts val="1200"/>
              </a:spcBef>
            </a:pPr>
            <a:r>
              <a:rPr lang="en-US" sz="2000" dirty="0"/>
              <a:t>Templated IRB and DUA forms</a:t>
            </a:r>
          </a:p>
          <a:p>
            <a:pPr marL="457200" lvl="1">
              <a:lnSpc>
                <a:spcPct val="100000"/>
              </a:lnSpc>
              <a:spcBef>
                <a:spcPts val="0"/>
              </a:spcBef>
            </a:pPr>
            <a:r>
              <a:rPr lang="en-US" sz="2000" dirty="0"/>
              <a:t>Accepted by   ̴50% of participating registries to date</a:t>
            </a:r>
          </a:p>
          <a:p>
            <a:pPr>
              <a:lnSpc>
                <a:spcPct val="100000"/>
              </a:lnSpc>
              <a:spcBef>
                <a:spcPts val="1200"/>
              </a:spcBef>
            </a:pPr>
            <a:r>
              <a:rPr lang="en-US" sz="2000" dirty="0"/>
              <a:t>cIRB contract for SRP May 2021</a:t>
            </a:r>
          </a:p>
          <a:p>
            <a:pPr marL="457200" lvl="1">
              <a:lnSpc>
                <a:spcPct val="100000"/>
              </a:lnSpc>
              <a:spcBef>
                <a:spcPts val="0"/>
              </a:spcBef>
            </a:pPr>
            <a:r>
              <a:rPr lang="en-US" sz="2000" dirty="0"/>
              <a:t>Enables central IRB submission and approval through reliance agreements with registries</a:t>
            </a:r>
          </a:p>
          <a:p>
            <a:pPr marL="457200" lvl="1">
              <a:lnSpc>
                <a:spcPct val="100000"/>
              </a:lnSpc>
              <a:spcBef>
                <a:spcPts val="0"/>
              </a:spcBef>
            </a:pPr>
            <a:r>
              <a:rPr lang="en-US" sz="2000" dirty="0"/>
              <a:t>Available to support other data access processes in SRP for SEER data (Tier 4 requests)</a:t>
            </a:r>
          </a:p>
        </p:txBody>
      </p:sp>
    </p:spTree>
    <p:extLst>
      <p:ext uri="{BB962C8B-B14F-4D97-AF65-F5344CB8AC3E}">
        <p14:creationId xmlns:p14="http://schemas.microsoft.com/office/powerpoint/2010/main" val="85266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A9A4BB-FCC6-4E17-9330-28B5953C4C6A}"/>
              </a:ext>
            </a:extLst>
          </p:cNvPr>
          <p:cNvSpPr>
            <a:spLocks noGrp="1"/>
          </p:cNvSpPr>
          <p:nvPr>
            <p:ph type="title"/>
          </p:nvPr>
        </p:nvSpPr>
        <p:spPr>
          <a:xfrm>
            <a:off x="628650" y="362310"/>
            <a:ext cx="5956708" cy="1042416"/>
          </a:xfrm>
        </p:spPr>
        <p:txBody>
          <a:bodyPr>
            <a:noAutofit/>
          </a:bodyPr>
          <a:lstStyle/>
          <a:p>
            <a:r>
              <a:rPr lang="en-US" sz="2400" dirty="0"/>
              <a:t>The National Childhood Cancer Registry (NCCR)</a:t>
            </a:r>
          </a:p>
        </p:txBody>
      </p:sp>
      <p:sp>
        <p:nvSpPr>
          <p:cNvPr id="4" name="Content Placeholder 3">
            <a:extLst>
              <a:ext uri="{FF2B5EF4-FFF2-40B4-BE49-F238E27FC236}">
                <a16:creationId xmlns:a16="http://schemas.microsoft.com/office/drawing/2014/main" id="{190F935E-71A0-41D1-B458-D982100C0B07}"/>
              </a:ext>
            </a:extLst>
          </p:cNvPr>
          <p:cNvSpPr>
            <a:spLocks noGrp="1"/>
          </p:cNvSpPr>
          <p:nvPr>
            <p:ph idx="1"/>
          </p:nvPr>
        </p:nvSpPr>
        <p:spPr>
          <a:xfrm>
            <a:off x="628650" y="1825625"/>
            <a:ext cx="7986844" cy="4351338"/>
          </a:xfrm>
        </p:spPr>
        <p:txBody>
          <a:bodyPr>
            <a:noAutofit/>
          </a:bodyPr>
          <a:lstStyle/>
          <a:p>
            <a:pPr marL="0" indent="0">
              <a:lnSpc>
                <a:spcPct val="100000"/>
              </a:lnSpc>
              <a:spcBef>
                <a:spcPts val="0"/>
              </a:spcBef>
              <a:buNone/>
            </a:pPr>
            <a:r>
              <a:rPr lang="en-US" sz="1600" dirty="0">
                <a:latin typeface="Calibri" panose="020F0502020204030204" pitchFamily="34" charset="0"/>
              </a:rPr>
              <a:t>Centralized data system from 23 registries across the US (77% of all childhood cancers to date)</a:t>
            </a:r>
          </a:p>
          <a:p>
            <a:pPr marL="0" indent="-114289">
              <a:lnSpc>
                <a:spcPct val="100000"/>
              </a:lnSpc>
              <a:spcBef>
                <a:spcPts val="600"/>
              </a:spcBef>
              <a:buNone/>
            </a:pPr>
            <a:r>
              <a:rPr lang="en-US" sz="1600" b="1" dirty="0">
                <a:latin typeface="Calibri" panose="020F0502020204030204" pitchFamily="34" charset="0"/>
              </a:rPr>
              <a:t>Base Data</a:t>
            </a:r>
          </a:p>
          <a:p>
            <a:pPr lvl="1">
              <a:lnSpc>
                <a:spcPct val="100000"/>
              </a:lnSpc>
              <a:spcBef>
                <a:spcPts val="0"/>
              </a:spcBef>
            </a:pPr>
            <a:r>
              <a:rPr lang="en-US" sz="1600" dirty="0">
                <a:latin typeface="Calibri" panose="020F0502020204030204" pitchFamily="34" charset="0"/>
              </a:rPr>
              <a:t>Complete abstracts from participating state registries  (1995+)</a:t>
            </a:r>
          </a:p>
          <a:p>
            <a:pPr lvl="1">
              <a:lnSpc>
                <a:spcPct val="100000"/>
              </a:lnSpc>
              <a:spcBef>
                <a:spcPts val="0"/>
              </a:spcBef>
            </a:pPr>
            <a:r>
              <a:rPr lang="en-US" sz="1600" dirty="0">
                <a:latin typeface="Calibri" panose="020F0502020204030204" pitchFamily="34" charset="0"/>
              </a:rPr>
              <a:t>National Death Index (NDI)/State vital records</a:t>
            </a:r>
          </a:p>
          <a:p>
            <a:pPr lvl="1">
              <a:lnSpc>
                <a:spcPct val="100000"/>
              </a:lnSpc>
              <a:spcBef>
                <a:spcPts val="0"/>
              </a:spcBef>
            </a:pPr>
            <a:r>
              <a:rPr lang="en-US" sz="1600" dirty="0">
                <a:latin typeface="Calibri" panose="020F0502020204030204" pitchFamily="34" charset="0"/>
              </a:rPr>
              <a:t>Lexis Nexis - Residential History</a:t>
            </a:r>
          </a:p>
          <a:p>
            <a:pPr lvl="1">
              <a:lnSpc>
                <a:spcPct val="100000"/>
              </a:lnSpc>
              <a:spcBef>
                <a:spcPts val="0"/>
              </a:spcBef>
            </a:pPr>
            <a:r>
              <a:rPr lang="en-US" sz="1600" dirty="0">
                <a:latin typeface="Calibri" panose="020F0502020204030204" pitchFamily="34" charset="0"/>
              </a:rPr>
              <a:t>Virtual Pooled Registry (VPR) linkage – de-duplication/subsequent cancers</a:t>
            </a:r>
          </a:p>
          <a:p>
            <a:pPr marL="0" indent="-114289">
              <a:lnSpc>
                <a:spcPct val="100000"/>
              </a:lnSpc>
              <a:spcBef>
                <a:spcPts val="600"/>
              </a:spcBef>
              <a:buNone/>
            </a:pPr>
            <a:r>
              <a:rPr lang="en-US" sz="1600" b="1" dirty="0">
                <a:latin typeface="Calibri" panose="020F0502020204030204" pitchFamily="34" charset="0"/>
              </a:rPr>
              <a:t>Planned Linkages</a:t>
            </a:r>
          </a:p>
          <a:p>
            <a:pPr lvl="1">
              <a:lnSpc>
                <a:spcPct val="100000"/>
              </a:lnSpc>
              <a:spcBef>
                <a:spcPts val="0"/>
              </a:spcBef>
            </a:pPr>
            <a:r>
              <a:rPr lang="en-US" sz="1600" dirty="0">
                <a:latin typeface="Calibri" panose="020F0502020204030204" pitchFamily="34" charset="0"/>
              </a:rPr>
              <a:t>Pharmacy Data (Oral Therapies)</a:t>
            </a:r>
          </a:p>
          <a:p>
            <a:pPr lvl="1">
              <a:lnSpc>
                <a:spcPct val="100000"/>
              </a:lnSpc>
              <a:spcBef>
                <a:spcPts val="0"/>
              </a:spcBef>
            </a:pPr>
            <a:r>
              <a:rPr lang="en-US" sz="1600" dirty="0">
                <a:latin typeface="Calibri" panose="020F0502020204030204" pitchFamily="34" charset="0"/>
              </a:rPr>
              <a:t>Longitudinal Radiation oncology data</a:t>
            </a:r>
          </a:p>
          <a:p>
            <a:pPr lvl="1">
              <a:lnSpc>
                <a:spcPct val="100000"/>
              </a:lnSpc>
              <a:spcBef>
                <a:spcPts val="0"/>
              </a:spcBef>
            </a:pPr>
            <a:r>
              <a:rPr lang="en-US" sz="1600" dirty="0">
                <a:latin typeface="Calibri" panose="020F0502020204030204" pitchFamily="34" charset="0"/>
              </a:rPr>
              <a:t>Claims data (Comorbidity and treatment)</a:t>
            </a:r>
          </a:p>
          <a:p>
            <a:pPr lvl="1">
              <a:lnSpc>
                <a:spcPct val="100000"/>
              </a:lnSpc>
              <a:spcBef>
                <a:spcPts val="0"/>
              </a:spcBef>
            </a:pPr>
            <a:r>
              <a:rPr lang="en-US" sz="1600" dirty="0">
                <a:latin typeface="Calibri" panose="020F0502020204030204" pitchFamily="34" charset="0"/>
              </a:rPr>
              <a:t>Radiology reports + images (case finding/ recurrence)</a:t>
            </a:r>
          </a:p>
          <a:p>
            <a:pPr lvl="1">
              <a:lnSpc>
                <a:spcPct val="100000"/>
              </a:lnSpc>
              <a:spcBef>
                <a:spcPts val="0"/>
              </a:spcBef>
            </a:pPr>
            <a:r>
              <a:rPr lang="en-US" sz="1600" dirty="0">
                <a:latin typeface="Calibri" panose="020F0502020204030204" pitchFamily="34" charset="0"/>
              </a:rPr>
              <a:t>Genomic Data </a:t>
            </a:r>
          </a:p>
          <a:p>
            <a:pPr lvl="1">
              <a:lnSpc>
                <a:spcPct val="100000"/>
              </a:lnSpc>
              <a:spcBef>
                <a:spcPts val="0"/>
              </a:spcBef>
            </a:pPr>
            <a:r>
              <a:rPr lang="en-US" sz="1600" dirty="0">
                <a:latin typeface="Calibri" panose="020F0502020204030204" pitchFamily="34" charset="0"/>
              </a:rPr>
              <a:t>COG Clinical Trials and Project Every Child DB – evaluate coverage and under representation for COG</a:t>
            </a:r>
          </a:p>
          <a:p>
            <a:pPr marL="0" indent="-114289">
              <a:lnSpc>
                <a:spcPct val="100000"/>
              </a:lnSpc>
              <a:spcBef>
                <a:spcPts val="600"/>
              </a:spcBef>
              <a:buNone/>
            </a:pPr>
            <a:r>
              <a:rPr lang="en-US" sz="1600" b="1" dirty="0">
                <a:latin typeface="Calibri" panose="020F0502020204030204" pitchFamily="34" charset="0"/>
              </a:rPr>
              <a:t>Data Access</a:t>
            </a:r>
          </a:p>
          <a:p>
            <a:pPr>
              <a:lnSpc>
                <a:spcPct val="100000"/>
              </a:lnSpc>
              <a:spcBef>
                <a:spcPts val="0"/>
              </a:spcBef>
            </a:pPr>
            <a:r>
              <a:rPr lang="en-US" sz="1600" dirty="0">
                <a:latin typeface="Calibri" panose="020F0502020204030204" pitchFamily="34" charset="0"/>
              </a:rPr>
              <a:t>Creation of Data platform and data products to enable controlled access by investigators</a:t>
            </a:r>
          </a:p>
          <a:p>
            <a:pPr lvl="1">
              <a:lnSpc>
                <a:spcPct val="100000"/>
              </a:lnSpc>
              <a:spcBef>
                <a:spcPts val="0"/>
              </a:spcBef>
            </a:pPr>
            <a:endParaRPr lang="en-US" sz="1600" dirty="0">
              <a:latin typeface="Calibri" panose="020F0502020204030204" pitchFamily="34" charset="0"/>
            </a:endParaRPr>
          </a:p>
        </p:txBody>
      </p:sp>
    </p:spTree>
    <p:extLst>
      <p:ext uri="{BB962C8B-B14F-4D97-AF65-F5344CB8AC3E}">
        <p14:creationId xmlns:p14="http://schemas.microsoft.com/office/powerpoint/2010/main" val="3508333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94A79F-3878-41FB-AC38-C90869A41184}"/>
              </a:ext>
            </a:extLst>
          </p:cNvPr>
          <p:cNvSpPr>
            <a:spLocks noGrp="1"/>
          </p:cNvSpPr>
          <p:nvPr>
            <p:ph type="title"/>
          </p:nvPr>
        </p:nvSpPr>
        <p:spPr>
          <a:xfrm>
            <a:off x="628650" y="362310"/>
            <a:ext cx="5959719" cy="1042416"/>
          </a:xfrm>
        </p:spPr>
        <p:txBody>
          <a:bodyPr>
            <a:noAutofit/>
          </a:bodyPr>
          <a:lstStyle/>
          <a:p>
            <a:r>
              <a:rPr lang="en-US" sz="3600" dirty="0"/>
              <a:t>Feedback and Suggestions</a:t>
            </a:r>
          </a:p>
        </p:txBody>
      </p:sp>
      <p:pic>
        <p:nvPicPr>
          <p:cNvPr id="3" name="Content Placeholder 2" descr="Customer review">
            <a:extLst>
              <a:ext uri="{FF2B5EF4-FFF2-40B4-BE49-F238E27FC236}">
                <a16:creationId xmlns:a16="http://schemas.microsoft.com/office/drawing/2014/main" id="{D433AA04-337D-4B45-9553-F2828A74D80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7305" y="1704143"/>
            <a:ext cx="4529389" cy="4529389"/>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4815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Member Updates/</a:t>
            </a:r>
            <a:br>
              <a:rPr lang="en-US" dirty="0"/>
            </a:br>
            <a:r>
              <a:rPr lang="en-US" dirty="0"/>
              <a:t>New Business</a:t>
            </a:r>
          </a:p>
        </p:txBody>
      </p:sp>
      <p:sp>
        <p:nvSpPr>
          <p:cNvPr id="4" name="Text Placeholder 3">
            <a:extLst>
              <a:ext uri="{FF2B5EF4-FFF2-40B4-BE49-F238E27FC236}">
                <a16:creationId xmlns:a16="http://schemas.microsoft.com/office/drawing/2014/main" id="{74E63209-1960-44AE-85A4-D5C0912DDCDE}"/>
              </a:ext>
            </a:extLst>
          </p:cNvPr>
          <p:cNvSpPr>
            <a:spLocks noGrp="1"/>
          </p:cNvSpPr>
          <p:nvPr>
            <p:ph type="body" idx="1"/>
          </p:nvPr>
        </p:nvSpPr>
        <p:spPr/>
        <p:txBody>
          <a:bodyPr/>
          <a:lstStyle/>
          <a:p>
            <a:r>
              <a:rPr lang="en-US" dirty="0"/>
              <a:t>Group Discussion</a:t>
            </a:r>
          </a:p>
        </p:txBody>
      </p:sp>
    </p:spTree>
    <p:extLst>
      <p:ext uri="{BB962C8B-B14F-4D97-AF65-F5344CB8AC3E}">
        <p14:creationId xmlns:p14="http://schemas.microsoft.com/office/powerpoint/2010/main" val="3854505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2BAFE6-A31E-496C-A959-101335E43F66}"/>
              </a:ext>
            </a:extLst>
          </p:cNvPr>
          <p:cNvSpPr>
            <a:spLocks noGrp="1"/>
          </p:cNvSpPr>
          <p:nvPr>
            <p:ph type="title"/>
          </p:nvPr>
        </p:nvSpPr>
        <p:spPr/>
        <p:txBody>
          <a:bodyPr/>
          <a:lstStyle/>
          <a:p>
            <a:r>
              <a:rPr lang="en-US" dirty="0"/>
              <a:t>Next Meeting</a:t>
            </a:r>
          </a:p>
        </p:txBody>
      </p:sp>
      <p:sp>
        <p:nvSpPr>
          <p:cNvPr id="6" name="Content Placeholder 5">
            <a:extLst>
              <a:ext uri="{FF2B5EF4-FFF2-40B4-BE49-F238E27FC236}">
                <a16:creationId xmlns:a16="http://schemas.microsoft.com/office/drawing/2014/main" id="{C44D1E74-A00E-4F48-A85E-A4EE95410999}"/>
              </a:ext>
            </a:extLst>
          </p:cNvPr>
          <p:cNvSpPr>
            <a:spLocks noGrp="1"/>
          </p:cNvSpPr>
          <p:nvPr>
            <p:ph idx="1"/>
          </p:nvPr>
        </p:nvSpPr>
        <p:spPr/>
        <p:txBody>
          <a:bodyPr/>
          <a:lstStyle/>
          <a:p>
            <a:r>
              <a:rPr lang="en-US" dirty="0"/>
              <a:t>Late Fall 2022 </a:t>
            </a:r>
          </a:p>
          <a:p>
            <a:r>
              <a:rPr lang="en-US" dirty="0"/>
              <a:t>11:30 a.m. – 1:30 p.m.</a:t>
            </a:r>
          </a:p>
          <a:p>
            <a:r>
              <a:rPr lang="en-US" dirty="0"/>
              <a:t>Via teleconference</a:t>
            </a:r>
          </a:p>
        </p:txBody>
      </p:sp>
    </p:spTree>
    <p:extLst>
      <p:ext uri="{BB962C8B-B14F-4D97-AF65-F5344CB8AC3E}">
        <p14:creationId xmlns:p14="http://schemas.microsoft.com/office/powerpoint/2010/main" val="398480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89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General Updates</a:t>
            </a:r>
          </a:p>
        </p:txBody>
      </p:sp>
    </p:spTree>
    <p:extLst>
      <p:ext uri="{BB962C8B-B14F-4D97-AF65-F5344CB8AC3E}">
        <p14:creationId xmlns:p14="http://schemas.microsoft.com/office/powerpoint/2010/main" val="350087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July 2022 Organizational  Chart</a:t>
            </a:r>
          </a:p>
        </p:txBody>
      </p:sp>
    </p:spTree>
    <p:extLst>
      <p:ext uri="{BB962C8B-B14F-4D97-AF65-F5344CB8AC3E}">
        <p14:creationId xmlns:p14="http://schemas.microsoft.com/office/powerpoint/2010/main" val="395779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97D7C-1958-4458-AC5E-61A0CDAA5491}"/>
              </a:ext>
            </a:extLst>
          </p:cNvPr>
          <p:cNvSpPr>
            <a:spLocks noGrp="1"/>
          </p:cNvSpPr>
          <p:nvPr>
            <p:ph type="title"/>
          </p:nvPr>
        </p:nvSpPr>
        <p:spPr/>
        <p:txBody>
          <a:bodyPr>
            <a:noAutofit/>
          </a:bodyPr>
          <a:lstStyle/>
          <a:p>
            <a:r>
              <a:rPr lang="en-US" sz="4000" dirty="0"/>
              <a:t>Proposed Rules Change</a:t>
            </a:r>
          </a:p>
        </p:txBody>
      </p:sp>
      <p:sp>
        <p:nvSpPr>
          <p:cNvPr id="6" name="Content Placeholder 5">
            <a:extLst>
              <a:ext uri="{FF2B5EF4-FFF2-40B4-BE49-F238E27FC236}">
                <a16:creationId xmlns:a16="http://schemas.microsoft.com/office/drawing/2014/main" id="{28E0CDA9-A1C6-473F-8B96-CB24412B538B}"/>
              </a:ext>
            </a:extLst>
          </p:cNvPr>
          <p:cNvSpPr>
            <a:spLocks noGrp="1"/>
          </p:cNvSpPr>
          <p:nvPr>
            <p:ph idx="1"/>
          </p:nvPr>
        </p:nvSpPr>
        <p:spPr/>
        <p:txBody>
          <a:bodyPr>
            <a:noAutofit/>
          </a:bodyPr>
          <a:lstStyle/>
          <a:p>
            <a:pPr marL="182880" indent="-182880">
              <a:lnSpc>
                <a:spcPct val="100000"/>
              </a:lnSpc>
              <a:spcBef>
                <a:spcPts val="0"/>
              </a:spcBef>
              <a:spcAft>
                <a:spcPts val="1200"/>
              </a:spcAft>
            </a:pPr>
            <a:endParaRPr lang="en-US" sz="2200" dirty="0"/>
          </a:p>
          <a:p>
            <a:pPr marL="182880" indent="-182880">
              <a:lnSpc>
                <a:spcPct val="100000"/>
              </a:lnSpc>
              <a:spcBef>
                <a:spcPts val="0"/>
              </a:spcBef>
              <a:spcAft>
                <a:spcPts val="1200"/>
              </a:spcAft>
            </a:pPr>
            <a:endParaRPr lang="en-US" sz="2200" b="1" dirty="0"/>
          </a:p>
        </p:txBody>
      </p:sp>
      <p:sp>
        <p:nvSpPr>
          <p:cNvPr id="7" name="TextBox 6">
            <a:extLst>
              <a:ext uri="{FF2B5EF4-FFF2-40B4-BE49-F238E27FC236}">
                <a16:creationId xmlns:a16="http://schemas.microsoft.com/office/drawing/2014/main" id="{E5689A5A-0801-436C-AA43-8BDFEC280669}"/>
              </a:ext>
            </a:extLst>
          </p:cNvPr>
          <p:cNvSpPr txBox="1"/>
          <p:nvPr/>
        </p:nvSpPr>
        <p:spPr>
          <a:xfrm>
            <a:off x="774410" y="1739136"/>
            <a:ext cx="7195132" cy="4524315"/>
          </a:xfrm>
          <a:prstGeom prst="rect">
            <a:avLst/>
          </a:prstGeom>
          <a:noFill/>
        </p:spPr>
        <p:txBody>
          <a:bodyPr wrap="square">
            <a:spAutoFit/>
          </a:bodyPr>
          <a:lstStyle/>
          <a:p>
            <a:r>
              <a:rPr lang="en-US" dirty="0"/>
              <a:t>BACKGROUND AND PURPOSE</a:t>
            </a:r>
          </a:p>
          <a:p>
            <a:endParaRPr lang="en-US" dirty="0"/>
          </a:p>
          <a:p>
            <a:r>
              <a:rPr lang="en-US" dirty="0"/>
              <a:t>The purpose of the proposal is to make amendments that will allow for greater flexibility in Texas Cancer Registry data request requirements. Current rule language requires researchers to obtain approval from the DSHS Institutional Review Board (IRB). However, most state cancer registries participate in the federal National Cancer Institute’s Virtual Pooled Registry (VPR) IRB, which allows researchers to use a single IRB to request cancer registry data from multiple jurisdictions. The proposed amendments will allow researchers to submit their study and obtain approval from either the VPR IRB or the DSHS IRB. Researchers with studies that do not meet the requirements for submission to the VPR IRB would still be required to submit their study for review and approval through the DSHS IRB. The proposal also amends current rule language to update the DSHS Texas Cancer Registry email address and make other clarifying, non-substantive changes. </a:t>
            </a:r>
          </a:p>
        </p:txBody>
      </p:sp>
    </p:spTree>
    <p:extLst>
      <p:ext uri="{BB962C8B-B14F-4D97-AF65-F5344CB8AC3E}">
        <p14:creationId xmlns:p14="http://schemas.microsoft.com/office/powerpoint/2010/main" val="60044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97D7C-1958-4458-AC5E-61A0CDAA5491}"/>
              </a:ext>
            </a:extLst>
          </p:cNvPr>
          <p:cNvSpPr>
            <a:spLocks noGrp="1"/>
          </p:cNvSpPr>
          <p:nvPr>
            <p:ph type="title"/>
          </p:nvPr>
        </p:nvSpPr>
        <p:spPr/>
        <p:txBody>
          <a:bodyPr>
            <a:noAutofit/>
          </a:bodyPr>
          <a:lstStyle/>
          <a:p>
            <a:r>
              <a:rPr lang="en-US" sz="4000" dirty="0"/>
              <a:t>Proposed Rules Change</a:t>
            </a:r>
          </a:p>
        </p:txBody>
      </p:sp>
      <p:sp>
        <p:nvSpPr>
          <p:cNvPr id="6" name="Content Placeholder 5">
            <a:extLst>
              <a:ext uri="{FF2B5EF4-FFF2-40B4-BE49-F238E27FC236}">
                <a16:creationId xmlns:a16="http://schemas.microsoft.com/office/drawing/2014/main" id="{28E0CDA9-A1C6-473F-8B96-CB24412B538B}"/>
              </a:ext>
            </a:extLst>
          </p:cNvPr>
          <p:cNvSpPr>
            <a:spLocks noGrp="1"/>
          </p:cNvSpPr>
          <p:nvPr>
            <p:ph idx="1"/>
          </p:nvPr>
        </p:nvSpPr>
        <p:spPr/>
        <p:txBody>
          <a:bodyPr>
            <a:noAutofit/>
          </a:bodyPr>
          <a:lstStyle/>
          <a:p>
            <a:pPr marL="182880" indent="-182880">
              <a:lnSpc>
                <a:spcPct val="100000"/>
              </a:lnSpc>
              <a:spcBef>
                <a:spcPts val="0"/>
              </a:spcBef>
              <a:spcAft>
                <a:spcPts val="1200"/>
              </a:spcAft>
            </a:pPr>
            <a:endParaRPr lang="en-US" sz="2200" dirty="0"/>
          </a:p>
          <a:p>
            <a:pPr marL="182880" indent="-182880">
              <a:lnSpc>
                <a:spcPct val="100000"/>
              </a:lnSpc>
              <a:spcBef>
                <a:spcPts val="0"/>
              </a:spcBef>
              <a:spcAft>
                <a:spcPts val="1200"/>
              </a:spcAft>
            </a:pPr>
            <a:endParaRPr lang="en-US" sz="2200" b="1" dirty="0"/>
          </a:p>
        </p:txBody>
      </p:sp>
      <p:sp>
        <p:nvSpPr>
          <p:cNvPr id="2" name="Rectangle 1">
            <a:extLst>
              <a:ext uri="{FF2B5EF4-FFF2-40B4-BE49-F238E27FC236}">
                <a16:creationId xmlns:a16="http://schemas.microsoft.com/office/drawing/2014/main" id="{E4AB76C3-B8B7-4754-9E9A-529C31B844D2}"/>
              </a:ext>
            </a:extLst>
          </p:cNvPr>
          <p:cNvSpPr>
            <a:spLocks noChangeArrowheads="1"/>
          </p:cNvSpPr>
          <p:nvPr/>
        </p:nvSpPr>
        <p:spPr bwMode="auto">
          <a:xfrm>
            <a:off x="285227" y="1691347"/>
            <a:ext cx="8230124"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The proposed amendment to §91.11 updates the DSHS Texas Cancer Registry email address and makes other clarifying, non-substantive changes.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The proposed amendment to §91.12 changes references to the “department’s” I</a:t>
            </a:r>
            <a:r>
              <a:rPr kumimoji="0" lang="en-US" altLang="en-US" sz="1600" b="0" i="0" u="none" strike="noStrike" cap="none" normalizeH="0" baseline="0" dirty="0" bmk="">
                <a:ln>
                  <a:noFill/>
                </a:ln>
                <a:solidFill>
                  <a:schemeClr val="tx1"/>
                </a:solidFill>
                <a:effectLst/>
                <a:latin typeface="Verdana" panose="020B0604030504040204" pitchFamily="34" charset="0"/>
                <a:ea typeface="Times New Roman" panose="02020603050405020304" pitchFamily="18" charset="0"/>
              </a:rPr>
              <a:t>RB to the “department or its designated” IRB. This change will allow DSHS </a:t>
            </a:r>
            <a:r>
              <a:rPr kumimoji="0" lang="en-US" altLang="en-US" sz="1600" b="0" i="0" u="sng" strike="noStrike" cap="none" normalizeH="0" baseline="0" dirty="0" bmk="">
                <a:ln>
                  <a:noFill/>
                </a:ln>
                <a:solidFill>
                  <a:srgbClr val="008080"/>
                </a:solidFill>
                <a:effectLst/>
                <a:latin typeface="Verdana" panose="020B0604030504040204" pitchFamily="34" charset="0"/>
                <a:ea typeface="Times New Roman" panose="02020603050405020304" pitchFamily="18" charset="0"/>
              </a:rPr>
              <a:t>to</a:t>
            </a:r>
            <a:r>
              <a:rPr kumimoji="0" lang="en-US" altLang="en-US" sz="1600" b="0" i="0" u="none" strike="noStrike" cap="none" normalizeH="0" baseline="0" dirty="0" bmk="">
                <a:ln>
                  <a:noFill/>
                </a:ln>
                <a:solidFill>
                  <a:schemeClr val="tx1"/>
                </a:solidFill>
                <a:effectLst/>
                <a:latin typeface="Verdana" panose="020B0604030504040204" pitchFamily="34" charset="0"/>
                <a:ea typeface="Times New Roman" panose="02020603050405020304" pitchFamily="18" charset="0"/>
              </a:rPr>
              <a:t> designate the </a:t>
            </a:r>
            <a:r>
              <a:rPr kumimoji="0" lang="en-US" altLang="en-US" sz="16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VPR IRB as an acceptable alternative to the DSHS IRB. The proposed amendment also updates the DSHS Texas Cancer Registry email address.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latin typeface="Verdan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Verdana" panose="020B0604030504040204" pitchFamily="34" charset="0"/>
              </a:rPr>
              <a:t>Proposed to go into effect April 24, 2023</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8AA55595-2B5D-4521-84FC-4516A90B253A}"/>
              </a:ext>
            </a:extLst>
          </p:cNvPr>
          <p:cNvSpPr>
            <a:spLocks noChangeArrowheads="1"/>
          </p:cNvSpPr>
          <p:nvPr/>
        </p:nvSpPr>
        <p:spPr bwMode="auto">
          <a:xfrm>
            <a:off x="0" y="457200"/>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85366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97D7C-1958-4458-AC5E-61A0CDAA5491}"/>
              </a:ext>
            </a:extLst>
          </p:cNvPr>
          <p:cNvSpPr>
            <a:spLocks noGrp="1"/>
          </p:cNvSpPr>
          <p:nvPr>
            <p:ph type="title"/>
          </p:nvPr>
        </p:nvSpPr>
        <p:spPr/>
        <p:txBody>
          <a:bodyPr>
            <a:noAutofit/>
          </a:bodyPr>
          <a:lstStyle/>
          <a:p>
            <a:r>
              <a:rPr lang="en-US" sz="4000" dirty="0"/>
              <a:t>Proposed Rules Change</a:t>
            </a:r>
          </a:p>
        </p:txBody>
      </p:sp>
      <p:sp>
        <p:nvSpPr>
          <p:cNvPr id="6" name="Content Placeholder 5">
            <a:extLst>
              <a:ext uri="{FF2B5EF4-FFF2-40B4-BE49-F238E27FC236}">
                <a16:creationId xmlns:a16="http://schemas.microsoft.com/office/drawing/2014/main" id="{28E0CDA9-A1C6-473F-8B96-CB24412B538B}"/>
              </a:ext>
            </a:extLst>
          </p:cNvPr>
          <p:cNvSpPr>
            <a:spLocks noGrp="1"/>
          </p:cNvSpPr>
          <p:nvPr>
            <p:ph idx="1"/>
          </p:nvPr>
        </p:nvSpPr>
        <p:spPr/>
        <p:txBody>
          <a:bodyPr>
            <a:noAutofit/>
          </a:bodyPr>
          <a:lstStyle/>
          <a:p>
            <a:pPr marL="182880" indent="-182880">
              <a:lnSpc>
                <a:spcPct val="100000"/>
              </a:lnSpc>
              <a:spcBef>
                <a:spcPts val="0"/>
              </a:spcBef>
              <a:spcAft>
                <a:spcPts val="1200"/>
              </a:spcAft>
            </a:pPr>
            <a:endParaRPr lang="en-US" sz="2200" dirty="0"/>
          </a:p>
          <a:p>
            <a:pPr marL="182880" indent="-182880">
              <a:lnSpc>
                <a:spcPct val="100000"/>
              </a:lnSpc>
              <a:spcBef>
                <a:spcPts val="0"/>
              </a:spcBef>
              <a:spcAft>
                <a:spcPts val="1200"/>
              </a:spcAft>
            </a:pPr>
            <a:endParaRPr lang="en-US" sz="2200" b="1" dirty="0"/>
          </a:p>
        </p:txBody>
      </p:sp>
      <p:sp>
        <p:nvSpPr>
          <p:cNvPr id="2" name="Rectangle 1">
            <a:extLst>
              <a:ext uri="{FF2B5EF4-FFF2-40B4-BE49-F238E27FC236}">
                <a16:creationId xmlns:a16="http://schemas.microsoft.com/office/drawing/2014/main" id="{E4AB76C3-B8B7-4754-9E9A-529C31B844D2}"/>
              </a:ext>
            </a:extLst>
          </p:cNvPr>
          <p:cNvSpPr>
            <a:spLocks noChangeArrowheads="1"/>
          </p:cNvSpPr>
          <p:nvPr/>
        </p:nvSpPr>
        <p:spPr bwMode="auto">
          <a:xfrm>
            <a:off x="285227" y="3045564"/>
            <a:ext cx="82301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26FF32A6-9829-42BF-868C-CC5C4F7FCE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2362" y="2209174"/>
            <a:ext cx="5943600" cy="3832225"/>
          </a:xfrm>
          <a:prstGeom prst="rect">
            <a:avLst/>
          </a:prstGeom>
          <a:noFill/>
          <a:ln>
            <a:noFill/>
          </a:ln>
        </p:spPr>
      </p:pic>
      <p:sp>
        <p:nvSpPr>
          <p:cNvPr id="8" name="TextBox 7">
            <a:extLst>
              <a:ext uri="{FF2B5EF4-FFF2-40B4-BE49-F238E27FC236}">
                <a16:creationId xmlns:a16="http://schemas.microsoft.com/office/drawing/2014/main" id="{8E1E9099-690E-4D94-A9B1-4F30B6019945}"/>
              </a:ext>
            </a:extLst>
          </p:cNvPr>
          <p:cNvSpPr txBox="1"/>
          <p:nvPr/>
        </p:nvSpPr>
        <p:spPr>
          <a:xfrm>
            <a:off x="695762" y="1569890"/>
            <a:ext cx="7114390" cy="369332"/>
          </a:xfrm>
          <a:prstGeom prst="rect">
            <a:avLst/>
          </a:prstGeom>
          <a:noFill/>
        </p:spPr>
        <p:txBody>
          <a:bodyPr wrap="square" rtlCol="0">
            <a:spAutoFit/>
          </a:bodyPr>
          <a:lstStyle/>
          <a:p>
            <a:r>
              <a:rPr lang="en-US" dirty="0"/>
              <a:t>Example of data request flow once an agreement/contract is established.</a:t>
            </a:r>
          </a:p>
        </p:txBody>
      </p:sp>
    </p:spTree>
    <p:extLst>
      <p:ext uri="{BB962C8B-B14F-4D97-AF65-F5344CB8AC3E}">
        <p14:creationId xmlns:p14="http://schemas.microsoft.com/office/powerpoint/2010/main" val="20356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97D7C-1958-4458-AC5E-61A0CDAA5491}"/>
              </a:ext>
            </a:extLst>
          </p:cNvPr>
          <p:cNvSpPr>
            <a:spLocks noGrp="1"/>
          </p:cNvSpPr>
          <p:nvPr>
            <p:ph type="title"/>
          </p:nvPr>
        </p:nvSpPr>
        <p:spPr>
          <a:xfrm>
            <a:off x="161309" y="739209"/>
            <a:ext cx="6822966" cy="934943"/>
          </a:xfrm>
        </p:spPr>
        <p:txBody>
          <a:bodyPr>
            <a:noAutofit/>
          </a:bodyPr>
          <a:lstStyle/>
          <a:p>
            <a:r>
              <a:rPr lang="en-US" sz="2400" dirty="0"/>
              <a:t>Comment Period - New Draft CDC Patterns of Cancer and Environmental Concerns Guidance</a:t>
            </a:r>
            <a:br>
              <a:rPr lang="en-US" sz="4000" dirty="0"/>
            </a:br>
            <a:endParaRPr lang="en-US" sz="4000" dirty="0"/>
          </a:p>
        </p:txBody>
      </p:sp>
      <p:pic>
        <p:nvPicPr>
          <p:cNvPr id="4" name="Content Placeholder 3">
            <a:extLst>
              <a:ext uri="{FF2B5EF4-FFF2-40B4-BE49-F238E27FC236}">
                <a16:creationId xmlns:a16="http://schemas.microsoft.com/office/drawing/2014/main" id="{3A0E78A3-E6F8-47D3-B9E3-6939F7584204}"/>
              </a:ext>
            </a:extLst>
          </p:cNvPr>
          <p:cNvPicPr>
            <a:picLocks noGrp="1" noChangeAspect="1"/>
          </p:cNvPicPr>
          <p:nvPr>
            <p:ph idx="1"/>
          </p:nvPr>
        </p:nvPicPr>
        <p:blipFill>
          <a:blip r:embed="rId2"/>
          <a:stretch>
            <a:fillRect/>
          </a:stretch>
        </p:blipFill>
        <p:spPr>
          <a:xfrm>
            <a:off x="0" y="2684476"/>
            <a:ext cx="9049217" cy="3112316"/>
          </a:xfrm>
          <a:prstGeom prst="rect">
            <a:avLst/>
          </a:prstGeom>
        </p:spPr>
      </p:pic>
      <p:sp>
        <p:nvSpPr>
          <p:cNvPr id="8" name="TextBox 7">
            <a:extLst>
              <a:ext uri="{FF2B5EF4-FFF2-40B4-BE49-F238E27FC236}">
                <a16:creationId xmlns:a16="http://schemas.microsoft.com/office/drawing/2014/main" id="{7D95C839-C9F9-4D45-AC80-CA4A024F0220}"/>
              </a:ext>
            </a:extLst>
          </p:cNvPr>
          <p:cNvSpPr txBox="1"/>
          <p:nvPr/>
        </p:nvSpPr>
        <p:spPr>
          <a:xfrm>
            <a:off x="0" y="1795483"/>
            <a:ext cx="7455716" cy="646331"/>
          </a:xfrm>
          <a:prstGeom prst="rect">
            <a:avLst/>
          </a:prstGeom>
          <a:noFill/>
        </p:spPr>
        <p:txBody>
          <a:bodyPr wrap="square">
            <a:spAutoFit/>
          </a:bodyPr>
          <a:lstStyle/>
          <a:p>
            <a:r>
              <a:rPr lang="en-US" sz="1800" b="1" i="1" u="sng" dirty="0">
                <a:solidFill>
                  <a:srgbClr val="0563C1"/>
                </a:solidFill>
                <a:effectLst/>
                <a:latin typeface="Calibri" panose="020F0502020204030204" pitchFamily="34" charset="0"/>
                <a:ea typeface="Verdana" panose="020B0604030504040204" pitchFamily="34" charset="0"/>
                <a:hlinkClick r:id="rId3" tooltip="https://nam02.safelinks.protection.outlook.com/?url=https%3A%2F%2Fwww.federalregister.gov%2Fdocuments%2F2022%2F05%2F25%2F2022-11237%2Fdraft-guidelines-for-examining-unusual-patterns-of-cancer-and-environmental-concerns&amp;data=05%7C01%7Cams722%40sph.rutgers."/>
              </a:rPr>
              <a:t>Draft Guidelines for Examining Unusual Patterns of Cancer and Environmental Concerns</a:t>
            </a:r>
            <a:endParaRPr lang="en-US" dirty="0"/>
          </a:p>
        </p:txBody>
      </p:sp>
    </p:spTree>
    <p:extLst>
      <p:ext uri="{BB962C8B-B14F-4D97-AF65-F5344CB8AC3E}">
        <p14:creationId xmlns:p14="http://schemas.microsoft.com/office/powerpoint/2010/main" val="40232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F76B9-D33B-4AD9-B87E-B0E69317D127}"/>
              </a:ext>
            </a:extLst>
          </p:cNvPr>
          <p:cNvSpPr>
            <a:spLocks noGrp="1"/>
          </p:cNvSpPr>
          <p:nvPr>
            <p:ph type="title"/>
          </p:nvPr>
        </p:nvSpPr>
        <p:spPr/>
        <p:txBody>
          <a:bodyPr>
            <a:normAutofit/>
          </a:bodyPr>
          <a:lstStyle/>
          <a:p>
            <a:r>
              <a:rPr lang="en-US" dirty="0"/>
              <a:t>National Program of Cancer Registries – CDC Overview</a:t>
            </a:r>
          </a:p>
        </p:txBody>
      </p:sp>
    </p:spTree>
    <p:extLst>
      <p:ext uri="{BB962C8B-B14F-4D97-AF65-F5344CB8AC3E}">
        <p14:creationId xmlns:p14="http://schemas.microsoft.com/office/powerpoint/2010/main" val="3306898600"/>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DSHS Powerpoint Template" id="{3EFDD4D9-9690-48DC-A8C6-1AE520EA3AEB}" vid="{5278E84B-A5D7-4514-9F45-252B6BF9EE6E}"/>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DSHS Powerpoint Template" id="{3EFDD4D9-9690-48DC-A8C6-1AE520EA3AEB}" vid="{B9B722CC-94A7-4807-ACB7-8FFEEAA9822C}"/>
    </a:ext>
  </a:extLst>
</a:theme>
</file>

<file path=ppt/theme/theme3.xml><?xml version="1.0" encoding="utf-8"?>
<a:theme xmlns:a="http://schemas.openxmlformats.org/drawingml/2006/main" name="DSHS Slide Layout 3">
  <a:themeElements>
    <a:clrScheme name="Custom 1">
      <a:dk1>
        <a:sysClr val="windowText" lastClr="000000"/>
      </a:dk1>
      <a:lt1>
        <a:sysClr val="window" lastClr="FFFFFF"/>
      </a:lt1>
      <a:dk2>
        <a:srgbClr val="44546A"/>
      </a:dk2>
      <a:lt2>
        <a:srgbClr val="E7E6E6"/>
      </a:lt2>
      <a:accent1>
        <a:srgbClr val="005CB9"/>
      </a:accent1>
      <a:accent2>
        <a:srgbClr val="003087"/>
      </a:accent2>
      <a:accent3>
        <a:srgbClr val="E1C600"/>
      </a:accent3>
      <a:accent4>
        <a:srgbClr val="AB2328"/>
      </a:accent4>
      <a:accent5>
        <a:srgbClr val="435D63"/>
      </a:accent5>
      <a:accent6>
        <a:srgbClr val="6CC04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DSHS Powerpoint Template" id="{3EFDD4D9-9690-48DC-A8C6-1AE520EA3AEB}" vid="{3884F2DB-C08B-488B-8633-31D5DE9B96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 PPT for TxTRA_Keisha Musonda</Template>
  <TotalTime>8886</TotalTime>
  <Words>1506</Words>
  <Application>Microsoft Office PowerPoint</Application>
  <PresentationFormat>On-screen Show (4:3)</PresentationFormat>
  <Paragraphs>167</Paragraphs>
  <Slides>27</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Calibri Light</vt:lpstr>
      <vt:lpstr>PT Sans</vt:lpstr>
      <vt:lpstr>Verdana</vt:lpstr>
      <vt:lpstr>DSHS Slide Theme</vt:lpstr>
      <vt:lpstr>DSHS Slide Layout 2</vt:lpstr>
      <vt:lpstr>DSHS Slide Layout 3</vt:lpstr>
      <vt:lpstr>ACTCR Meeting</vt:lpstr>
      <vt:lpstr>Agenda – July 7, 2022</vt:lpstr>
      <vt:lpstr>General Updates</vt:lpstr>
      <vt:lpstr>July 2022 Organizational  Chart</vt:lpstr>
      <vt:lpstr>Proposed Rules Change</vt:lpstr>
      <vt:lpstr>Proposed Rules Change</vt:lpstr>
      <vt:lpstr>Proposed Rules Change</vt:lpstr>
      <vt:lpstr>Comment Period - New Draft CDC Patterns of Cancer and Environmental Concerns Guidance </vt:lpstr>
      <vt:lpstr>National Program of Cancer Registries – CDC Overview</vt:lpstr>
      <vt:lpstr>CDC Award for 2022-2027</vt:lpstr>
      <vt:lpstr>Proposed CDC QI Project</vt:lpstr>
      <vt:lpstr>NCI Texas SEER Registry Overview</vt:lpstr>
      <vt:lpstr>Background</vt:lpstr>
      <vt:lpstr>Map of SEER Program as of June 1, 2021</vt:lpstr>
      <vt:lpstr>SEER Registry Proposal Overview</vt:lpstr>
      <vt:lpstr>SEER Traditional and Enhanced (New) Data</vt:lpstr>
      <vt:lpstr>Resulting New Texas Requirements for 2022</vt:lpstr>
      <vt:lpstr>Recent Additions to the SEER Data</vt:lpstr>
      <vt:lpstr>Recent Additions to the SEER Data </vt:lpstr>
      <vt:lpstr>Automation in SEER: DOE-NCI Collaboration</vt:lpstr>
      <vt:lpstr>SEER Data Access</vt:lpstr>
      <vt:lpstr>Virtual Pooled Registry (VPR)</vt:lpstr>
      <vt:lpstr>The National Childhood Cancer Registry (NCCR)</vt:lpstr>
      <vt:lpstr>Feedback and Suggestions</vt:lpstr>
      <vt:lpstr>Member Updates/ New Business</vt:lpstr>
      <vt:lpstr>Next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in Texas 2021</dc:title>
  <dc:creator>Texas Cancer Registry, Texas Department of State Health Services</dc:creator>
  <cp:lastModifiedBy>Williams,Melanie (DSHS)</cp:lastModifiedBy>
  <cp:revision>375</cp:revision>
  <dcterms:created xsi:type="dcterms:W3CDTF">2019-08-06T13:13:05Z</dcterms:created>
  <dcterms:modified xsi:type="dcterms:W3CDTF">2022-07-06T22:41:58Z</dcterms:modified>
</cp:coreProperties>
</file>