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3" r:id="rId4"/>
  </p:sldMasterIdLst>
  <p:sldIdLst>
    <p:sldId id="274" r:id="rId5"/>
    <p:sldId id="272" r:id="rId6"/>
    <p:sldId id="278" r:id="rId7"/>
    <p:sldId id="260" r:id="rId8"/>
    <p:sldId id="275" r:id="rId9"/>
    <p:sldId id="271" r:id="rId10"/>
    <p:sldId id="281" r:id="rId11"/>
    <p:sldId id="262" r:id="rId12"/>
    <p:sldId id="282" r:id="rId13"/>
    <p:sldId id="283" r:id="rId14"/>
    <p:sldId id="258" r:id="rId15"/>
    <p:sldId id="279" r:id="rId16"/>
    <p:sldId id="284" r:id="rId17"/>
    <p:sldId id="28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Closed Cases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Cases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079-4DA7-BFE7-C5E444B08201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079-4DA7-BFE7-C5E444B082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Closed w/monitoring</c:v>
                </c:pt>
                <c:pt idx="1">
                  <c:v>Closed w/o monitoring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22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079-4DA7-BFE7-C5E444B0820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2023 Tattoo</a:t>
            </a:r>
            <a:r>
              <a:rPr lang="en-US" baseline="0" dirty="0"/>
              <a:t> and Body Piercing </a:t>
            </a:r>
            <a:r>
              <a:rPr lang="en-US" dirty="0"/>
              <a:t>Cases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Sheet1!$A$2:$A$15</c:f>
              <c:strCache>
                <c:ptCount val="14"/>
                <c:pt idx="0">
                  <c:v>Cases sent to Compliance</c:v>
                </c:pt>
                <c:pt idx="1">
                  <c:v>NOVs</c:v>
                </c:pt>
                <c:pt idx="2">
                  <c:v>Injunctive Reliefs</c:v>
                </c:pt>
                <c:pt idx="3">
                  <c:v>Emergency Orders</c:v>
                </c:pt>
                <c:pt idx="4">
                  <c:v>Informal Conferences</c:v>
                </c:pt>
                <c:pt idx="5">
                  <c:v>Agreed Orders</c:v>
                </c:pt>
                <c:pt idx="6">
                  <c:v>Acceptance Orders</c:v>
                </c:pt>
                <c:pt idx="7">
                  <c:v>Cases Assigned to OGC for SOAH</c:v>
                </c:pt>
                <c:pt idx="8">
                  <c:v>Default Orders</c:v>
                </c:pt>
                <c:pt idx="9">
                  <c:v>Attorney General Referrals</c:v>
                </c:pt>
                <c:pt idx="10">
                  <c:v>Cases closed without monitoring</c:v>
                </c:pt>
                <c:pt idx="11">
                  <c:v>Cases closed with monitoring</c:v>
                </c:pt>
                <c:pt idx="12">
                  <c:v>Cases closed without pursuit</c:v>
                </c:pt>
                <c:pt idx="13">
                  <c:v>Cases withdrawn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21</c:v>
                </c:pt>
                <c:pt idx="1">
                  <c:v>20</c:v>
                </c:pt>
                <c:pt idx="2">
                  <c:v>1</c:v>
                </c:pt>
                <c:pt idx="3">
                  <c:v>0</c:v>
                </c:pt>
                <c:pt idx="4">
                  <c:v>21</c:v>
                </c:pt>
                <c:pt idx="5">
                  <c:v>24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5</c:v>
                </c:pt>
                <c:pt idx="10">
                  <c:v>18</c:v>
                </c:pt>
                <c:pt idx="11">
                  <c:v>22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75-4F05-BFC5-1123BF375B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018287696"/>
        <c:axId val="2018287280"/>
      </c:barChart>
      <c:catAx>
        <c:axId val="201828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8287280"/>
        <c:crosses val="autoZero"/>
        <c:auto val="1"/>
        <c:lblAlgn val="ctr"/>
        <c:lblOffset val="100"/>
        <c:noMultiLvlLbl val="0"/>
      </c:catAx>
      <c:valAx>
        <c:axId val="2018287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8287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Calendar Years 2022 &amp;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2.5495169082125603E-2"/>
                  <c:y val="1.94444439128268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996-4B8E-A1F1-69FBCA03FCC2}"/>
                </c:ext>
              </c:extLst>
            </c:dLbl>
            <c:dLbl>
              <c:idx val="5"/>
              <c:layout>
                <c:manualLayout>
                  <c:x val="-1.8248792270531403E-2"/>
                  <c:y val="1.70138884237235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996-4B8E-A1F1-69FBCA03FCC2}"/>
                </c:ext>
              </c:extLst>
            </c:dLbl>
            <c:dLbl>
              <c:idx val="6"/>
              <c:layout>
                <c:manualLayout>
                  <c:x val="-1.4861158659515386E-2"/>
                  <c:y val="2.43055548910336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96-4B8E-A1F1-69FBCA03FCC2}"/>
                </c:ext>
              </c:extLst>
            </c:dLbl>
            <c:dLbl>
              <c:idx val="9"/>
              <c:layout>
                <c:manualLayout>
                  <c:x val="-1.4861158659515475E-2"/>
                  <c:y val="1.94444439128267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96-4B8E-A1F1-69FBCA03FCC2}"/>
                </c:ext>
              </c:extLst>
            </c:dLbl>
            <c:dLbl>
              <c:idx val="12"/>
              <c:layout>
                <c:manualLayout>
                  <c:x val="-1.244569972231732E-2"/>
                  <c:y val="-1.21527774455168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96-4B8E-A1F1-69FBCA03FC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Cases sent to Compliance</c:v>
                </c:pt>
                <c:pt idx="1">
                  <c:v>NOVs</c:v>
                </c:pt>
                <c:pt idx="2">
                  <c:v>Injunctive Reliefs</c:v>
                </c:pt>
                <c:pt idx="3">
                  <c:v>Emergency Orders</c:v>
                </c:pt>
                <c:pt idx="4">
                  <c:v>Informal Conferences</c:v>
                </c:pt>
                <c:pt idx="5">
                  <c:v>Agreed Orders</c:v>
                </c:pt>
                <c:pt idx="6">
                  <c:v>Acceptance Orders</c:v>
                </c:pt>
                <c:pt idx="7">
                  <c:v>Cases Assigned to OGC for SOAH</c:v>
                </c:pt>
                <c:pt idx="8">
                  <c:v>Default Orders</c:v>
                </c:pt>
                <c:pt idx="9">
                  <c:v>Attorney General Referrals</c:v>
                </c:pt>
                <c:pt idx="10">
                  <c:v>Cases closed without monitoring</c:v>
                </c:pt>
                <c:pt idx="11">
                  <c:v>Cases closed with monitoring</c:v>
                </c:pt>
                <c:pt idx="12">
                  <c:v>Cases closed without pursuit</c:v>
                </c:pt>
                <c:pt idx="13">
                  <c:v>Cases withdrawn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23</c:v>
                </c:pt>
                <c:pt idx="1">
                  <c:v>18</c:v>
                </c:pt>
                <c:pt idx="2">
                  <c:v>0</c:v>
                </c:pt>
                <c:pt idx="3">
                  <c:v>0</c:v>
                </c:pt>
                <c:pt idx="4">
                  <c:v>14</c:v>
                </c:pt>
                <c:pt idx="5">
                  <c:v>18</c:v>
                </c:pt>
                <c:pt idx="6">
                  <c:v>3</c:v>
                </c:pt>
                <c:pt idx="7">
                  <c:v>6</c:v>
                </c:pt>
                <c:pt idx="8">
                  <c:v>4</c:v>
                </c:pt>
                <c:pt idx="9">
                  <c:v>10</c:v>
                </c:pt>
                <c:pt idx="10">
                  <c:v>13</c:v>
                </c:pt>
                <c:pt idx="11">
                  <c:v>16</c:v>
                </c:pt>
                <c:pt idx="12">
                  <c:v>2</c:v>
                </c:pt>
                <c:pt idx="1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858-45F7-977C-2F26E44959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9456521739130456E-2"/>
                  <c:y val="1.21527774455168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996-4B8E-A1F1-69FBCA03FCC2}"/>
                </c:ext>
              </c:extLst>
            </c:dLbl>
            <c:dLbl>
              <c:idx val="2"/>
              <c:layout>
                <c:manualLayout>
                  <c:x val="-1.0030240785119295E-2"/>
                  <c:y val="-1.70138884237235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96-4B8E-A1F1-69FBCA03FCC2}"/>
                </c:ext>
              </c:extLst>
            </c:dLbl>
            <c:dLbl>
              <c:idx val="3"/>
              <c:layout>
                <c:manualLayout>
                  <c:x val="-1.4861158659515386E-2"/>
                  <c:y val="-2.43055548910336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996-4B8E-A1F1-69FBCA03FCC2}"/>
                </c:ext>
              </c:extLst>
            </c:dLbl>
            <c:dLbl>
              <c:idx val="5"/>
              <c:layout>
                <c:manualLayout>
                  <c:x val="-1.9456521739130435E-2"/>
                  <c:y val="-3.88888878256538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96-4B8E-A1F1-69FBCA03FCC2}"/>
                </c:ext>
              </c:extLst>
            </c:dLbl>
            <c:dLbl>
              <c:idx val="6"/>
              <c:layout>
                <c:manualLayout>
                  <c:x val="-1.244569972231732E-2"/>
                  <c:y val="-4.13194433147572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96-4B8E-A1F1-69FBCA03FCC2}"/>
                </c:ext>
              </c:extLst>
            </c:dLbl>
            <c:dLbl>
              <c:idx val="7"/>
              <c:layout>
                <c:manualLayout>
                  <c:x val="-1.244569972231732E-2"/>
                  <c:y val="-1.94444439128269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996-4B8E-A1F1-69FBCA03FCC2}"/>
                </c:ext>
              </c:extLst>
            </c:dLbl>
            <c:dLbl>
              <c:idx val="9"/>
              <c:layout>
                <c:manualLayout>
                  <c:x val="-1.4861158659515475E-2"/>
                  <c:y val="-1.70138884237234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996-4B8E-A1F1-69FBCA03FCC2}"/>
                </c:ext>
              </c:extLst>
            </c:dLbl>
            <c:dLbl>
              <c:idx val="12"/>
              <c:layout>
                <c:manualLayout>
                  <c:x val="-1.848434706531249E-2"/>
                  <c:y val="7.291666467310080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996-4B8E-A1F1-69FBCA03FCC2}"/>
                </c:ext>
              </c:extLst>
            </c:dLbl>
            <c:dLbl>
              <c:idx val="13"/>
              <c:layout>
                <c:manualLayout>
                  <c:x val="-1.4861158659515386E-2"/>
                  <c:y val="-3.64583323365504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996-4B8E-A1F1-69FBCA03FC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Cases sent to Compliance</c:v>
                </c:pt>
                <c:pt idx="1">
                  <c:v>NOVs</c:v>
                </c:pt>
                <c:pt idx="2">
                  <c:v>Injunctive Reliefs</c:v>
                </c:pt>
                <c:pt idx="3">
                  <c:v>Emergency Orders</c:v>
                </c:pt>
                <c:pt idx="4">
                  <c:v>Informal Conferences</c:v>
                </c:pt>
                <c:pt idx="5">
                  <c:v>Agreed Orders</c:v>
                </c:pt>
                <c:pt idx="6">
                  <c:v>Acceptance Orders</c:v>
                </c:pt>
                <c:pt idx="7">
                  <c:v>Cases Assigned to OGC for SOAH</c:v>
                </c:pt>
                <c:pt idx="8">
                  <c:v>Default Orders</c:v>
                </c:pt>
                <c:pt idx="9">
                  <c:v>Attorney General Referrals</c:v>
                </c:pt>
                <c:pt idx="10">
                  <c:v>Cases closed without monitoring</c:v>
                </c:pt>
                <c:pt idx="11">
                  <c:v>Cases closed with monitoring</c:v>
                </c:pt>
                <c:pt idx="12">
                  <c:v>Cases closed without pursuit</c:v>
                </c:pt>
                <c:pt idx="13">
                  <c:v>Cases withdrawn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21</c:v>
                </c:pt>
                <c:pt idx="1">
                  <c:v>20</c:v>
                </c:pt>
                <c:pt idx="2">
                  <c:v>1</c:v>
                </c:pt>
                <c:pt idx="3">
                  <c:v>0</c:v>
                </c:pt>
                <c:pt idx="4">
                  <c:v>21</c:v>
                </c:pt>
                <c:pt idx="5">
                  <c:v>24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5</c:v>
                </c:pt>
                <c:pt idx="10">
                  <c:v>18</c:v>
                </c:pt>
                <c:pt idx="11">
                  <c:v>22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58-45F7-977C-2F26E449593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54381487"/>
        <c:axId val="1996367583"/>
      </c:lineChart>
      <c:catAx>
        <c:axId val="4543814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6367583"/>
        <c:crosses val="autoZero"/>
        <c:auto val="1"/>
        <c:lblAlgn val="ctr"/>
        <c:lblOffset val="100"/>
        <c:noMultiLvlLbl val="0"/>
      </c:catAx>
      <c:valAx>
        <c:axId val="1996367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381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37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5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82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ayout">
    <p:bg>
      <p:bgPr>
        <a:gradFill>
          <a:gsLst>
            <a:gs pos="0">
              <a:srgbClr val="556A7E"/>
            </a:gs>
            <a:gs pos="35000">
              <a:srgbClr val="556A7E"/>
            </a:gs>
            <a:gs pos="100000">
              <a:srgbClr val="333333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&quot;&quot;">
            <a:extLst>
              <a:ext uri="{FF2B5EF4-FFF2-40B4-BE49-F238E27FC236}">
                <a16:creationId xmlns:a16="http://schemas.microsoft.com/office/drawing/2014/main" id="{DE3F76AE-A06E-4432-81ED-28CBF6FB1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62297"/>
            <a:ext cx="10515600" cy="1971503"/>
          </a:xfrm>
          <a:ln w="63500">
            <a:solidFill>
              <a:schemeClr val="bg1"/>
            </a:solidFill>
          </a:ln>
        </p:spPr>
        <p:txBody>
          <a:bodyPr anchor="ctr" anchorCtr="0">
            <a:normAutofit/>
          </a:bodyPr>
          <a:lstStyle>
            <a:lvl1pPr algn="ctr">
              <a:defRPr sz="6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SLIDE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E720B-E25C-49B3-978B-670673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9"/>
            <a:ext cx="10515600" cy="544878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BBC5130-6735-419A-B1B8-C36EA21FC40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4432300"/>
            <a:ext cx="10509250" cy="727075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C518FDB4-615D-4BD8-B84D-E2866EE4D7D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161925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602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>
          <a:gsLst>
            <a:gs pos="0">
              <a:srgbClr val="005CB9"/>
            </a:gs>
            <a:gs pos="35000">
              <a:srgbClr val="005CB9"/>
            </a:gs>
            <a:gs pos="100000">
              <a:srgbClr val="1F4E79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4640CF87-8DF6-4C8B-97AA-9ABBA6BC43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/>
          <a:stretch/>
        </p:blipFill>
        <p:spPr>
          <a:xfrm>
            <a:off x="1" y="6014859"/>
            <a:ext cx="12192000" cy="843141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13F4D1B-EF1A-49B9-B402-0B004EF26F3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5997388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title="Texas Department of State Health Services logo">
            <a:extLst>
              <a:ext uri="{FF2B5EF4-FFF2-40B4-BE49-F238E27FC236}">
                <a16:creationId xmlns:a16="http://schemas.microsoft.com/office/drawing/2014/main" id="{CBA3BA64-CAE0-4BE1-AAB8-D83A5CA4B1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2" y="5979918"/>
            <a:ext cx="3236672" cy="8728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3F76AE-A06E-4432-81ED-28CBF6FB1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860611"/>
            <a:ext cx="10515600" cy="2873190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SLIDE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E720B-E25C-49B3-978B-670673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2FE2D-EC07-4B38-9F3D-0808B11B0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96225" y="6288648"/>
            <a:ext cx="4114800" cy="365125"/>
          </a:xfrm>
        </p:spPr>
        <p:txBody>
          <a:bodyPr anchor="b" anchorCtr="1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890354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&amp; Pict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01F10DD-B56D-4580-8ED0-FA1631DEED4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9350" y="0"/>
            <a:ext cx="5962650" cy="662657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entagon 9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229350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366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988DF98B-20B8-4A8B-B42A-3A01690B356B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181725" y="365125"/>
            <a:ext cx="5781675" cy="5811838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1" name="Pentagon 9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181725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173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martArt Placeholder 5">
            <a:extLst>
              <a:ext uri="{FF2B5EF4-FFF2-40B4-BE49-F238E27FC236}">
                <a16:creationId xmlns:a16="http://schemas.microsoft.com/office/drawing/2014/main" id="{93B84CD7-E3DE-4EAD-B020-8FA723115259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>
          <a:xfrm>
            <a:off x="6191250" y="365124"/>
            <a:ext cx="5899150" cy="5811837"/>
          </a:xfrm>
        </p:spPr>
        <p:txBody>
          <a:bodyPr/>
          <a:lstStyle/>
          <a:p>
            <a:r>
              <a:rPr lang="en-US"/>
              <a:t>Click icon to add SmartArt graphic</a:t>
            </a:r>
          </a:p>
        </p:txBody>
      </p:sp>
      <p:sp>
        <p:nvSpPr>
          <p:cNvPr id="11" name="Pentagon 9" title="&quot;&quot;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191250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194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1F0F69E-33C8-46AD-AFE8-E682F31F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042E3-8A59-4CF8-BACD-284F3D6047A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F576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85664-0946-473B-868A-BEEF5B704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B17778-023B-49CB-BE94-DEB9D1F32C9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F576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2EBC45-D549-45B7-9284-C4D9BD44F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FD8CA6-BCA5-4C41-AE0B-6F8E3F3E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05082F-CA85-447C-980B-AF8AD0CF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9554CB-67B2-405D-AA12-5203EF6B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entagon 9" title="&quot;&quot;">
            <a:extLst>
              <a:ext uri="{FF2B5EF4-FFF2-40B4-BE49-F238E27FC236}">
                <a16:creationId xmlns:a16="http://schemas.microsoft.com/office/drawing/2014/main" id="{227EE276-2340-47AD-808D-8111F32104A8}"/>
              </a:ext>
            </a:extLst>
          </p:cNvPr>
          <p:cNvSpPr/>
          <p:nvPr userDrawn="1"/>
        </p:nvSpPr>
        <p:spPr>
          <a:xfrm>
            <a:off x="0" y="1633333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4325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1F0F69E-33C8-46AD-AFE8-E682F31F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FD8CA6-BCA5-4C41-AE0B-6F8E3F3E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05082F-CA85-447C-980B-AF8AD0CF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9554CB-67B2-405D-AA12-5203EF6B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entagon 9" title="&quot;&quot;">
            <a:extLst>
              <a:ext uri="{FF2B5EF4-FFF2-40B4-BE49-F238E27FC236}">
                <a16:creationId xmlns:a16="http://schemas.microsoft.com/office/drawing/2014/main" id="{227EE276-2340-47AD-808D-8111F32104A8}"/>
              </a:ext>
            </a:extLst>
          </p:cNvPr>
          <p:cNvSpPr/>
          <p:nvPr userDrawn="1"/>
        </p:nvSpPr>
        <p:spPr>
          <a:xfrm>
            <a:off x="0" y="1633333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sp>
        <p:nvSpPr>
          <p:cNvPr id="12" name="Table Placeholder 11">
            <a:extLst>
              <a:ext uri="{FF2B5EF4-FFF2-40B4-BE49-F238E27FC236}">
                <a16:creationId xmlns:a16="http://schemas.microsoft.com/office/drawing/2014/main" id="{AE97D9D6-D5E6-4AB6-931A-C7DAD67FF1B1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838201" y="1982479"/>
            <a:ext cx="10515599" cy="4165423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2319084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5682-FAE2-42A3-AF81-49944D0B8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547DC5-63BB-42E8-BDA7-AA9FEFE75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7C0EFE-8E38-48E6-9C30-91250D089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EF709-0170-4F0E-8BA7-0BCC93770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1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408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82CF4-D412-4779-B721-D677D66C3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3E62DF9-FC82-4F23-899A-C9F89F88295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66750" y="742950"/>
            <a:ext cx="10858500" cy="5372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F70E1DB0-FA35-4359-A511-0FFBC260B0CF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161925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09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E3493D-3AC6-45EE-B19D-FE7952237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2C2881-EB4F-4F07-A241-DA76ABA60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2DF5A-775D-4FC2-9C23-B06497E48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216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AC3F-E8C3-47D6-9C29-15820A7AE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D5C3B-0D78-4F4C-9165-AB9D4B0FC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BE6E-823D-4EB4-82C4-38F5D4B08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53706-2B1F-4D77-B1DA-92FFBBA74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A7F56-5FD6-4829-A5D1-8D275B647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entagon 9" title="&quot;&quot;">
            <a:extLst>
              <a:ext uri="{FF2B5EF4-FFF2-40B4-BE49-F238E27FC236}">
                <a16:creationId xmlns:a16="http://schemas.microsoft.com/office/drawing/2014/main" id="{7CC38CDD-64DC-4DFD-A53D-533ECED83431}"/>
              </a:ext>
            </a:extLst>
          </p:cNvPr>
          <p:cNvSpPr/>
          <p:nvPr userDrawn="1"/>
        </p:nvSpPr>
        <p:spPr>
          <a:xfrm>
            <a:off x="0" y="1696611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6521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SHS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53525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7C08E-E5FC-4F14-993F-305CF8A4F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A4A68-A372-48AB-B631-1614C79B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6A655AA-EB69-4406-B886-8905A4234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69675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89CE3-59F3-4862-823A-0FEB939B00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5863" y="1825625"/>
            <a:ext cx="4344072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462D6-05EC-42BC-90B3-E1244B682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09728" y="1825625"/>
            <a:ext cx="434407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FFCB7-78F2-42A0-B3F8-7C78139E9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244305F-9E51-4C97-993B-6CFA7BD87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58429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FF2B2-B59F-4D5B-A313-235F016BE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27564" y="1857375"/>
            <a:ext cx="4405946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BA152-9EDA-4028-9FB3-1B5DFCFAC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27563" y="2505075"/>
            <a:ext cx="440594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FF0849-E536-4C9C-A18E-53D9F5C3EF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49440" y="1857375"/>
            <a:ext cx="4405948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BC04F7-725C-41F9-A8AE-514B613376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49440" y="2505075"/>
            <a:ext cx="440594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B873F2-787E-4D79-B474-995E13D0B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AF102D7-3CF1-4506-A572-0F149F76C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8434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034204-8D8F-4BBA-A894-01CA6705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279DC7-45CD-4962-BAF3-9EA0BFF1F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05804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A0034-A29B-41C8-8050-85AE27DB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41109-E4E8-4F1B-8F73-C7512A5AF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8D643E-9023-4501-A748-7AE3454331FD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DFC1C-47D0-4238-9973-F9E27DC563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77F26A8-E80E-47FF-A4E8-5DC6A4DF9AE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7F793-1857-4684-9922-D6742A64826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13000" y="409575"/>
            <a:ext cx="9472613" cy="568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80530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A0034-A29B-41C8-8050-85AE27DB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41109-E4E8-4F1B-8F73-C7512A5AF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8D643E-9023-4501-A748-7AE3454331FD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DFC1C-47D0-4238-9973-F9E27DC563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77F26A8-E80E-47FF-A4E8-5DC6A4DF9AE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083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701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22B5D5-FCFF-42FF-AE3D-76CF37FAA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77890" y="20494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7AA98-2AF5-4BC2-9262-C4B6AFB91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784" y="2049463"/>
            <a:ext cx="4932016" cy="3811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68D7E-257E-4871-AF53-6BBE721E8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A0B201C-AA90-47D5-96C6-0D8499E36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514983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4D9B1-AB0A-4034-96D1-1272B15D7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00" y="1894114"/>
            <a:ext cx="4357396" cy="432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9CA2B5-7745-4EE4-AA6B-4C0451540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83355" y="1"/>
            <a:ext cx="5408646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E3C69-5B65-4D5C-9592-62EF77FDD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BB432F0-4273-4145-92A4-EE447DB1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365125"/>
            <a:ext cx="4357397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22765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D3D943-9064-4951-B936-9F56B4BCB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0C536-92FC-4E64-9194-22969EFD7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B27D1-BF3D-4ED3-8A08-CC7E8DE90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19A5C61-4DCC-422D-B66E-7FA5A8D32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03435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E4B68-0B79-44AD-8CC1-FFCBDF4EF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B490E-881C-48B0-BCF6-F629AFBAF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49524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F599D-6C02-48E0-8201-93256B595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30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AEDC7E3-DEC9-4498-81FE-201C83A126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690688"/>
            <a:ext cx="5257800" cy="4729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E24D776-7FA7-4215-BC62-AA2523B364B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1566863"/>
            <a:ext cx="6096000" cy="506888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2207051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BD1ED-4C0D-4577-AED5-A0A39410D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25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53BCD-2F54-4A0A-9404-EB4BA9A7C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CE411C-1F59-47D8-A553-7FD149C1C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07761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27750-E989-42E1-85EA-B283ABB8F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14" y="27225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3CE5D-AEFD-4304-8BB8-521B2A475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2014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6F4435-131E-4F88-9269-C3FA6101F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8856AE-F49A-4C80-83E3-EC3B15C0D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6D8EA7-F412-47B2-90FD-7A9C9762B2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DBA92D-FCC2-48A1-8A3D-C92BCE8BE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D06A-407B-46FA-A0EC-F072866C22BF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6F68FA-2583-4B95-8D25-58064512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5FE495-09D8-428E-9C45-A3BF074E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4E4-5A71-4511-84E9-33A1CA2A9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374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64814-3467-4D26-BFFF-52A18F78E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27" y="24135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461486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44298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EC7CC-61B4-4A57-AEC1-6B45BD517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6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82634-C662-4D30-A456-A3C406D01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46213"/>
            <a:ext cx="3932237" cy="44227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E74DC-C2C7-43A6-BBF0-AF07DE2D0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38275"/>
            <a:ext cx="6172200" cy="4422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0197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36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B3E45-7DCB-43D9-A8F6-F996162C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6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EF7B0-00F0-41BA-B6CA-13DBCA778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8288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F4763C-A6AC-4FC2-9B24-1D1A4CF76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16097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48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9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18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8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25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0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8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36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9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8443D7-7F30-4B8B-A2B9-80AFCA43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33437-94B2-48B2-B9DF-D0A124C36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196B4-59A7-4F55-AB1F-E472546A9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FCCAD-7EC3-41F9-AF25-DBEBDFD2D03C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6C522-DAE5-4E68-AFB5-CB47A0262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5248E-2126-4CBB-924B-FEEF06B72F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482BAF-12B2-4620-96B5-33302AEFD9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 b="8157"/>
          <a:stretch/>
        </p:blipFill>
        <p:spPr>
          <a:xfrm>
            <a:off x="0" y="6677025"/>
            <a:ext cx="12192000" cy="180975"/>
          </a:xfrm>
          <a:prstGeom prst="rect">
            <a:avLst/>
          </a:prstGeom>
          <a:ln>
            <a:noFill/>
          </a:ln>
        </p:spPr>
      </p:pic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4242C5BE-DB79-4DCF-961F-CD36C176BAA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1" y="6659554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71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30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7620AFCD-4C7A-490F-B4EC-1E8A313F49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8" name="Pentagon 9" title="&quot;&quot;">
            <a:extLst>
              <a:ext uri="{FF2B5EF4-FFF2-40B4-BE49-F238E27FC236}">
                <a16:creationId xmlns:a16="http://schemas.microsoft.com/office/drawing/2014/main" id="{28070A9E-BB8B-4EB5-A97A-72B95557EE0B}"/>
              </a:ext>
            </a:extLst>
          </p:cNvPr>
          <p:cNvSpPr/>
          <p:nvPr userDrawn="1"/>
        </p:nvSpPr>
        <p:spPr>
          <a:xfrm>
            <a:off x="196066" y="1684927"/>
            <a:ext cx="11157734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22" title="&quot; &quot;">
            <a:extLst>
              <a:ext uri="{FF2B5EF4-FFF2-40B4-BE49-F238E27FC236}">
                <a16:creationId xmlns:a16="http://schemas.microsoft.com/office/drawing/2014/main" id="{3868AE59-EB1E-4C7C-9634-491E3BC80F7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 title="&quot;&quot;">
            <a:extLst>
              <a:ext uri="{FF2B5EF4-FFF2-40B4-BE49-F238E27FC236}">
                <a16:creationId xmlns:a16="http://schemas.microsoft.com/office/drawing/2014/main" id="{4D4A2005-8354-4C11-9408-7FFA3C38C317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B789B8-5CE2-4A8E-A3CF-6573D397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7238" y="554902"/>
            <a:ext cx="89479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3087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E2A73-A47F-4628-B24D-71BF9CA2E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05864" y="2236741"/>
            <a:ext cx="8452658" cy="379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 title="Texas Department of State Health Services logo">
            <a:extLst>
              <a:ext uri="{FF2B5EF4-FFF2-40B4-BE49-F238E27FC236}">
                <a16:creationId xmlns:a16="http://schemas.microsoft.com/office/drawing/2014/main" id="{25AFC768-FDBA-4F71-84A8-646DFECB7BF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258A82E9-29F0-4669-AE6A-42B92398A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B6698-EAFE-4EF4-8E59-4E345DB88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9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0030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title="&quot;&quot;">
            <a:extLst>
              <a:ext uri="{FF2B5EF4-FFF2-40B4-BE49-F238E27FC236}">
                <a16:creationId xmlns:a16="http://schemas.microsoft.com/office/drawing/2014/main" id="{48752905-4F9E-4308-9D7D-79136CE22E29}"/>
              </a:ext>
            </a:extLst>
          </p:cNvPr>
          <p:cNvSpPr/>
          <p:nvPr userDrawn="1"/>
        </p:nvSpPr>
        <p:spPr>
          <a:xfrm>
            <a:off x="0" y="-24702"/>
            <a:ext cx="12192001" cy="8986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12" title="&quot;&quot;">
            <a:extLst>
              <a:ext uri="{FF2B5EF4-FFF2-40B4-BE49-F238E27FC236}">
                <a16:creationId xmlns:a16="http://schemas.microsoft.com/office/drawing/2014/main" id="{26D6B718-8D13-46EE-A2EA-3EC07DCA572F}"/>
              </a:ext>
            </a:extLst>
          </p:cNvPr>
          <p:cNvSpPr/>
          <p:nvPr userDrawn="1"/>
        </p:nvSpPr>
        <p:spPr>
          <a:xfrm>
            <a:off x="6480961" y="513145"/>
            <a:ext cx="5711040" cy="743040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sp>
        <p:nvSpPr>
          <p:cNvPr id="9" name="Pentagon 13" title="&quot;&quot;">
            <a:extLst>
              <a:ext uri="{FF2B5EF4-FFF2-40B4-BE49-F238E27FC236}">
                <a16:creationId xmlns:a16="http://schemas.microsoft.com/office/drawing/2014/main" id="{ED62EF45-C9C0-4413-81FE-899E260FD808}"/>
              </a:ext>
            </a:extLst>
          </p:cNvPr>
          <p:cNvSpPr/>
          <p:nvPr userDrawn="1"/>
        </p:nvSpPr>
        <p:spPr>
          <a:xfrm>
            <a:off x="0" y="365125"/>
            <a:ext cx="9481334" cy="1039080"/>
          </a:xfrm>
          <a:prstGeom prst="homePlate">
            <a:avLst/>
          </a:prstGeom>
          <a:solidFill>
            <a:srgbClr val="005C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pic>
        <p:nvPicPr>
          <p:cNvPr id="11" name="Picture 10" title="&quot;&quot;">
            <a:extLst>
              <a:ext uri="{FF2B5EF4-FFF2-40B4-BE49-F238E27FC236}">
                <a16:creationId xmlns:a16="http://schemas.microsoft.com/office/drawing/2014/main" id="{53B8FF7F-B71D-4E67-925E-01F7866EB6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 b="8157"/>
          <a:stretch/>
        </p:blipFill>
        <p:spPr>
          <a:xfrm>
            <a:off x="0" y="6677025"/>
            <a:ext cx="12192000" cy="180975"/>
          </a:xfrm>
          <a:prstGeom prst="rect">
            <a:avLst/>
          </a:prstGeom>
          <a:ln>
            <a:noFill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2D2514-FF0E-43CF-9DEC-E8FFEC136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353" y="2542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3C64B-EE6C-49CE-AC9C-4EF026EBE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43558-8669-4E59-AFD4-2D647B027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5D06A-407B-46FA-A0EC-F072866C22BF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AD61A-3E46-4A91-9409-1DF22E3CD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899FE-B918-439A-8725-B7C5440198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B54E4-5A71-4511-84E9-33A1CA2A9EE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6E5C70A8-3EE5-4D69-8AA3-93C6F7056F4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1" y="6659554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02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txhhs.sharepoint.com/:b:/r/sites/dshs_reg/eu/Procedures/Consumer%20Safety%20Unit%20Procedures/Consumer_Safety_Unit_Procedure_Manual_122123.pdf?csf=1&amp;web=1&amp;e=ddpa9X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6AC6A-155C-452B-A591-5E0B91903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Consumer Safety 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E2845A-EF74-496A-BB22-37F68516BA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FOOD &amp; DRUG COMPLIANCE</a:t>
            </a:r>
          </a:p>
        </p:txBody>
      </p:sp>
    </p:spTree>
    <p:extLst>
      <p:ext uri="{BB962C8B-B14F-4D97-AF65-F5344CB8AC3E}">
        <p14:creationId xmlns:p14="http://schemas.microsoft.com/office/powerpoint/2010/main" val="442850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2F7A4-EB7F-72DB-2B9B-13996E047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7238" y="554902"/>
            <a:ext cx="9492220" cy="1325563"/>
          </a:xfrm>
        </p:spPr>
        <p:txBody>
          <a:bodyPr>
            <a:normAutofit/>
          </a:bodyPr>
          <a:lstStyle/>
          <a:p>
            <a:r>
              <a:rPr lang="en-US" dirty="0"/>
              <a:t>Cases Closed With or </a:t>
            </a:r>
            <a:br>
              <a:rPr lang="en-US" dirty="0"/>
            </a:br>
            <a:r>
              <a:rPr lang="en-US" dirty="0"/>
              <a:t>Without Monitoring Continued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BC1B90-698B-82F9-1DA6-4CF994326314}"/>
              </a:ext>
            </a:extLst>
          </p:cNvPr>
          <p:cNvSpPr txBox="1"/>
          <p:nvPr/>
        </p:nvSpPr>
        <p:spPr>
          <a:xfrm>
            <a:off x="2288382" y="2032215"/>
            <a:ext cx="9655842" cy="13849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 cases were closed with monitoring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 cases were closed without monitoring  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0C63D55-FC76-3672-458C-1A1414F05D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8892567"/>
              </p:ext>
            </p:extLst>
          </p:nvPr>
        </p:nvGraphicFramePr>
        <p:xfrm>
          <a:off x="3801536" y="3485698"/>
          <a:ext cx="6243559" cy="3191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4681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3CF3882B-9BD5-7CE2-6C1F-378119B6B8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3954623"/>
              </p:ext>
            </p:extLst>
          </p:nvPr>
        </p:nvGraphicFramePr>
        <p:xfrm>
          <a:off x="2202024" y="0"/>
          <a:ext cx="998997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4355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D0C51-5915-8574-A9F7-95F720E5F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959"/>
            <a:ext cx="10515600" cy="1550729"/>
          </a:xfrm>
        </p:spPr>
        <p:txBody>
          <a:bodyPr/>
          <a:lstStyle/>
          <a:p>
            <a:pPr algn="ctr"/>
            <a:r>
              <a:rPr lang="en-US" dirty="0"/>
              <a:t>Ongoing trends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B0556E1-0FBE-8297-CC7A-C753B13B15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466041"/>
              </p:ext>
            </p:extLst>
          </p:nvPr>
        </p:nvGraphicFramePr>
        <p:xfrm>
          <a:off x="838200" y="1492898"/>
          <a:ext cx="10515600" cy="5225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8894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7DBE0-578D-2B1A-716D-825EDC39F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582" y="464656"/>
            <a:ext cx="11773503" cy="29637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cs typeface="Calibri Light"/>
              </a:rPr>
              <a:t>For  more information regarding Compliance Consumer Safety policies and protocols, please click on the link below:</a:t>
            </a:r>
            <a:r>
              <a:rPr lang="en-US" sz="2800" b="1" dirty="0">
                <a:solidFill>
                  <a:schemeClr val="bg2"/>
                </a:solidFill>
                <a:cs typeface="Calibri Light"/>
              </a:rPr>
              <a:t> </a:t>
            </a:r>
            <a:endParaRPr lang="en-US" sz="2800" dirty="0">
              <a:solidFill>
                <a:schemeClr val="bg2"/>
              </a:solidFill>
              <a:ea typeface="Calibri Light"/>
              <a:cs typeface="Calibri Light"/>
            </a:endParaRPr>
          </a:p>
          <a:p>
            <a:endParaRPr lang="en-US" sz="2800" b="1" dirty="0">
              <a:solidFill>
                <a:schemeClr val="bg2"/>
              </a:solidFill>
              <a:cs typeface="Calibri Light"/>
            </a:endParaRPr>
          </a:p>
          <a:p>
            <a:r>
              <a:rPr lang="en-US" dirty="0">
                <a:solidFill>
                  <a:srgbClr val="0563C1"/>
                </a:solidFill>
                <a:cs typeface="Calibri Light"/>
              </a:rPr>
              <a:t>                    </a:t>
            </a:r>
            <a:r>
              <a:rPr lang="en-US" sz="3200" u="sng" dirty="0">
                <a:solidFill>
                  <a:srgbClr val="0563C1"/>
                </a:solidFill>
                <a:cs typeface="Calibri Light"/>
                <a:hlinkClick r:id="rId2"/>
              </a:rPr>
              <a:t>Consumer_Safety_Unit_Procedure_Manual_122123.pdf</a:t>
            </a:r>
            <a:endParaRPr lang="en-US" sz="3200" b="1" dirty="0">
              <a:solidFill>
                <a:srgbClr val="FFFFFF"/>
              </a:solidFill>
              <a:cs typeface="Calibri Light"/>
            </a:endParaRPr>
          </a:p>
          <a:p>
            <a:endParaRPr lang="en-US" dirty="0">
              <a:solidFill>
                <a:srgbClr val="0563C1"/>
              </a:solidFill>
              <a:ea typeface="Calibri Light"/>
              <a:cs typeface="Calibri Light"/>
            </a:endParaRPr>
          </a:p>
          <a:p>
            <a:endParaRPr lang="en-US" b="1" dirty="0">
              <a:solidFill>
                <a:schemeClr val="bg2"/>
              </a:solidFill>
              <a:cs typeface="Calibri Light"/>
            </a:endParaRPr>
          </a:p>
          <a:p>
            <a:endParaRPr lang="en-US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45941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D3DF-CECE-F72A-BFAB-FD74B74526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0E092-5999-D9D3-A588-310A96CF2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BBE067-7E10-5017-E52F-86447BF64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89513"/>
            <a:ext cx="10503505" cy="37982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900" b="1" dirty="0">
                <a:solidFill>
                  <a:schemeClr val="accent1"/>
                </a:solidFill>
                <a:latin typeface="Calibri"/>
                <a:ea typeface="Calibri"/>
                <a:cs typeface="Calibri"/>
              </a:rPr>
              <a:t>                  </a:t>
            </a:r>
            <a:r>
              <a:rPr lang="en-US" sz="5900" b="1" dirty="0">
                <a:latin typeface="Calibri"/>
                <a:ea typeface="Calibri"/>
                <a:cs typeface="Calibri"/>
              </a:rPr>
              <a:t>Thank You</a:t>
            </a:r>
            <a:br>
              <a:rPr lang="en-US" sz="5900" b="1" dirty="0">
                <a:latin typeface="Calibri"/>
                <a:ea typeface="Calibri"/>
                <a:cs typeface="Calibri"/>
              </a:rPr>
            </a:br>
            <a:r>
              <a:rPr lang="en-US" sz="5900" b="1" dirty="0">
                <a:latin typeface="Calibri"/>
                <a:ea typeface="Calibri"/>
                <a:cs typeface="Calibri"/>
              </a:rPr>
              <a:t>                        and </a:t>
            </a:r>
            <a:br>
              <a:rPr lang="en-US" sz="5900" b="1" dirty="0">
                <a:latin typeface="Calibri"/>
                <a:ea typeface="Calibri"/>
                <a:cs typeface="Calibri"/>
              </a:rPr>
            </a:br>
            <a:r>
              <a:rPr lang="en-US" sz="5900" b="1" dirty="0">
                <a:latin typeface="Calibri"/>
                <a:ea typeface="Calibri"/>
                <a:cs typeface="Calibri"/>
              </a:rPr>
              <a:t>             Happy New Year!</a:t>
            </a:r>
            <a:endParaRPr lang="en-US" sz="5900">
              <a:latin typeface="Calibri"/>
              <a:ea typeface="Calibri"/>
              <a:cs typeface="Calibri"/>
            </a:endParaRPr>
          </a:p>
          <a:p>
            <a:endParaRPr lang="en-US" dirty="0">
              <a:ea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740269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9FB2D-65D2-44DC-8838-45073EA02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476" y="461555"/>
            <a:ext cx="11512810" cy="5803952"/>
          </a:xfrm>
        </p:spPr>
        <p:txBody>
          <a:bodyPr>
            <a:normAutofit/>
          </a:bodyPr>
          <a:lstStyle/>
          <a:p>
            <a:r>
              <a:rPr lang="en-US" sz="6000" dirty="0"/>
              <a:t>TATTOO AND BODY PIERCING</a:t>
            </a:r>
            <a:br>
              <a:rPr lang="en-US" sz="6000" dirty="0"/>
            </a:br>
            <a:br>
              <a:rPr lang="en-US" sz="6000" dirty="0"/>
            </a:br>
            <a:r>
              <a:rPr lang="en-US" sz="6000" dirty="0"/>
              <a:t> COMPLIANCE </a:t>
            </a:r>
            <a:br>
              <a:rPr lang="en-US" sz="6000" dirty="0"/>
            </a:br>
            <a:br>
              <a:rPr lang="en-US" sz="6000" dirty="0"/>
            </a:br>
            <a:r>
              <a:rPr lang="en-US" sz="6000" dirty="0"/>
              <a:t>2023 CALENDAR YEAR END REPORT</a:t>
            </a:r>
          </a:p>
        </p:txBody>
      </p:sp>
      <p:pic>
        <p:nvPicPr>
          <p:cNvPr id="17" name="Graphic 16" descr="Needle outline">
            <a:extLst>
              <a:ext uri="{FF2B5EF4-FFF2-40B4-BE49-F238E27FC236}">
                <a16:creationId xmlns:a16="http://schemas.microsoft.com/office/drawing/2014/main" id="{42F383F1-4DFA-05D7-D9EA-FC2B112D83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14463" y="2831839"/>
            <a:ext cx="1349829" cy="1349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55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A62FC5A-038D-F877-0E82-1AAF65056ECE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480003" y="910842"/>
            <a:ext cx="9570823" cy="551421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E0A0562-E058-9A7E-2398-C2601689F559}"/>
              </a:ext>
            </a:extLst>
          </p:cNvPr>
          <p:cNvSpPr/>
          <p:nvPr/>
        </p:nvSpPr>
        <p:spPr>
          <a:xfrm>
            <a:off x="2804253" y="206718"/>
            <a:ext cx="865615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Food &amp; Drug Compliance Flowchart</a:t>
            </a:r>
          </a:p>
        </p:txBody>
      </p:sp>
    </p:spTree>
    <p:extLst>
      <p:ext uri="{BB962C8B-B14F-4D97-AF65-F5344CB8AC3E}">
        <p14:creationId xmlns:p14="http://schemas.microsoft.com/office/powerpoint/2010/main" val="3026059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967E1-D374-4663-A450-3D9CD484EA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95111" y="2049560"/>
            <a:ext cx="8417648" cy="147741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Twenty-one (21) cases were referred in total: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All twenty-one (21) cases were triaged through Compliance Review Committee (CRC)</a:t>
            </a:r>
          </a:p>
          <a:p>
            <a:pPr lvl="1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031623D-D2DE-4050-AD21-6910961B8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543" y="151719"/>
            <a:ext cx="9700200" cy="980395"/>
          </a:xfrm>
        </p:spPr>
        <p:txBody>
          <a:bodyPr>
            <a:normAutofit/>
          </a:bodyPr>
          <a:lstStyle/>
          <a:p>
            <a:r>
              <a:rPr lang="en-US" sz="4000" dirty="0"/>
              <a:t>Cases referred to Compliance </a:t>
            </a:r>
            <a:r>
              <a:rPr lang="en-US" dirty="0"/>
              <a:t>	</a:t>
            </a: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7FE0CF35-46B5-1F7E-EF3A-5FAED47EF6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94074"/>
              </p:ext>
            </p:extLst>
          </p:nvPr>
        </p:nvGraphicFramePr>
        <p:xfrm>
          <a:off x="3530345" y="4677682"/>
          <a:ext cx="7100596" cy="1007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0298">
                  <a:extLst>
                    <a:ext uri="{9D8B030D-6E8A-4147-A177-3AD203B41FA5}">
                      <a16:colId xmlns:a16="http://schemas.microsoft.com/office/drawing/2014/main" val="448558130"/>
                    </a:ext>
                  </a:extLst>
                </a:gridCol>
                <a:gridCol w="3550298">
                  <a:extLst>
                    <a:ext uri="{9D8B030D-6E8A-4147-A177-3AD203B41FA5}">
                      <a16:colId xmlns:a16="http://schemas.microsoft.com/office/drawing/2014/main" val="761340089"/>
                    </a:ext>
                  </a:extLst>
                </a:gridCol>
              </a:tblGrid>
              <a:tr h="503853">
                <a:tc>
                  <a:txBody>
                    <a:bodyPr/>
                    <a:lstStyle/>
                    <a:p>
                      <a:r>
                        <a:rPr lang="en-US" sz="2400" dirty="0"/>
                        <a:t>CRC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322980"/>
                  </a:ext>
                </a:extLst>
              </a:tr>
              <a:tr h="503853">
                <a:tc>
                  <a:txBody>
                    <a:bodyPr/>
                    <a:lstStyle/>
                    <a:p>
                      <a:r>
                        <a:rPr lang="en-US" sz="2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814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593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891D8-5593-E460-65CC-EB9F4B065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908" y="365125"/>
            <a:ext cx="8947935" cy="1325563"/>
          </a:xfrm>
        </p:spPr>
        <p:txBody>
          <a:bodyPr/>
          <a:lstStyle/>
          <a:p>
            <a:r>
              <a:rPr lang="en-US" dirty="0"/>
              <a:t>Outcomes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CE650-F29A-7223-883B-A529D81BE56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387907" y="1892495"/>
            <a:ext cx="8947935" cy="2614192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After triage at CRC: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Twenty (20) Notice of Violation (NOV) letters were cleared to be issued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One (1) case was referred to the Attorney General for injunctive relief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Two (2) cases were returned to program</a:t>
            </a:r>
          </a:p>
        </p:txBody>
      </p:sp>
    </p:spTree>
    <p:extLst>
      <p:ext uri="{BB962C8B-B14F-4D97-AF65-F5344CB8AC3E}">
        <p14:creationId xmlns:p14="http://schemas.microsoft.com/office/powerpoint/2010/main" val="2908787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5397203-E5E8-4CC6-A240-6F1FB2CC1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5863" y="2236741"/>
            <a:ext cx="8939309" cy="3799523"/>
          </a:xfrm>
        </p:spPr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AC51E4-CC3B-43DF-BDD7-40BEAA98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Informal Conference (IC)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DB75B-796B-2553-A4BE-C9EA861801B5}"/>
              </a:ext>
            </a:extLst>
          </p:cNvPr>
          <p:cNvSpPr txBox="1"/>
          <p:nvPr/>
        </p:nvSpPr>
        <p:spPr>
          <a:xfrm>
            <a:off x="2397238" y="2467448"/>
            <a:ext cx="893930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Thirty-five (35)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cases were heard at IC: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Thirty-two (32)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cases were settled after the IC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Three (3) cases were referred to the State Office of Administrative Hearings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4809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45DB9-4035-460F-B53D-1E435450A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99" y="221191"/>
            <a:ext cx="10595428" cy="1548341"/>
          </a:xfrm>
        </p:spPr>
        <p:txBody>
          <a:bodyPr>
            <a:normAutofit/>
          </a:bodyPr>
          <a:lstStyle/>
          <a:p>
            <a:r>
              <a:rPr lang="en-US" sz="4000" dirty="0"/>
              <a:t>State Office of Administrative Hearings (SOAH)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462668-E067-4456-B8D9-6B3A3B72FD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1599" y="2240653"/>
            <a:ext cx="10391537" cy="39749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800" dirty="0">
                <a:effectLst/>
                <a:latin typeface="Verdana"/>
                <a:ea typeface="Times New Roman" panose="02020603050405020304" pitchFamily="18" charset="0"/>
                <a:cs typeface="Calibri"/>
              </a:rPr>
              <a:t>Compliance </a:t>
            </a:r>
            <a:r>
              <a:rPr lang="en-US" sz="1800" dirty="0">
                <a:latin typeface="Verdana"/>
                <a:ea typeface="Times New Roman" panose="02020603050405020304" pitchFamily="18" charset="0"/>
                <a:cs typeface="Calibri"/>
              </a:rPr>
              <a:t>referred 2 cases to SOAH, either at the request of the Respondent or at Department request.</a:t>
            </a:r>
            <a:endParaRPr lang="en-US" sz="1800" dirty="0">
              <a:latin typeface="Verdana" panose="020B060403050404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Verdana"/>
              <a:ea typeface="Times New Roman" panose="02020603050405020304" pitchFamily="18" charset="0"/>
              <a:cs typeface="Calibri"/>
            </a:endParaRPr>
          </a:p>
          <a:p>
            <a:pPr marL="285750" indent="-285750">
              <a:buFont typeface="Wingdings" panose="020B0604020202020204" pitchFamily="34" charset="0"/>
              <a:buChar char="v"/>
            </a:pPr>
            <a:r>
              <a:rPr lang="en-US" sz="1800" dirty="0">
                <a:effectLst/>
                <a:latin typeface="Verdana"/>
                <a:ea typeface="Times New Roman" panose="02020603050405020304" pitchFamily="18" charset="0"/>
                <a:cs typeface="Calibri"/>
              </a:rPr>
              <a:t>All Respondents </a:t>
            </a:r>
            <a:r>
              <a:rPr lang="en-US" sz="1800" dirty="0">
                <a:latin typeface="Verdana"/>
                <a:ea typeface="Times New Roman" panose="02020603050405020304" pitchFamily="18" charset="0"/>
                <a:cs typeface="Calibri"/>
              </a:rPr>
              <a:t>we</a:t>
            </a:r>
            <a:r>
              <a:rPr lang="en-US" sz="1800" dirty="0">
                <a:effectLst/>
                <a:latin typeface="Verdana"/>
                <a:ea typeface="Times New Roman" panose="02020603050405020304" pitchFamily="18" charset="0"/>
                <a:cs typeface="Calibri"/>
              </a:rPr>
              <a:t>re offered the opportunity to have their </a:t>
            </a:r>
            <a:r>
              <a:rPr lang="en-US" sz="1800" dirty="0">
                <a:latin typeface="Verdana"/>
                <a:ea typeface="Times New Roman" panose="02020603050405020304" pitchFamily="18" charset="0"/>
                <a:cs typeface="Calibri"/>
              </a:rPr>
              <a:t>case(s)</a:t>
            </a:r>
            <a:r>
              <a:rPr lang="en-US" sz="1800" dirty="0">
                <a:effectLst/>
                <a:latin typeface="Verdana"/>
                <a:ea typeface="Times New Roman" panose="02020603050405020304" pitchFamily="18" charset="0"/>
                <a:cs typeface="Calibri"/>
              </a:rPr>
              <a:t> </a:t>
            </a:r>
            <a:r>
              <a:rPr lang="en-US" sz="1800" dirty="0">
                <a:latin typeface="Verdana"/>
                <a:ea typeface="Times New Roman" panose="02020603050405020304" pitchFamily="18" charset="0"/>
                <a:cs typeface="Calibri"/>
              </a:rPr>
              <a:t>presented before</a:t>
            </a:r>
            <a:r>
              <a:rPr lang="en-US" sz="1800" dirty="0">
                <a:effectLst/>
                <a:latin typeface="Verdana"/>
                <a:ea typeface="Times New Roman" panose="02020603050405020304" pitchFamily="18" charset="0"/>
                <a:cs typeface="Calibri"/>
              </a:rPr>
              <a:t> an Administrative Law Judge.</a:t>
            </a:r>
            <a:r>
              <a:rPr lang="en-US" sz="1800" dirty="0">
                <a:latin typeface="Verdana"/>
                <a:ea typeface="Times New Roman" panose="02020603050405020304" pitchFamily="18" charset="0"/>
                <a:cs typeface="Calibri"/>
              </a:rPr>
              <a:t> </a:t>
            </a:r>
            <a:endParaRPr lang="en-US" sz="1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E0FF41D-785B-D138-4A35-8FE56505E5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911979"/>
              </p:ext>
            </p:extLst>
          </p:nvPr>
        </p:nvGraphicFramePr>
        <p:xfrm>
          <a:off x="101600" y="4491853"/>
          <a:ext cx="682171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0857">
                  <a:extLst>
                    <a:ext uri="{9D8B030D-6E8A-4147-A177-3AD203B41FA5}">
                      <a16:colId xmlns:a16="http://schemas.microsoft.com/office/drawing/2014/main" val="2913117029"/>
                    </a:ext>
                  </a:extLst>
                </a:gridCol>
                <a:gridCol w="3410857">
                  <a:extLst>
                    <a:ext uri="{9D8B030D-6E8A-4147-A177-3AD203B41FA5}">
                      <a16:colId xmlns:a16="http://schemas.microsoft.com/office/drawing/2014/main" val="41067369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SOAH REFERRAL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024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113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C7BA9-E677-4DE6-B281-A65DF2F4E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Orders &amp; Agreements Processed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F4C40-36A8-403C-A494-42142312251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97238" y="2108718"/>
            <a:ext cx="9269300" cy="4327007"/>
          </a:xfrm>
        </p:spPr>
        <p:txBody>
          <a:bodyPr>
            <a:normAutofit fontScale="92500" lnSpcReduction="2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 Agreed Orders/ Acceptance Orders (AO)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An Agreed Order is issued after an informal conference, to document and memorialize the settlement agreement reached between a Respondent and the Department.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 Acceptance Order is issued when a Respondent accepts the proposed disciplinary action in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Times New Roman" panose="02020603050405020304" pitchFamily="18" charset="0"/>
                <a:cs typeface="Times New Roman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/>
              </a:rPr>
              <a:t>the Department’s Notice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5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Attorney General (AG) Referrals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5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cases were referred to the AG for further administrative and/or judicial remedies on Respondents who failed to and/or refuse to comply with a final order.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r>
              <a:rPr lang="en-US" dirty="0"/>
              <a:t>1 Default Order</a:t>
            </a:r>
          </a:p>
          <a:p>
            <a:pPr lvl="1"/>
            <a:r>
              <a:rPr lang="en-US" sz="2200" dirty="0"/>
              <a:t>A Default Order is issued after the Respondent has not complied with the Department or has not responded to the Departments Notice.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15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6A563B8-553F-4308-8223-83D3BDDC9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93789" cy="1108807"/>
          </a:xfrm>
        </p:spPr>
        <p:txBody>
          <a:bodyPr>
            <a:normAutofit/>
          </a:bodyPr>
          <a:lstStyle/>
          <a:p>
            <a:r>
              <a:rPr lang="en-US" dirty="0"/>
              <a:t>Cases Closed With or Without Monitoring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BCC64CF-0FD1-4164-AA6A-B86BEDF773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5390"/>
            <a:ext cx="10697028" cy="39749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Cases that have a finalized Order or an Agreement are either: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Closed with monitoring </a:t>
            </a:r>
          </a:p>
          <a:p>
            <a:pPr lvl="1"/>
            <a:r>
              <a:rPr lang="en-US" dirty="0"/>
              <a:t>Terms and conditions to be met are still pending</a:t>
            </a:r>
            <a:endParaRPr lang="en-US" dirty="0">
              <a:ea typeface="Calibri"/>
              <a:cs typeface="Calibri"/>
            </a:endParaRPr>
          </a:p>
          <a:p>
            <a:pPr lvl="1"/>
            <a:endParaRPr lang="en-US" dirty="0"/>
          </a:p>
          <a:p>
            <a:r>
              <a:rPr lang="en-US" dirty="0"/>
              <a:t>Closed without monitoring </a:t>
            </a:r>
          </a:p>
          <a:p>
            <a:pPr lvl="1"/>
            <a:r>
              <a:rPr lang="en-US" dirty="0"/>
              <a:t>All terms and conditions are met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5076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HH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26B7B795-FBF1-4503-8C84-F0A9FEF27DA8}" vid="{F650371E-B954-4497-BFDF-F03AC111C236}"/>
    </a:ext>
  </a:extLst>
</a:theme>
</file>

<file path=ppt/theme/theme2.xml><?xml version="1.0" encoding="utf-8"?>
<a:theme xmlns:a="http://schemas.openxmlformats.org/drawingml/2006/main" name="DSHS Slide Theme">
  <a:themeElements>
    <a:clrScheme name="DSHS">
      <a:dk1>
        <a:srgbClr val="000000"/>
      </a:dk1>
      <a:lt1>
        <a:sysClr val="window" lastClr="FFFFFF"/>
      </a:lt1>
      <a:dk2>
        <a:srgbClr val="44546A"/>
      </a:dk2>
      <a:lt2>
        <a:srgbClr val="E7E6E6"/>
      </a:lt2>
      <a:accent1>
        <a:srgbClr val="003087"/>
      </a:accent1>
      <a:accent2>
        <a:srgbClr val="C00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683E1146-0F7A-4BF5-8A2F-3CF7ECB0942A}"/>
    </a:ext>
  </a:extLst>
</a:theme>
</file>

<file path=ppt/theme/theme3.xml><?xml version="1.0" encoding="utf-8"?>
<a:theme xmlns:a="http://schemas.openxmlformats.org/drawingml/2006/main" name="DSHS Slide Layout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4124A9E9-EF70-4508-B786-ECE044002AD0}"/>
    </a:ext>
  </a:extLst>
</a:theme>
</file>

<file path=ppt/theme/theme4.xml><?xml version="1.0" encoding="utf-8"?>
<a:theme xmlns:a="http://schemas.openxmlformats.org/drawingml/2006/main" name="DSHS Slide Layout 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AFDF2EBF-DC16-4258-9B11-8246FF8EEFC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8429</TotalTime>
  <Words>451</Words>
  <Application>Microsoft Office PowerPoint</Application>
  <PresentationFormat>Widescreen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Verdana</vt:lpstr>
      <vt:lpstr>Wingdings</vt:lpstr>
      <vt:lpstr>Office Theme</vt:lpstr>
      <vt:lpstr>DSHS Slide Theme</vt:lpstr>
      <vt:lpstr>DSHS Slide Layout 2</vt:lpstr>
      <vt:lpstr>DSHS Slide Layout 3</vt:lpstr>
      <vt:lpstr>Consumer Safety  </vt:lpstr>
      <vt:lpstr>TATTOO AND BODY PIERCING   COMPLIANCE   2023 CALENDAR YEAR END REPORT</vt:lpstr>
      <vt:lpstr>PowerPoint Presentation</vt:lpstr>
      <vt:lpstr>Cases referred to Compliance  </vt:lpstr>
      <vt:lpstr>Outcomes</vt:lpstr>
      <vt:lpstr>Informal Conference (IC)</vt:lpstr>
      <vt:lpstr>State Office of Administrative Hearings (SOAH)</vt:lpstr>
      <vt:lpstr>Orders &amp; Agreements Processed</vt:lpstr>
      <vt:lpstr>Cases Closed With or Without Monitoring</vt:lpstr>
      <vt:lpstr>Cases Closed With or  Without Monitoring Continued</vt:lpstr>
      <vt:lpstr>PowerPoint Presentation</vt:lpstr>
      <vt:lpstr>Ongoing trends</vt:lpstr>
      <vt:lpstr>PowerPoint Presentation</vt:lpstr>
      <vt:lpstr>  </vt:lpstr>
    </vt:vector>
  </TitlesOfParts>
  <Company>HHSC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Prescription Drug Price Disclosure Program (PDPD)</dc:title>
  <dc:creator>Olaniyi-Oke,Lanee (DSHS)</dc:creator>
  <cp:lastModifiedBy>Olufemi,Ademola (DSHS)</cp:lastModifiedBy>
  <cp:revision>22</cp:revision>
  <dcterms:created xsi:type="dcterms:W3CDTF">2023-07-26T14:50:17Z</dcterms:created>
  <dcterms:modified xsi:type="dcterms:W3CDTF">2023-12-29T19:15:37Z</dcterms:modified>
</cp:coreProperties>
</file>