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86" r:id="rId6"/>
    <p:sldMasterId id="2147483675" r:id="rId7"/>
    <p:sldMasterId id="2147483708" r:id="rId8"/>
    <p:sldMasterId id="2147483717" r:id="rId9"/>
    <p:sldMasterId id="2147483727" r:id="rId10"/>
  </p:sldMasterIdLst>
  <p:notesMasterIdLst>
    <p:notesMasterId r:id="rId18"/>
  </p:notesMasterIdLst>
  <p:sldIdLst>
    <p:sldId id="2147377745" r:id="rId11"/>
    <p:sldId id="260" r:id="rId12"/>
    <p:sldId id="669" r:id="rId13"/>
    <p:sldId id="670" r:id="rId14"/>
    <p:sldId id="672" r:id="rId15"/>
    <p:sldId id="2147377746" r:id="rId16"/>
    <p:sldId id="2147377748"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1506D2-91B9-4009-A6F8-EC4347F19F69}">
          <p14:sldIdLst>
            <p14:sldId id="2147377745"/>
            <p14:sldId id="260"/>
            <p14:sldId id="669"/>
            <p14:sldId id="670"/>
            <p14:sldId id="672"/>
            <p14:sldId id="2147377746"/>
            <p14:sldId id="214737774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65E20A-4C56-7AD9-02E2-88AB6BAA319C}" name="Garza,Alyssa  (DSHS)" initials="G(" userId="S::alyssa.garza@dshs.texas.gov::be3bdb19-c4c0-4b5a-ba34-12b8d7d948c9" providerId="AD"/>
  <p188:author id="{7B960826-1537-73F1-832C-6C4A0685026E}" name="Suleman,Azim  (DSHS)" initials="S(" userId="S::Azim.Suleman@dshs.texas.gov::22138314-c96f-40ad-a043-88497a6f1a61" providerId="AD"/>
  <p188:author id="{16625926-E856-AD92-9304-2320FAACDDC8}" name="Atisha Morrison" initials="AM" userId="S::Atisha.Morrison@dshs.texas.gov::c92a0177-2347-40c0-b8cf-b16a823e83f2" providerId="AD"/>
  <p188:author id="{BC6CCA31-14A4-9C4C-4BD6-EDAA030A172C}" name="Akhtar,Aelia (DSHS)" initials="A(" userId="S::Aelia.Akhtar@dshs.texas.gov::bb3e35f6-41e0-48c5-ba05-b25abcb1c8f0" providerId="AD"/>
  <p188:author id="{FE41BF3E-FF92-AFEA-04B3-2C10D9E63911}" name="Garza,Alyssa  (DSHS)" initials="G(" userId="S::Alyssa.Garza@dshs.texas.gov::be3bdb19-c4c0-4b5a-ba34-12b8d7d948c9" providerId="AD"/>
  <p188:author id="{1DF57442-7261-2029-9558-5A4088F7B8E9}" name="Monterosso,Analise (DSHS)" initials="M(" userId="S::Analise.Monterosso@dshs.texas.gov::9fe3b915-fb65-4720-96db-b5c50f322f88" providerId="AD"/>
  <p188:author id="{1C28D352-6658-1E0E-08CA-06D597DB16AE}" name="FeganBohm,Kelly (DSHS)" initials="F(" userId="S::Kelly.FeganBohm@dshs.texas.gov::f9d6a7a4-21ae-4272-873a-b7b6b37f41f9" providerId="AD"/>
  <p188:author id="{18092B69-0676-6F06-9171-106B58759217}" name="Gauldin,Nathan  (DSHS)" initials="G(" userId="S::Nathan.Gauldin@dshs.texas.gov::341559c1-ff5d-488f-9f91-d4565412557c" providerId="AD"/>
  <p188:author id="{56BEFF76-1BE4-3661-849A-464AA40D58A9}" name="GarciaPelayo,Frida  (DSHS)" initials="G(" userId="S::Frida.GarciaPelayo@dshs.texas.gov::ae41df33-c4ff-4401-970e-8764710e1811" providerId="AD"/>
  <p188:author id="{0E7B21B3-884D-D4A9-460D-DE96C6EF651E}" name="HebbeGoings, Samuel (DSHS)" initials="H(" userId="S::samuel.hebbegoings@dshs.texas.gov::e2e9ea18-2ed2-41f0-8227-34f367303427" providerId="AD"/>
  <p188:author id="{111575C2-BAC5-6808-1391-C606C3F99A36}" name="Morrison,Atisha (DSHS)" initials="M(" userId="S::atisha.morrison@dshs.texas.gov::c92a0177-2347-40c0-b8cf-b16a823e83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005CB9"/>
    <a:srgbClr val="0058A3"/>
    <a:srgbClr val="333333"/>
    <a:srgbClr val="556A7E"/>
    <a:srgbClr val="1F4E79"/>
    <a:srgbClr val="264780"/>
    <a:srgbClr val="FFC600"/>
    <a:srgbClr val="F2F2F2"/>
    <a:srgbClr val="3F57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208E8-B644-4054-87D9-0818D565B07D}" v="11" dt="2024-12-09T22:26:39.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076" autoAdjust="0"/>
  </p:normalViewPr>
  <p:slideViewPr>
    <p:cSldViewPr snapToGrid="0">
      <p:cViewPr varScale="1">
        <p:scale>
          <a:sx n="47" d="100"/>
          <a:sy n="47" d="100"/>
        </p:scale>
        <p:origin x="13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3.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5.xml"/><Relationship Id="rId23" Type="http://schemas.microsoft.com/office/2015/10/relationships/revisionInfo" Target="revisionInfo.xml"/><Relationship Id="rId10" Type="http://schemas.openxmlformats.org/officeDocument/2006/relationships/slideMaster" Target="slideMasters/slideMaster6.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shs4avchhivs01.dshs.txnet.state.tx.us\HIV3Share$\datashare\For%20Dennis\CS_Data\Cs%20Summi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472963310427932"/>
          <c:y val="8.5955198522550916E-2"/>
          <c:w val="0.67755741432589423"/>
          <c:h val="0.67136428374804014"/>
        </c:manualLayout>
      </c:layout>
      <c:lineChart>
        <c:grouping val="standard"/>
        <c:varyColors val="0"/>
        <c:ser>
          <c:idx val="0"/>
          <c:order val="0"/>
          <c:tx>
            <c:strRef>
              <c:f>StillBirths!$M$11</c:f>
              <c:strCache>
                <c:ptCount val="1"/>
                <c:pt idx="0">
                  <c:v>National Rate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StillBirths!$L$12:$L$21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StillBirths!$M$12:$M$21</c:f>
              <c:numCache>
                <c:formatCode>0.0;[Red]0.0</c:formatCode>
                <c:ptCount val="10"/>
                <c:pt idx="0">
                  <c:v>11.6</c:v>
                </c:pt>
                <c:pt idx="1">
                  <c:v>12.4</c:v>
                </c:pt>
                <c:pt idx="2">
                  <c:v>16.2</c:v>
                </c:pt>
                <c:pt idx="3">
                  <c:v>24.4</c:v>
                </c:pt>
                <c:pt idx="4">
                  <c:v>34.9</c:v>
                </c:pt>
                <c:pt idx="5">
                  <c:v>50</c:v>
                </c:pt>
                <c:pt idx="6">
                  <c:v>57.3</c:v>
                </c:pt>
                <c:pt idx="7">
                  <c:v>77.900000000000006</c:v>
                </c:pt>
                <c:pt idx="8">
                  <c:v>102.5</c:v>
                </c:pt>
                <c:pt idx="9">
                  <c:v>105.8</c:v>
                </c:pt>
              </c:numCache>
            </c:numRef>
          </c:val>
          <c:smooth val="0"/>
          <c:extLst>
            <c:ext xmlns:c16="http://schemas.microsoft.com/office/drawing/2014/chart" uri="{C3380CC4-5D6E-409C-BE32-E72D297353CC}">
              <c16:uniqueId val="{00000000-1862-4B0E-97F2-E412B1E49D0C}"/>
            </c:ext>
          </c:extLst>
        </c:ser>
        <c:ser>
          <c:idx val="1"/>
          <c:order val="1"/>
          <c:tx>
            <c:strRef>
              <c:f>StillBirths!$N$11</c:f>
              <c:strCache>
                <c:ptCount val="1"/>
                <c:pt idx="0">
                  <c:v>Texas Rate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StillBirths!$L$12:$L$21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StillBirths!$N$12:$N$21</c:f>
              <c:numCache>
                <c:formatCode>0.0;[Red]0.0</c:formatCode>
                <c:ptCount val="10"/>
                <c:pt idx="0">
                  <c:v>18.5</c:v>
                </c:pt>
                <c:pt idx="1">
                  <c:v>17.600000000000001</c:v>
                </c:pt>
                <c:pt idx="2">
                  <c:v>17.399999999999999</c:v>
                </c:pt>
                <c:pt idx="3">
                  <c:v>41.7</c:v>
                </c:pt>
                <c:pt idx="4">
                  <c:v>92.2</c:v>
                </c:pt>
                <c:pt idx="5">
                  <c:v>137.19999999999999</c:v>
                </c:pt>
                <c:pt idx="6">
                  <c:v>150.80000000000001</c:v>
                </c:pt>
                <c:pt idx="7">
                  <c:v>181.2</c:v>
                </c:pt>
                <c:pt idx="8">
                  <c:v>230</c:v>
                </c:pt>
                <c:pt idx="9">
                  <c:v>234.8</c:v>
                </c:pt>
              </c:numCache>
            </c:numRef>
          </c:val>
          <c:smooth val="0"/>
          <c:extLst>
            <c:ext xmlns:c16="http://schemas.microsoft.com/office/drawing/2014/chart" uri="{C3380CC4-5D6E-409C-BE32-E72D297353CC}">
              <c16:uniqueId val="{00000001-1862-4B0E-97F2-E412B1E49D0C}"/>
            </c:ext>
          </c:extLst>
        </c:ser>
        <c:dLbls>
          <c:showLegendKey val="0"/>
          <c:showVal val="0"/>
          <c:showCatName val="0"/>
          <c:showSerName val="0"/>
          <c:showPercent val="0"/>
          <c:showBubbleSize val="0"/>
        </c:dLbls>
        <c:marker val="1"/>
        <c:smooth val="0"/>
        <c:axId val="596635327"/>
        <c:axId val="598031791"/>
      </c:lineChart>
      <c:catAx>
        <c:axId val="596635327"/>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98031791"/>
        <c:crosses val="autoZero"/>
        <c:auto val="1"/>
        <c:lblAlgn val="ctr"/>
        <c:lblOffset val="100"/>
        <c:noMultiLvlLbl val="0"/>
      </c:catAx>
      <c:valAx>
        <c:axId val="5980317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a:t>CS Rate</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Red]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96635327"/>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1" i="0" u="none" strike="noStrike" kern="1200" baseline="0">
                <a:solidFill>
                  <a:schemeClr val="tx1">
                    <a:lumMod val="65000"/>
                    <a:lumOff val="35000"/>
                  </a:schemeClr>
                </a:solidFill>
                <a:latin typeface="+mn-lt"/>
                <a:ea typeface="+mn-ea"/>
                <a:cs typeface="+mn-cs"/>
              </a:defRPr>
            </a:pPr>
            <a:endParaRPr lang="en-US"/>
          </a:p>
        </c:txPr>
      </c:dTable>
      <c:spPr>
        <a:noFill/>
        <a:ln w="25400">
          <a:noFill/>
        </a:ln>
        <a:effectLst/>
      </c:spPr>
    </c:plotArea>
    <c:plotVisOnly val="1"/>
    <c:dispBlanksAs val="gap"/>
    <c:showDLblsOverMax val="0"/>
  </c:chart>
  <c:spPr>
    <a:noFill/>
    <a:ln>
      <a:noFill/>
    </a:ln>
    <a:effectLst/>
  </c:spPr>
  <c:txPr>
    <a:bodyPr/>
    <a:lstStyle/>
    <a:p>
      <a:pPr>
        <a:defRPr sz="12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17C2BB1-F436-4B12-BDC6-D09995E67766}" type="datetimeFigureOut">
              <a:rPr lang="en-US" smtClean="0"/>
              <a:t>12/11/2024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07440BF-88FE-47D5-8E97-F662FDE58000}" type="slidenum">
              <a:rPr lang="en-US" smtClean="0"/>
              <a:t>‹#›</a:t>
            </a:fld>
            <a:endParaRPr lang="en-US"/>
          </a:p>
        </p:txBody>
      </p:sp>
    </p:spTree>
    <p:extLst>
      <p:ext uri="{BB962C8B-B14F-4D97-AF65-F5344CB8AC3E}">
        <p14:creationId xmlns:p14="http://schemas.microsoft.com/office/powerpoint/2010/main" val="2803879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7440BF-88FE-47D5-8E97-F662FDE58000}" type="slidenum">
              <a:rPr lang="en-US" smtClean="0"/>
              <a:t>2</a:t>
            </a:fld>
            <a:endParaRPr lang="en-US"/>
          </a:p>
        </p:txBody>
      </p:sp>
    </p:spTree>
    <p:extLst>
      <p:ext uri="{BB962C8B-B14F-4D97-AF65-F5344CB8AC3E}">
        <p14:creationId xmlns:p14="http://schemas.microsoft.com/office/powerpoint/2010/main" val="212727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sz="1200" dirty="0">
                <a:effectLst/>
                <a:latin typeface="Verdana"/>
                <a:ea typeface="Verdana"/>
                <a:cs typeface="Times New Roman" panose="02020603050405020304" pitchFamily="18" charset="0"/>
              </a:rPr>
              <a:t>In 2023, Texas reported 932 CS cases with a case rate of 234.8 per 100,000 births</a:t>
            </a:r>
            <a:r>
              <a:rPr lang="en-US" dirty="0">
                <a:latin typeface="Verdana"/>
                <a:ea typeface="Verdana"/>
                <a:cs typeface="Times New Roman" panose="02020603050405020304" pitchFamily="18" charset="0"/>
              </a:rPr>
              <a:t>. This represents a nearly 1% increase in CS cases from 2022 when Texas reported 922 CS cases. </a:t>
            </a:r>
          </a:p>
          <a:p>
            <a:pPr marL="171450" indent="-171450">
              <a:buFont typeface="Arial" panose="020B0604020202020204" pitchFamily="34" charset="0"/>
              <a:buChar char="•"/>
              <a:defRPr/>
            </a:pPr>
            <a:r>
              <a:rPr lang="en-US" sz="1200" dirty="0">
                <a:effectLst/>
                <a:latin typeface="Verdana"/>
                <a:ea typeface="Verdana"/>
                <a:cs typeface="Times New Roman" panose="02020603050405020304" pitchFamily="18" charset="0"/>
              </a:rPr>
              <a:t>113 Texas counties reported at least one case of CS. This is a 7% increase in counties reporting at least one CS cases from 2022 when 107 counties reported at least one case of CS. </a:t>
            </a:r>
            <a:endParaRPr lang="en-US" dirty="0">
              <a:solidFill>
                <a:srgbClr val="FFC000"/>
              </a:solidFill>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3BB4E-1361-4AC7-867F-6FEECFB442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9501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00000"/>
                </a:solidFill>
                <a:effectLst/>
                <a:latin typeface="Verdana" panose="020B0604030504040204" pitchFamily="34" charset="0"/>
              </a:rPr>
              <a:t>In 2023, Texas CS surveillance team investigated over 2,600 infants exposed to syphilis during pregnancy and Texas reported 932 CS </a:t>
            </a:r>
            <a:r>
              <a:rPr lang="en-US" sz="1200">
                <a:effectLst/>
                <a:latin typeface="Verdana"/>
                <a:ea typeface="Verdana"/>
                <a:cs typeface="Times New Roman" panose="02020603050405020304" pitchFamily="18" charset="0"/>
              </a:rPr>
              <a:t>cases</a:t>
            </a:r>
            <a:r>
              <a:rPr lang="en-US" b="0" i="0">
                <a:solidFill>
                  <a:srgbClr val="000000"/>
                </a:solidFill>
                <a:effectLst/>
                <a:latin typeface="Verdana" panose="020B0604030504040204" pitchFamily="34" charset="0"/>
              </a:rPr>
              <a:t>. Texas saw an increase of 8 cases that resulted in confirmed (2 cases) and stillbirth (6 cases) case classification.</a:t>
            </a: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3BB4E-1361-4AC7-867F-6FEECFB442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8587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Verdana" panose="020B0604030504040204" pitchFamily="34" charset="0"/>
                <a:ea typeface="Verdana" panose="020B0604030504040204" pitchFamily="34" charset="0"/>
                <a:cs typeface="Times New Roman" panose="02020603050405020304" pitchFamily="18" charset="0"/>
              </a:rPr>
              <a:t>While any county or region can be at risk of CS, a few counties reported a higher rate compared to the rest shown by the dark blue shading. Several counties (141 counties) did not report a single case of CS in 2023 as shown in green. And those shaded gray, display counties suppressed to ensure confidentiality of the data (reporting fewer cases &lt;5 cases). </a:t>
            </a:r>
          </a:p>
          <a:p>
            <a:endParaRPr lang="en-US"/>
          </a:p>
        </p:txBody>
      </p:sp>
      <p:sp>
        <p:nvSpPr>
          <p:cNvPr id="4" name="Slide Number Placeholder 3"/>
          <p:cNvSpPr>
            <a:spLocks noGrp="1"/>
          </p:cNvSpPr>
          <p:nvPr>
            <p:ph type="sldNum" sz="quarter" idx="5"/>
          </p:nvPr>
        </p:nvSpPr>
        <p:spPr/>
        <p:txBody>
          <a:bodyPr/>
          <a:lstStyle/>
          <a:p>
            <a:fld id="{54C3BB4E-1361-4AC7-867F-6FEECFB4427C}" type="slidenum">
              <a:rPr lang="en-US" smtClean="0"/>
              <a:t>5</a:t>
            </a:fld>
            <a:endParaRPr lang="en-US"/>
          </a:p>
        </p:txBody>
      </p:sp>
    </p:spTree>
    <p:extLst>
      <p:ext uri="{BB962C8B-B14F-4D97-AF65-F5344CB8AC3E}">
        <p14:creationId xmlns:p14="http://schemas.microsoft.com/office/powerpoint/2010/main" val="3285036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7440BF-88FE-47D5-8E97-F662FDE58000}" type="slidenum">
              <a:rPr lang="en-US" smtClean="0"/>
              <a:t>6</a:t>
            </a:fld>
            <a:endParaRPr lang="en-US"/>
          </a:p>
        </p:txBody>
      </p:sp>
    </p:spTree>
    <p:extLst>
      <p:ext uri="{BB962C8B-B14F-4D97-AF65-F5344CB8AC3E}">
        <p14:creationId xmlns:p14="http://schemas.microsoft.com/office/powerpoint/2010/main" val="2485359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Verdana" panose="020B0604030504040204" pitchFamily="34" charset="0"/>
                <a:ea typeface="Times New Roman" panose="02020603050405020304" pitchFamily="18" charset="0"/>
                <a:cs typeface="Calibri" panose="020F0502020204030204" pitchFamily="34" charset="0"/>
              </a:rPr>
              <a:t>The Immunization line level data will transition from the current FTP server process to Snowflake in January. The provisioning process being used for the aggregate dashboard will be very similar to that provisioning process as well. LHDs should reach out to us if they have questions or run into problems.</a:t>
            </a:r>
            <a:endParaRPr lang="en-US" sz="1800" dirty="0">
              <a:effectLst/>
              <a:latin typeface="Verdana" panose="020B0604030504040204" pitchFamily="34" charset="0"/>
              <a:ea typeface="Verdana" panose="020B0604030504040204" pitchFamily="34" charset="0"/>
              <a:cs typeface="Calibri" panose="020F0502020204030204" pitchFamily="34" charset="0"/>
            </a:endParaRPr>
          </a:p>
          <a:p>
            <a:endParaRPr lang="en-US" dirty="0"/>
          </a:p>
          <a:p>
            <a:r>
              <a:rPr lang="en-US" sz="1200" dirty="0">
                <a:latin typeface="Verdana"/>
                <a:ea typeface="Verdana"/>
              </a:rPr>
              <a:t>A data use stipulation document has been created to help guide LHDs on how to utilize the data provided. </a:t>
            </a:r>
          </a:p>
          <a:p>
            <a:r>
              <a:rPr lang="en-US" sz="1200" dirty="0">
                <a:latin typeface="Verdana"/>
                <a:ea typeface="Verdana"/>
              </a:rPr>
              <a:t>Client data does not include address and phone number since this data is not meant to be used in individual recall/reminder efforts. </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7440BF-88FE-47D5-8E97-F662FDE580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72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bg>
      <p:bgPr>
        <a:gradFill>
          <a:gsLst>
            <a:gs pos="0">
              <a:srgbClr val="556A7E"/>
            </a:gs>
            <a:gs pos="35000">
              <a:srgbClr val="556A7E"/>
            </a:gs>
            <a:gs pos="100000">
              <a:srgbClr val="333333"/>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title="&quot;&quot;">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1762297"/>
            <a:ext cx="10515600" cy="1971503"/>
          </a:xfrm>
          <a:ln w="63500">
            <a:solidFill>
              <a:schemeClr val="bg1"/>
            </a:solidFill>
          </a:ln>
        </p:spPr>
        <p:txBody>
          <a:bodyPr anchor="ctr" anchorCtr="0">
            <a:normAutofit/>
          </a:bodyPr>
          <a:lstStyle>
            <a:lvl1pPr algn="ctr">
              <a:defRPr sz="66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9"/>
            <a:ext cx="10515600" cy="544878"/>
          </a:xfrm>
        </p:spPr>
        <p:txBody>
          <a:bodyPr>
            <a:normAutofit/>
          </a:bodyPr>
          <a:lstStyle>
            <a:lvl1pPr marL="0" indent="0" algn="ctr">
              <a:buNone/>
              <a:defRPr sz="32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Text Placeholder 5">
            <a:extLst>
              <a:ext uri="{FF2B5EF4-FFF2-40B4-BE49-F238E27FC236}">
                <a16:creationId xmlns:a16="http://schemas.microsoft.com/office/drawing/2014/main" id="{DBBC5130-6735-419A-B1B8-C36EA21FC405}"/>
              </a:ext>
            </a:extLst>
          </p:cNvPr>
          <p:cNvSpPr>
            <a:spLocks noGrp="1"/>
          </p:cNvSpPr>
          <p:nvPr>
            <p:ph type="body" sz="quarter" idx="10" hasCustomPrompt="1"/>
          </p:nvPr>
        </p:nvSpPr>
        <p:spPr>
          <a:xfrm>
            <a:off x="838200" y="4432300"/>
            <a:ext cx="10509250" cy="727075"/>
          </a:xfrm>
        </p:spPr>
        <p:txBody>
          <a:bodyPr>
            <a:normAutofit/>
          </a:bodyPr>
          <a:lstStyle>
            <a:lvl1pPr marL="0" indent="0" algn="ctr">
              <a:buNone/>
              <a:defRPr sz="1800" b="1">
                <a:solidFill>
                  <a:schemeClr val="bg1"/>
                </a:solidFill>
              </a:defRPr>
            </a:lvl1pPr>
          </a:lstStyle>
          <a:p>
            <a:pPr lvl="0"/>
            <a:r>
              <a:rPr lang="en-US"/>
              <a:t>Presenter</a:t>
            </a:r>
          </a:p>
        </p:txBody>
      </p:sp>
      <p:cxnSp>
        <p:nvCxnSpPr>
          <p:cNvPr id="10" name="Straight Connector 22" title="&quot; &quot;">
            <a:extLst>
              <a:ext uri="{FF2B5EF4-FFF2-40B4-BE49-F238E27FC236}">
                <a16:creationId xmlns:a16="http://schemas.microsoft.com/office/drawing/2014/main" id="{C518FDB4-615D-4BD8-B84D-E2866EE4D7D0}"/>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423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3493D-3AC6-45EE-B19D-FE79522375D9}"/>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662C2881-EB4F-4F07-A241-DA76ABA607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32DF5A-775D-4FC2-9C23-B06497E48DCB}"/>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70058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2F2F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AC3F-E8C3-47D6-9C29-15820A7AE7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4D5C3B-0D78-4F4C-9165-AB9D4B0FCC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BE6E-823D-4EB4-82C4-38F5D4B08BE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7253706-2B1F-4D77-B1DA-92FFBBA74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5A7F56-5FD6-4829-A5D1-8D275B647B90}"/>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Pentagon 9" title="&quot;&quot;">
            <a:extLst>
              <a:ext uri="{FF2B5EF4-FFF2-40B4-BE49-F238E27FC236}">
                <a16:creationId xmlns:a16="http://schemas.microsoft.com/office/drawing/2014/main" id="{7CC38CDD-64DC-4DFD-A53D-533ECED83431}"/>
              </a:ext>
            </a:extLst>
          </p:cNvPr>
          <p:cNvSpPr/>
          <p:nvPr userDrawn="1"/>
        </p:nvSpPr>
        <p:spPr>
          <a:xfrm>
            <a:off x="0" y="1696611"/>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3550571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SHS Log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4926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452605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2405863"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7009728"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358169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2327564" y="1857375"/>
            <a:ext cx="4405946"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2327563"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6949440" y="1857375"/>
            <a:ext cx="440594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6949440"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752106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239205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2413000" y="409575"/>
            <a:ext cx="9472613" cy="568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26504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404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2277890"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6421784" y="2049463"/>
            <a:ext cx="4932016"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428273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endParaRPr lang="en-US"/>
          </a:p>
        </p:txBody>
      </p:sp>
    </p:spTree>
    <p:extLst>
      <p:ext uri="{BB962C8B-B14F-4D97-AF65-F5344CB8AC3E}">
        <p14:creationId xmlns:p14="http://schemas.microsoft.com/office/powerpoint/2010/main" val="3682944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2286000" y="1894114"/>
            <a:ext cx="4357396" cy="432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6783355" y="1"/>
            <a:ext cx="5408646"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2286000" y="365125"/>
            <a:ext cx="4357397" cy="1325563"/>
          </a:xfrm>
        </p:spPr>
        <p:txBody>
          <a:bodyPr/>
          <a:lstStyle>
            <a:lvl1pPr>
              <a:defRPr b="1"/>
            </a:lvl1pPr>
          </a:lstStyle>
          <a:p>
            <a:r>
              <a:rPr lang="en-US"/>
              <a:t>Click to edit Master title style</a:t>
            </a:r>
          </a:p>
        </p:txBody>
      </p:sp>
    </p:spTree>
    <p:extLst>
      <p:ext uri="{BB962C8B-B14F-4D97-AF65-F5344CB8AC3E}">
        <p14:creationId xmlns:p14="http://schemas.microsoft.com/office/powerpoint/2010/main" val="1158945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441571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854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endParaRPr lang="en-US"/>
          </a:p>
          <a:p>
            <a:endParaRPr lang="en-US"/>
          </a:p>
          <a:p>
            <a:endParaRPr lang="en-US"/>
          </a:p>
          <a:p>
            <a:r>
              <a:rPr lang="en-US"/>
              <a:t>Picture</a:t>
            </a:r>
          </a:p>
        </p:txBody>
      </p:sp>
    </p:spTree>
    <p:extLst>
      <p:ext uri="{BB962C8B-B14F-4D97-AF65-F5344CB8AC3E}">
        <p14:creationId xmlns:p14="http://schemas.microsoft.com/office/powerpoint/2010/main" val="16314058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55085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a:p>
        </p:txBody>
      </p:sp>
    </p:spTree>
    <p:extLst>
      <p:ext uri="{BB962C8B-B14F-4D97-AF65-F5344CB8AC3E}">
        <p14:creationId xmlns:p14="http://schemas.microsoft.com/office/powerpoint/2010/main" val="22895253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225727" y="241357"/>
            <a:ext cx="10515600" cy="1325563"/>
          </a:xfrm>
        </p:spPr>
        <p:txBody>
          <a:bodyPr/>
          <a:lstStyle/>
          <a:p>
            <a:r>
              <a:rPr lang="en-US"/>
              <a:t>Click to edit Master title style</a:t>
            </a:r>
          </a:p>
        </p:txBody>
      </p:sp>
    </p:spTree>
    <p:extLst>
      <p:ext uri="{BB962C8B-B14F-4D97-AF65-F5344CB8AC3E}">
        <p14:creationId xmlns:p14="http://schemas.microsoft.com/office/powerpoint/2010/main" val="6775358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793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7853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679382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amp; Pictur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a:extLst>
              <a:ext uri="{FF2B5EF4-FFF2-40B4-BE49-F238E27FC236}">
                <a16:creationId xmlns:a16="http://schemas.microsoft.com/office/drawing/2014/main" id="{F01F10DD-B56D-4580-8ED0-FA1631DEED4F}"/>
              </a:ext>
            </a:extLst>
          </p:cNvPr>
          <p:cNvSpPr>
            <a:spLocks noGrp="1"/>
          </p:cNvSpPr>
          <p:nvPr>
            <p:ph type="pic" sz="quarter" idx="14"/>
          </p:nvPr>
        </p:nvSpPr>
        <p:spPr>
          <a:xfrm>
            <a:off x="6229350" y="0"/>
            <a:ext cx="5962650" cy="6626578"/>
          </a:xfrm>
        </p:spPr>
        <p:txBody>
          <a:bodyPr/>
          <a:lstStyle/>
          <a:p>
            <a:r>
              <a:rPr lang="en-US"/>
              <a:t>Click icon to add picture</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2293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36034638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endParaRPr lang="en-US"/>
          </a:p>
        </p:txBody>
      </p:sp>
    </p:spTree>
    <p:extLst>
      <p:ext uri="{BB962C8B-B14F-4D97-AF65-F5344CB8AC3E}">
        <p14:creationId xmlns:p14="http://schemas.microsoft.com/office/powerpoint/2010/main" val="4051194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ontent No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682CF4-D412-4779-B721-D677D66C32C5}"/>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Content Placeholder 6">
            <a:extLst>
              <a:ext uri="{FF2B5EF4-FFF2-40B4-BE49-F238E27FC236}">
                <a16:creationId xmlns:a16="http://schemas.microsoft.com/office/drawing/2014/main" id="{F3E62DF9-FC82-4F23-899A-C9F89F882958}"/>
              </a:ext>
            </a:extLst>
          </p:cNvPr>
          <p:cNvSpPr>
            <a:spLocks noGrp="1"/>
          </p:cNvSpPr>
          <p:nvPr>
            <p:ph sz="quarter" idx="13"/>
          </p:nvPr>
        </p:nvSpPr>
        <p:spPr>
          <a:xfrm>
            <a:off x="666750" y="742950"/>
            <a:ext cx="10858500" cy="5372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22" title="&quot; &quot;">
            <a:extLst>
              <a:ext uri="{FF2B5EF4-FFF2-40B4-BE49-F238E27FC236}">
                <a16:creationId xmlns:a16="http://schemas.microsoft.com/office/drawing/2014/main" id="{F70E1DB0-FA35-4359-A511-0FFBC260B0CF}"/>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70268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mp; Pictur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a:extLst>
              <a:ext uri="{FF2B5EF4-FFF2-40B4-BE49-F238E27FC236}">
                <a16:creationId xmlns:a16="http://schemas.microsoft.com/office/drawing/2014/main" id="{F01F10DD-B56D-4580-8ED0-FA1631DEED4F}"/>
              </a:ext>
            </a:extLst>
          </p:cNvPr>
          <p:cNvSpPr>
            <a:spLocks noGrp="1"/>
          </p:cNvSpPr>
          <p:nvPr>
            <p:ph type="pic" sz="quarter" idx="14"/>
          </p:nvPr>
        </p:nvSpPr>
        <p:spPr>
          <a:xfrm>
            <a:off x="6229350" y="0"/>
            <a:ext cx="5962650" cy="6626578"/>
          </a:xfrm>
        </p:spPr>
        <p:txBody>
          <a:bodyPr/>
          <a:lstStyle/>
          <a:p>
            <a:r>
              <a:rPr lang="en-US"/>
              <a:t>Click icon to add picture</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2293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2843968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
        <p:nvSpPr>
          <p:cNvPr id="12" name="Table Placeholder 11">
            <a:extLst>
              <a:ext uri="{FF2B5EF4-FFF2-40B4-BE49-F238E27FC236}">
                <a16:creationId xmlns:a16="http://schemas.microsoft.com/office/drawing/2014/main" id="{AE97D9D6-D5E6-4AB6-931A-C7DAD67FF1B1}"/>
              </a:ext>
            </a:extLst>
          </p:cNvPr>
          <p:cNvSpPr>
            <a:spLocks noGrp="1"/>
          </p:cNvSpPr>
          <p:nvPr>
            <p:ph type="tbl" sz="quarter" idx="13"/>
          </p:nvPr>
        </p:nvSpPr>
        <p:spPr>
          <a:xfrm>
            <a:off x="838201" y="1982479"/>
            <a:ext cx="10515599" cy="4165423"/>
          </a:xfrm>
        </p:spPr>
        <p:txBody>
          <a:bodyPr/>
          <a:lstStyle/>
          <a:p>
            <a:r>
              <a:rPr lang="en-US"/>
              <a:t>Click icon to add table</a:t>
            </a:r>
          </a:p>
        </p:txBody>
      </p:sp>
    </p:spTree>
    <p:extLst>
      <p:ext uri="{BB962C8B-B14F-4D97-AF65-F5344CB8AC3E}">
        <p14:creationId xmlns:p14="http://schemas.microsoft.com/office/powerpoint/2010/main" val="16575456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42961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r>
              <a:rPr lang="en-US"/>
              <a:t>Click icon to add picture</a:t>
            </a:r>
          </a:p>
        </p:txBody>
      </p:sp>
    </p:spTree>
    <p:extLst>
      <p:ext uri="{BB962C8B-B14F-4D97-AF65-F5344CB8AC3E}">
        <p14:creationId xmlns:p14="http://schemas.microsoft.com/office/powerpoint/2010/main" val="26574936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99945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a:p>
        </p:txBody>
      </p:sp>
    </p:spTree>
    <p:extLst>
      <p:ext uri="{BB962C8B-B14F-4D97-AF65-F5344CB8AC3E}">
        <p14:creationId xmlns:p14="http://schemas.microsoft.com/office/powerpoint/2010/main" val="13215308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838200" y="180975"/>
            <a:ext cx="10515600" cy="1325563"/>
          </a:xfrm>
        </p:spPr>
        <p:txBody>
          <a:bodyPr/>
          <a:lstStyle/>
          <a:p>
            <a:r>
              <a:rPr lang="en-US"/>
              <a:t>Click to edit Master title style</a:t>
            </a:r>
          </a:p>
        </p:txBody>
      </p:sp>
    </p:spTree>
    <p:extLst>
      <p:ext uri="{BB962C8B-B14F-4D97-AF65-F5344CB8AC3E}">
        <p14:creationId xmlns:p14="http://schemas.microsoft.com/office/powerpoint/2010/main" val="671074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25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4">
            <a:extLst>
              <a:ext uri="{FF2B5EF4-FFF2-40B4-BE49-F238E27FC236}">
                <a16:creationId xmlns:a16="http://schemas.microsoft.com/office/drawing/2014/main" id="{988DF98B-20B8-4A8B-B42A-3A01690B356B}"/>
              </a:ext>
            </a:extLst>
          </p:cNvPr>
          <p:cNvSpPr>
            <a:spLocks noGrp="1"/>
          </p:cNvSpPr>
          <p:nvPr>
            <p:ph type="chart" sz="quarter" idx="14"/>
          </p:nvPr>
        </p:nvSpPr>
        <p:spPr>
          <a:xfrm>
            <a:off x="6181725" y="365125"/>
            <a:ext cx="5781675" cy="5811838"/>
          </a:xfrm>
        </p:spPr>
        <p:txBody>
          <a:bodyPr/>
          <a:lstStyle/>
          <a:p>
            <a:r>
              <a:rPr lang="en-US"/>
              <a:t>Click icon to add chart</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181725"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22222346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63902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3435032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52218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endParaRPr lang="en-US"/>
          </a:p>
          <a:p>
            <a:endParaRPr lang="en-US"/>
          </a:p>
          <a:p>
            <a:endParaRPr lang="en-US"/>
          </a:p>
          <a:p>
            <a:r>
              <a:rPr lang="en-US"/>
              <a:t>Picture</a:t>
            </a:r>
          </a:p>
        </p:txBody>
      </p:sp>
    </p:spTree>
    <p:extLst>
      <p:ext uri="{BB962C8B-B14F-4D97-AF65-F5344CB8AC3E}">
        <p14:creationId xmlns:p14="http://schemas.microsoft.com/office/powerpoint/2010/main" val="17031631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23940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a:p>
        </p:txBody>
      </p:sp>
    </p:spTree>
    <p:extLst>
      <p:ext uri="{BB962C8B-B14F-4D97-AF65-F5344CB8AC3E}">
        <p14:creationId xmlns:p14="http://schemas.microsoft.com/office/powerpoint/2010/main" val="27642655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225727" y="241357"/>
            <a:ext cx="10515600" cy="1325563"/>
          </a:xfrm>
        </p:spPr>
        <p:txBody>
          <a:bodyPr/>
          <a:lstStyle/>
          <a:p>
            <a:r>
              <a:rPr lang="en-US"/>
              <a:t>Click to edit Master title style</a:t>
            </a:r>
          </a:p>
        </p:txBody>
      </p:sp>
    </p:spTree>
    <p:extLst>
      <p:ext uri="{BB962C8B-B14F-4D97-AF65-F5344CB8AC3E}">
        <p14:creationId xmlns:p14="http://schemas.microsoft.com/office/powerpoint/2010/main" val="28006873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126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85605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52336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martArt Placeholder 5">
            <a:extLst>
              <a:ext uri="{FF2B5EF4-FFF2-40B4-BE49-F238E27FC236}">
                <a16:creationId xmlns:a16="http://schemas.microsoft.com/office/drawing/2014/main" id="{93B84CD7-E3DE-4EAD-B020-8FA723115259}"/>
              </a:ext>
            </a:extLst>
          </p:cNvPr>
          <p:cNvSpPr>
            <a:spLocks noGrp="1"/>
          </p:cNvSpPr>
          <p:nvPr>
            <p:ph type="dgm" sz="quarter" idx="14"/>
          </p:nvPr>
        </p:nvSpPr>
        <p:spPr>
          <a:xfrm>
            <a:off x="6191250" y="365124"/>
            <a:ext cx="5899150" cy="5811837"/>
          </a:xfrm>
        </p:spPr>
        <p:txBody>
          <a:bodyPr/>
          <a:lstStyle/>
          <a:p>
            <a:r>
              <a:rPr lang="en-US"/>
              <a:t>Click icon to add SmartArt graphic</a:t>
            </a:r>
          </a:p>
        </p:txBody>
      </p:sp>
      <p:sp>
        <p:nvSpPr>
          <p:cNvPr id="11" name="Pentagon 9" title="&quot;&quot;">
            <a:extLst>
              <a:ext uri="{FF2B5EF4-FFF2-40B4-BE49-F238E27FC236}">
                <a16:creationId xmlns:a16="http://schemas.microsoft.com/office/drawing/2014/main" id="{074A4DD4-1876-4878-9EFC-2A372FE3E4E6}"/>
              </a:ext>
            </a:extLst>
          </p:cNvPr>
          <p:cNvSpPr/>
          <p:nvPr userDrawn="1"/>
        </p:nvSpPr>
        <p:spPr>
          <a:xfrm>
            <a:off x="0" y="1881937"/>
            <a:ext cx="61912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409867489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357000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2405863"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7009728"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2812160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2327564" y="1857375"/>
            <a:ext cx="4405946"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2327563"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6949440" y="1857375"/>
            <a:ext cx="440594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6949440"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7573270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6706893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2413000" y="409575"/>
            <a:ext cx="9472613" cy="568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51483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38293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2277890"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6421784" y="2049463"/>
            <a:ext cx="4932016"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40923543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2286000" y="1894114"/>
            <a:ext cx="4357396" cy="432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6783355" y="1"/>
            <a:ext cx="5408646"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2286000" y="365125"/>
            <a:ext cx="4357397" cy="1325563"/>
          </a:xfrm>
        </p:spPr>
        <p:txBody>
          <a:bodyPr/>
          <a:lstStyle>
            <a:lvl1pPr>
              <a:defRPr b="1"/>
            </a:lvl1pPr>
          </a:lstStyle>
          <a:p>
            <a:r>
              <a:rPr lang="en-US"/>
              <a:t>Click to edit Master title style</a:t>
            </a:r>
          </a:p>
        </p:txBody>
      </p:sp>
    </p:spTree>
    <p:extLst>
      <p:ext uri="{BB962C8B-B14F-4D97-AF65-F5344CB8AC3E}">
        <p14:creationId xmlns:p14="http://schemas.microsoft.com/office/powerpoint/2010/main" val="38472283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1237913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endParaRPr lang="en-US"/>
          </a:p>
        </p:txBody>
      </p:sp>
    </p:spTree>
    <p:extLst>
      <p:ext uri="{BB962C8B-B14F-4D97-AF65-F5344CB8AC3E}">
        <p14:creationId xmlns:p14="http://schemas.microsoft.com/office/powerpoint/2010/main" val="376470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B042E3-8A59-4CF8-BACD-284F3D6047A3}"/>
              </a:ext>
            </a:extLst>
          </p:cNvPr>
          <p:cNvSpPr>
            <a:spLocks noGrp="1"/>
          </p:cNvSpPr>
          <p:nvPr>
            <p:ph type="body" idx="1" hasCustomPrompt="1"/>
          </p:nvPr>
        </p:nvSpPr>
        <p:spPr>
          <a:xfrm>
            <a:off x="839788" y="1681163"/>
            <a:ext cx="5157787"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subtitle style</a:t>
            </a:r>
          </a:p>
        </p:txBody>
      </p:sp>
      <p:sp>
        <p:nvSpPr>
          <p:cNvPr id="4" name="Content Placeholder 3">
            <a:extLst>
              <a:ext uri="{FF2B5EF4-FFF2-40B4-BE49-F238E27FC236}">
                <a16:creationId xmlns:a16="http://schemas.microsoft.com/office/drawing/2014/main" id="{43085664-0946-473B-868A-BEEF5B7049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17778-023B-49CB-BE94-DEB9D1F32C95}"/>
              </a:ext>
            </a:extLst>
          </p:cNvPr>
          <p:cNvSpPr>
            <a:spLocks noGrp="1"/>
          </p:cNvSpPr>
          <p:nvPr>
            <p:ph type="body" sz="quarter" idx="3" hasCustomPrompt="1"/>
          </p:nvPr>
        </p:nvSpPr>
        <p:spPr>
          <a:xfrm>
            <a:off x="6172200" y="1681163"/>
            <a:ext cx="5183188"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subtitle style</a:t>
            </a:r>
          </a:p>
        </p:txBody>
      </p:sp>
      <p:sp>
        <p:nvSpPr>
          <p:cNvPr id="6" name="Content Placeholder 5">
            <a:extLst>
              <a:ext uri="{FF2B5EF4-FFF2-40B4-BE49-F238E27FC236}">
                <a16:creationId xmlns:a16="http://schemas.microsoft.com/office/drawing/2014/main" id="{D22EBC45-D549-45B7-9284-C4D9BD44FB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15178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
        <p:nvSpPr>
          <p:cNvPr id="12" name="Table Placeholder 11">
            <a:extLst>
              <a:ext uri="{FF2B5EF4-FFF2-40B4-BE49-F238E27FC236}">
                <a16:creationId xmlns:a16="http://schemas.microsoft.com/office/drawing/2014/main" id="{AE97D9D6-D5E6-4AB6-931A-C7DAD67FF1B1}"/>
              </a:ext>
            </a:extLst>
          </p:cNvPr>
          <p:cNvSpPr>
            <a:spLocks noGrp="1"/>
          </p:cNvSpPr>
          <p:nvPr>
            <p:ph type="tbl" sz="quarter" idx="13"/>
          </p:nvPr>
        </p:nvSpPr>
        <p:spPr>
          <a:xfrm>
            <a:off x="838201" y="1982479"/>
            <a:ext cx="10515599" cy="4165423"/>
          </a:xfrm>
        </p:spPr>
        <p:txBody>
          <a:bodyPr/>
          <a:lstStyle/>
          <a:p>
            <a:r>
              <a:rPr lang="en-US"/>
              <a:t>Click icon to add table</a:t>
            </a:r>
          </a:p>
        </p:txBody>
      </p:sp>
    </p:spTree>
    <p:extLst>
      <p:ext uri="{BB962C8B-B14F-4D97-AF65-F5344CB8AC3E}">
        <p14:creationId xmlns:p14="http://schemas.microsoft.com/office/powerpoint/2010/main" val="256461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682-FAE2-42A3-AF81-49944D0B8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547DC5-63BB-42E8-BDA7-AA9FEFE752E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B07C0EFE-8E38-48E6-9C30-91250D0891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0EF709-0170-4F0E-8BA7-0BCC93770675}"/>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34626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No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682CF4-D412-4779-B721-D677D66C32C5}"/>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Content Placeholder 6">
            <a:extLst>
              <a:ext uri="{FF2B5EF4-FFF2-40B4-BE49-F238E27FC236}">
                <a16:creationId xmlns:a16="http://schemas.microsoft.com/office/drawing/2014/main" id="{F3E62DF9-FC82-4F23-899A-C9F89F882958}"/>
              </a:ext>
            </a:extLst>
          </p:cNvPr>
          <p:cNvSpPr>
            <a:spLocks noGrp="1"/>
          </p:cNvSpPr>
          <p:nvPr>
            <p:ph sz="quarter" idx="13"/>
          </p:nvPr>
        </p:nvSpPr>
        <p:spPr>
          <a:xfrm>
            <a:off x="666750" y="742950"/>
            <a:ext cx="10858500" cy="537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22" title="&quot; &quot;">
            <a:extLst>
              <a:ext uri="{FF2B5EF4-FFF2-40B4-BE49-F238E27FC236}">
                <a16:creationId xmlns:a16="http://schemas.microsoft.com/office/drawing/2014/main" id="{F70E1DB0-FA35-4359-A511-0FFBC260B0CF}"/>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832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3.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pn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10" Type="http://schemas.openxmlformats.org/officeDocument/2006/relationships/image" Target="../media/image1.png"/><Relationship Id="rId4" Type="http://schemas.openxmlformats.org/officeDocument/2006/relationships/slideLayout" Target="../slideLayouts/slideLayout37.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10" Type="http://schemas.openxmlformats.org/officeDocument/2006/relationships/image" Target="../media/image1.png"/><Relationship Id="rId4" Type="http://schemas.openxmlformats.org/officeDocument/2006/relationships/slideLayout" Target="../slideLayouts/slideLayout45.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3.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image" Target="../media/image1.png"/><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theme" Target="../theme/theme6.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443D7-7F30-4B8B-A2B9-80AFCA433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033437-94B2-48B2-B9DF-D0A124C36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196B4-59A7-4F55-AB1F-E472546A9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0ED6C522-DAE5-4E68-AFB5-CB47A0262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25248E-2126-4CBB-924B-FEEF06B72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131E7-C65A-4205-BD59-AD27FEB0E13B}" type="slidenum">
              <a:rPr lang="en-US" smtClean="0"/>
              <a:t>‹#›</a:t>
            </a:fld>
            <a:endParaRPr lang="en-US"/>
          </a:p>
        </p:txBody>
      </p:sp>
      <p:pic>
        <p:nvPicPr>
          <p:cNvPr id="9" name="Picture 8">
            <a:extLst>
              <a:ext uri="{FF2B5EF4-FFF2-40B4-BE49-F238E27FC236}">
                <a16:creationId xmlns:a16="http://schemas.microsoft.com/office/drawing/2014/main" id="{0F482BAF-12B2-4620-96B5-33302AEFD9DE}"/>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cxnSp>
        <p:nvCxnSpPr>
          <p:cNvPr id="10" name="Straight Connector 22" title="&quot; &quot;">
            <a:extLst>
              <a:ext uri="{FF2B5EF4-FFF2-40B4-BE49-F238E27FC236}">
                <a16:creationId xmlns:a16="http://schemas.microsoft.com/office/drawing/2014/main" id="{4242C5BE-DB79-4DCF-961F-CD36C176BAAD}"/>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3078457"/>
      </p:ext>
    </p:extLst>
  </p:cSld>
  <p:clrMap bg1="lt1" tx1="dk1" bg2="lt2" tx2="dk2" accent1="accent1" accent2="accent2" accent3="accent3" accent4="accent4" accent5="accent5" accent6="accent6" hlink="hlink" folHlink="folHlink"/>
  <p:sldLayoutIdLst>
    <p:sldLayoutId id="2147483701" r:id="rId1"/>
    <p:sldLayoutId id="2147483651" r:id="rId2"/>
    <p:sldLayoutId id="2147483652" r:id="rId3"/>
    <p:sldLayoutId id="2147483672" r:id="rId4"/>
    <p:sldLayoutId id="2147483673" r:id="rId5"/>
    <p:sldLayoutId id="2147483653" r:id="rId6"/>
    <p:sldLayoutId id="2147483697" r:id="rId7"/>
    <p:sldLayoutId id="2147483674" r:id="rId8"/>
    <p:sldLayoutId id="2147483702" r:id="rId9"/>
    <p:sldLayoutId id="2147483655" r:id="rId10"/>
    <p:sldLayoutId id="2147483658" r:id="rId11"/>
    <p:sldLayoutId id="2147483662" r:id="rId12"/>
  </p:sldLayoutIdLst>
  <p:hf hdr="0" ftr="0" dt="0"/>
  <p:txStyles>
    <p:titleStyle>
      <a:lvl1pPr algn="l" defTabSz="914400" rtl="0" eaLnBrk="1" latinLnBrk="0" hangingPunct="1">
        <a:lnSpc>
          <a:spcPct val="90000"/>
        </a:lnSpc>
        <a:spcBef>
          <a:spcPct val="0"/>
        </a:spcBef>
        <a:buNone/>
        <a:defRPr sz="4400" b="1"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196066" y="1684927"/>
            <a:ext cx="11157734"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2397238" y="554902"/>
            <a:ext cx="8947935" cy="1325563"/>
          </a:xfrm>
          <a:prstGeom prst="rect">
            <a:avLst/>
          </a:prstGeom>
        </p:spPr>
        <p:txBody>
          <a:bodyPr vert="horz" lIns="91440" tIns="45720" rIns="91440" bIns="45720" rtlCol="0" anchor="ctr">
            <a:normAutofit/>
          </a:bodyPr>
          <a:lstStyle/>
          <a:p>
            <a:r>
              <a:rPr kumimoji="0" lang="en-US" sz="4000" b="1" i="0" u="none" strike="noStrike" kern="1200" cap="none" spc="0" normalizeH="0" baseline="0" noProof="0">
                <a:ln>
                  <a:noFill/>
                </a:ln>
                <a:solidFill>
                  <a:srgbClr val="003087"/>
                </a:solidFill>
                <a:effectLst/>
                <a:uLnTx/>
                <a:uFillTx/>
                <a:latin typeface="Calibri" panose="020F0502020204030204"/>
                <a:ea typeface="+mj-ea"/>
                <a:cs typeface="+mj-cs"/>
              </a:rPr>
              <a:t>Click to edit Master title style</a:t>
            </a:r>
            <a:endParaRPr lang="en-US"/>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2405864" y="2236741"/>
            <a:ext cx="8452658" cy="37995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6698-EAFE-4EF4-8E59-4E345DB88409}" type="slidenum">
              <a:rPr lang="en-US" smtClean="0"/>
              <a:t>‹#›</a:t>
            </a:fld>
            <a:endParaRPr lang="en-US"/>
          </a:p>
        </p:txBody>
      </p:sp>
    </p:spTree>
    <p:extLst>
      <p:ext uri="{BB962C8B-B14F-4D97-AF65-F5344CB8AC3E}">
        <p14:creationId xmlns:p14="http://schemas.microsoft.com/office/powerpoint/2010/main" val="2313362923"/>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 id="2147483703" r:id="rId5"/>
    <p:sldLayoutId id="2147483693" r:id="rId6"/>
    <p:sldLayoutId id="2147483694" r:id="rId7"/>
    <p:sldLayoutId id="2147483695" r:id="rId8"/>
    <p:sldLayoutId id="2147483696" r:id="rId9"/>
  </p:sldLayoutIdLst>
  <p:hf hdr="0" ftr="0" dt="0"/>
  <p:txStyles>
    <p:titleStyle>
      <a:lvl1pPr algn="l" defTabSz="914400" rtl="0" eaLnBrk="1" latinLnBrk="0" hangingPunct="1">
        <a:lnSpc>
          <a:spcPct val="90000"/>
        </a:lnSpc>
        <a:spcBef>
          <a:spcPct val="0"/>
        </a:spcBef>
        <a:buNone/>
        <a:defRPr sz="4400" b="0"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userDrawn="1"/>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12" title="&quot;&quot;">
            <a:extLst>
              <a:ext uri="{FF2B5EF4-FFF2-40B4-BE49-F238E27FC236}">
                <a16:creationId xmlns:a16="http://schemas.microsoft.com/office/drawing/2014/main" id="{26D6B718-8D13-46EE-A2EA-3EC07DCA572F}"/>
              </a:ext>
            </a:extLst>
          </p:cNvPr>
          <p:cNvSpPr/>
          <p:nvPr userDrawn="1"/>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userDrawn="1"/>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234353" y="25426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1796791"/>
      </p:ext>
    </p:extLst>
  </p:cSld>
  <p:clrMap bg1="lt1" tx1="dk1" bg2="lt2" tx2="dk2" accent1="accent1" accent2="accent2" accent3="accent3" accent4="accent4" accent5="accent5" accent6="accent6" hlink="hlink" folHlink="folHlink"/>
  <p:sldLayoutIdLst>
    <p:sldLayoutId id="2147483677" r:id="rId1"/>
    <p:sldLayoutId id="2147483685" r:id="rId2"/>
    <p:sldLayoutId id="2147483679" r:id="rId3"/>
    <p:sldLayoutId id="2147483680" r:id="rId4"/>
    <p:sldLayoutId id="2147483681" r:id="rId5"/>
    <p:sldLayoutId id="2147483682" r:id="rId6"/>
    <p:sldLayoutId id="2147483683" r:id="rId7"/>
    <p:sldLayoutId id="2147483684" r:id="rId8"/>
    <p:sldLayoutId id="2147483704" r:id="rId9"/>
    <p:sldLayoutId id="2147483705" r:id="rId10"/>
    <p:sldLayoutId id="2147483706" r:id="rId11"/>
    <p:sldLayoutId id="2147483707" r:id="rId12"/>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12" title="&quot;&quot;">
            <a:extLst>
              <a:ext uri="{FF2B5EF4-FFF2-40B4-BE49-F238E27FC236}">
                <a16:creationId xmlns:a16="http://schemas.microsoft.com/office/drawing/2014/main" id="{26D6B718-8D13-46EE-A2EA-3EC07DCA572F}"/>
              </a:ext>
            </a:extLst>
          </p:cNvPr>
          <p:cNvSpPr/>
          <p:nvPr/>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p:nvPicPr>
        <p:blipFill rotWithShape="1">
          <a:blip r:embed="rId10">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838200" y="21113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38623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userDrawn="1"/>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12" title="&quot;&quot;">
            <a:extLst>
              <a:ext uri="{FF2B5EF4-FFF2-40B4-BE49-F238E27FC236}">
                <a16:creationId xmlns:a16="http://schemas.microsoft.com/office/drawing/2014/main" id="{26D6B718-8D13-46EE-A2EA-3EC07DCA572F}"/>
              </a:ext>
            </a:extLst>
          </p:cNvPr>
          <p:cNvSpPr/>
          <p:nvPr userDrawn="1"/>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userDrawn="1"/>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userDrawn="1"/>
        </p:nvPicPr>
        <p:blipFill rotWithShape="1">
          <a:blip r:embed="rId10">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234353" y="25426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5473615"/>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196066" y="1684927"/>
            <a:ext cx="11157734"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2405864" y="365125"/>
            <a:ext cx="8947935" cy="1325563"/>
          </a:xfrm>
          <a:prstGeom prst="rect">
            <a:avLst/>
          </a:prstGeom>
        </p:spPr>
        <p:txBody>
          <a:bodyPr vert="horz" lIns="91440" tIns="45720" rIns="91440" bIns="45720" rtlCol="0" anchor="ctr">
            <a:normAutofit/>
          </a:bodyPr>
          <a:lstStyle/>
          <a:p>
            <a:r>
              <a:rPr kumimoji="0" lang="en-US" sz="4000" b="1" i="0" u="none" strike="noStrike" kern="1200" cap="none" spc="0" normalizeH="0" baseline="0" noProof="0">
                <a:ln>
                  <a:noFill/>
                </a:ln>
                <a:solidFill>
                  <a:srgbClr val="003087"/>
                </a:solidFill>
                <a:effectLst/>
                <a:uLnTx/>
                <a:uFillTx/>
                <a:latin typeface="Calibri" panose="020F0502020204030204"/>
                <a:ea typeface="+mj-ea"/>
                <a:cs typeface="+mj-cs"/>
              </a:rPr>
              <a:t>Click to edit Master title style</a:t>
            </a:r>
            <a:endParaRPr lang="en-US"/>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2405864" y="2236741"/>
            <a:ext cx="8452658" cy="37995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6698-EAFE-4EF4-8E59-4E345DB88409}" type="slidenum">
              <a:rPr lang="en-US" smtClean="0"/>
              <a:t>‹#›</a:t>
            </a:fld>
            <a:endParaRPr lang="en-US"/>
          </a:p>
        </p:txBody>
      </p:sp>
    </p:spTree>
    <p:extLst>
      <p:ext uri="{BB962C8B-B14F-4D97-AF65-F5344CB8AC3E}">
        <p14:creationId xmlns:p14="http://schemas.microsoft.com/office/powerpoint/2010/main" val="4106298348"/>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Lst>
  <p:txStyles>
    <p:titleStyle>
      <a:lvl1pPr algn="l" defTabSz="914400" rtl="0" eaLnBrk="1" latinLnBrk="0" hangingPunct="1">
        <a:lnSpc>
          <a:spcPct val="90000"/>
        </a:lnSpc>
        <a:spcBef>
          <a:spcPct val="0"/>
        </a:spcBef>
        <a:buNone/>
        <a:defRPr sz="4400" b="0"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FB2D-65D2-44DC-8838-45073EA02050}"/>
              </a:ext>
            </a:extLst>
          </p:cNvPr>
          <p:cNvSpPr>
            <a:spLocks noGrp="1"/>
          </p:cNvSpPr>
          <p:nvPr>
            <p:ph type="title"/>
          </p:nvPr>
        </p:nvSpPr>
        <p:spPr/>
        <p:txBody>
          <a:bodyPr>
            <a:normAutofit/>
          </a:bodyPr>
          <a:lstStyle/>
          <a:p>
            <a:r>
              <a:rPr lang="en-US" dirty="0"/>
              <a:t>Infectious Disease Prevention</a:t>
            </a:r>
          </a:p>
        </p:txBody>
      </p:sp>
      <p:sp>
        <p:nvSpPr>
          <p:cNvPr id="7" name="Text Placeholder 6">
            <a:extLst>
              <a:ext uri="{FF2B5EF4-FFF2-40B4-BE49-F238E27FC236}">
                <a16:creationId xmlns:a16="http://schemas.microsoft.com/office/drawing/2014/main" id="{3DB586A0-F78E-4AF7-8975-40A913C93340}"/>
              </a:ext>
            </a:extLst>
          </p:cNvPr>
          <p:cNvSpPr>
            <a:spLocks noGrp="1"/>
          </p:cNvSpPr>
          <p:nvPr>
            <p:ph type="body" sz="quarter" idx="10"/>
          </p:nvPr>
        </p:nvSpPr>
        <p:spPr>
          <a:xfrm>
            <a:off x="831850" y="5015006"/>
            <a:ext cx="10509250" cy="1152712"/>
          </a:xfrm>
        </p:spPr>
        <p:txBody>
          <a:bodyPr>
            <a:normAutofit/>
          </a:bodyPr>
          <a:lstStyle/>
          <a:p>
            <a:pPr algn="ctr" rtl="0" fontAlgn="base"/>
            <a:r>
              <a:rPr lang="en-US" sz="1800" b="0" i="0" u="none" strike="noStrike" dirty="0">
                <a:solidFill>
                  <a:srgbClr val="FFFFFF"/>
                </a:solidFill>
                <a:effectLst/>
                <a:latin typeface="Verdana" panose="020B0604030504040204" pitchFamily="34" charset="0"/>
              </a:rPr>
              <a:t>Aelia Khan Akhtar</a:t>
            </a:r>
            <a:endParaRPr lang="en-US" b="0" i="0" dirty="0">
              <a:solidFill>
                <a:srgbClr val="000000"/>
              </a:solidFill>
              <a:effectLst/>
              <a:latin typeface="Segoe UI" panose="020B0502040204020203" pitchFamily="34" charset="0"/>
            </a:endParaRPr>
          </a:p>
          <a:p>
            <a:pPr algn="ctr" rtl="0" fontAlgn="base"/>
            <a:r>
              <a:rPr lang="en-US" sz="1800" b="0" i="0" u="none" strike="noStrike" dirty="0">
                <a:solidFill>
                  <a:srgbClr val="FFFFFF"/>
                </a:solidFill>
                <a:effectLst/>
                <a:latin typeface="Verdana" panose="020B0604030504040204" pitchFamily="34" charset="0"/>
              </a:rPr>
              <a:t>Associate Deputy Commissioner</a:t>
            </a:r>
            <a:r>
              <a:rPr lang="en-US" sz="1800" b="0" i="0" dirty="0">
                <a:solidFill>
                  <a:srgbClr val="000000"/>
                </a:solidFill>
                <a:effectLst/>
                <a:latin typeface="Verdana" panose="020B0604030504040204" pitchFamily="34" charset="0"/>
              </a:rPr>
              <a:t>​</a:t>
            </a:r>
            <a:endParaRPr lang="en-US" b="0" i="0" dirty="0">
              <a:solidFill>
                <a:srgbClr val="000000"/>
              </a:solidFill>
              <a:effectLst/>
              <a:latin typeface="Segoe UI" panose="020B0502040204020203" pitchFamily="34" charset="0"/>
            </a:endParaRPr>
          </a:p>
          <a:p>
            <a:pPr algn="ctr" rtl="0" fontAlgn="base"/>
            <a:r>
              <a:rPr lang="en-US" sz="1800" b="0" i="0" u="none" strike="noStrike" dirty="0">
                <a:solidFill>
                  <a:srgbClr val="FFFFFF"/>
                </a:solidFill>
                <a:effectLst/>
                <a:latin typeface="Verdana" panose="020B0604030504040204" pitchFamily="34" charset="0"/>
              </a:rPr>
              <a:t>Texas Department of State Health Services</a:t>
            </a:r>
            <a:r>
              <a:rPr lang="en-US" sz="1800" b="0" i="0" dirty="0">
                <a:solidFill>
                  <a:srgbClr val="000000"/>
                </a:solidFill>
                <a:effectLst/>
                <a:latin typeface="Verdana" panose="020B0604030504040204" pitchFamily="34" charset="0"/>
              </a:rPr>
              <a:t>​</a:t>
            </a:r>
            <a:endParaRPr lang="en-US" b="0" i="0" dirty="0">
              <a:solidFill>
                <a:srgbClr val="000000"/>
              </a:solidFill>
              <a:effectLst/>
              <a:latin typeface="Segoe UI" panose="020B0502040204020203" pitchFamily="34" charset="0"/>
            </a:endParaRPr>
          </a:p>
          <a:p>
            <a:pPr algn="ctr" rtl="0" fontAlgn="base"/>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7242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1623D-D2DE-4050-AD21-6910961B8C2B}"/>
              </a:ext>
            </a:extLst>
          </p:cNvPr>
          <p:cNvSpPr>
            <a:spLocks noGrp="1"/>
          </p:cNvSpPr>
          <p:nvPr>
            <p:ph type="title"/>
          </p:nvPr>
        </p:nvSpPr>
        <p:spPr/>
        <p:txBody>
          <a:bodyPr/>
          <a:lstStyle/>
          <a:p>
            <a:r>
              <a:rPr lang="en-US"/>
              <a:t>Topics </a:t>
            </a:r>
          </a:p>
        </p:txBody>
      </p:sp>
      <p:sp>
        <p:nvSpPr>
          <p:cNvPr id="3" name="Content Placeholder 2">
            <a:extLst>
              <a:ext uri="{FF2B5EF4-FFF2-40B4-BE49-F238E27FC236}">
                <a16:creationId xmlns:a16="http://schemas.microsoft.com/office/drawing/2014/main" id="{B45967E1-D374-4663-A450-3D9CD484EA31}"/>
              </a:ext>
            </a:extLst>
          </p:cNvPr>
          <p:cNvSpPr>
            <a:spLocks noGrp="1"/>
          </p:cNvSpPr>
          <p:nvPr>
            <p:ph idx="1"/>
          </p:nvPr>
        </p:nvSpPr>
        <p:spPr>
          <a:xfrm>
            <a:off x="838200" y="1711325"/>
            <a:ext cx="10515600" cy="4351338"/>
          </a:xfrm>
        </p:spPr>
        <p:txBody>
          <a:bodyPr>
            <a:normAutofit/>
          </a:bodyPr>
          <a:lstStyle/>
          <a:p>
            <a:r>
              <a:rPr lang="en-US" dirty="0"/>
              <a:t>Congenital Syphilis (CS)</a:t>
            </a:r>
          </a:p>
          <a:p>
            <a:r>
              <a:rPr lang="en-US" dirty="0"/>
              <a:t>Immunizations Data Sharing</a:t>
            </a:r>
          </a:p>
          <a:p>
            <a:endParaRPr lang="en-US" dirty="0"/>
          </a:p>
          <a:p>
            <a:endParaRPr lang="en-US" dirty="0"/>
          </a:p>
          <a:p>
            <a:endParaRPr lang="en-US" sz="4000" dirty="0"/>
          </a:p>
          <a:p>
            <a:endParaRPr lang="en-US" sz="4000" dirty="0"/>
          </a:p>
          <a:p>
            <a:pPr marL="0" indent="0">
              <a:buNone/>
            </a:pPr>
            <a:endParaRPr lang="en-US" sz="4000" dirty="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80659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7BA9-E677-4DE6-B281-A65DF2F4EABA}"/>
              </a:ext>
            </a:extLst>
          </p:cNvPr>
          <p:cNvSpPr>
            <a:spLocks noGrp="1"/>
          </p:cNvSpPr>
          <p:nvPr>
            <p:ph type="title"/>
          </p:nvPr>
        </p:nvSpPr>
        <p:spPr/>
        <p:txBody>
          <a:bodyPr>
            <a:normAutofit fontScale="90000"/>
          </a:bodyPr>
          <a:lstStyle/>
          <a:p>
            <a:r>
              <a:rPr lang="en-US"/>
              <a:t>State of the State for Congenital Syphilis (CS) in Texas, 2023</a:t>
            </a:r>
          </a:p>
        </p:txBody>
      </p:sp>
      <p:sp>
        <p:nvSpPr>
          <p:cNvPr id="3" name="Content Placeholder 2">
            <a:extLst>
              <a:ext uri="{FF2B5EF4-FFF2-40B4-BE49-F238E27FC236}">
                <a16:creationId xmlns:a16="http://schemas.microsoft.com/office/drawing/2014/main" id="{69FF4C40-36A8-403C-A494-421423122518}"/>
              </a:ext>
            </a:extLst>
          </p:cNvPr>
          <p:cNvSpPr>
            <a:spLocks noGrp="1"/>
          </p:cNvSpPr>
          <p:nvPr>
            <p:ph sz="half" idx="1"/>
          </p:nvPr>
        </p:nvSpPr>
        <p:spPr>
          <a:xfrm>
            <a:off x="385763" y="2202022"/>
            <a:ext cx="5181600" cy="3974939"/>
          </a:xfrm>
        </p:spPr>
        <p:txBody>
          <a:bodyPr/>
          <a:lstStyle/>
          <a:p>
            <a:r>
              <a:rPr lang="en-US" dirty="0"/>
              <a:t>932 CS Cases</a:t>
            </a:r>
          </a:p>
          <a:p>
            <a:pPr lvl="1">
              <a:buSzPct val="80000"/>
              <a:buFont typeface="Courier New" panose="02070309020205020404" pitchFamily="49" charset="0"/>
              <a:buChar char="►"/>
            </a:pPr>
            <a:r>
              <a:rPr lang="en-US" dirty="0"/>
              <a:t>234.8 cases per 100,000 births</a:t>
            </a:r>
          </a:p>
          <a:p>
            <a:pPr lvl="1">
              <a:buSzPct val="80000"/>
              <a:buFont typeface="Courier New" panose="02070309020205020404" pitchFamily="49" charset="0"/>
              <a:buChar char="►"/>
            </a:pPr>
            <a:r>
              <a:rPr lang="en-US" dirty="0"/>
              <a:t>1% increase from 2022</a:t>
            </a:r>
          </a:p>
          <a:p>
            <a:r>
              <a:rPr lang="en-US" dirty="0"/>
              <a:t>113 Texas counties reported at least one case</a:t>
            </a:r>
          </a:p>
        </p:txBody>
      </p:sp>
      <p:graphicFrame>
        <p:nvGraphicFramePr>
          <p:cNvPr id="6" name="Content Placeholder 8">
            <a:extLst>
              <a:ext uri="{FF2B5EF4-FFF2-40B4-BE49-F238E27FC236}">
                <a16:creationId xmlns:a16="http://schemas.microsoft.com/office/drawing/2014/main" id="{052DD9FF-9FED-3F8D-1AF2-6E256850BC25}"/>
              </a:ext>
            </a:extLst>
          </p:cNvPr>
          <p:cNvGraphicFramePr>
            <a:graphicFrameLocks/>
          </p:cNvGraphicFramePr>
          <p:nvPr/>
        </p:nvGraphicFramePr>
        <p:xfrm>
          <a:off x="3823856" y="2294512"/>
          <a:ext cx="8049490" cy="388244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D1D9019-177E-A28D-AC1A-48D86B0B7667}"/>
              </a:ext>
            </a:extLst>
          </p:cNvPr>
          <p:cNvSpPr txBox="1"/>
          <p:nvPr/>
        </p:nvSpPr>
        <p:spPr>
          <a:xfrm>
            <a:off x="5518442" y="2109846"/>
            <a:ext cx="66735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CS Case Rates in the United States and Texas by Birth Year, 2014-2023</a:t>
            </a:r>
          </a:p>
        </p:txBody>
      </p:sp>
    </p:spTree>
    <p:extLst>
      <p:ext uri="{BB962C8B-B14F-4D97-AF65-F5344CB8AC3E}">
        <p14:creationId xmlns:p14="http://schemas.microsoft.com/office/powerpoint/2010/main" val="390209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27785-B83E-4F96-81E2-CA94FDE78F4B}"/>
              </a:ext>
            </a:extLst>
          </p:cNvPr>
          <p:cNvSpPr>
            <a:spLocks noGrp="1"/>
          </p:cNvSpPr>
          <p:nvPr>
            <p:ph type="title"/>
          </p:nvPr>
        </p:nvSpPr>
        <p:spPr/>
        <p:txBody>
          <a:bodyPr/>
          <a:lstStyle/>
          <a:p>
            <a:r>
              <a:rPr lang="en-US"/>
              <a:t>CS in Texas, Birth Year 2023</a:t>
            </a:r>
          </a:p>
        </p:txBody>
      </p:sp>
      <p:graphicFrame>
        <p:nvGraphicFramePr>
          <p:cNvPr id="5" name="Table Placeholder 4">
            <a:extLst>
              <a:ext uri="{FF2B5EF4-FFF2-40B4-BE49-F238E27FC236}">
                <a16:creationId xmlns:a16="http://schemas.microsoft.com/office/drawing/2014/main" id="{6893C82B-1EF6-4732-B2E4-4239A754816F}"/>
              </a:ext>
            </a:extLst>
          </p:cNvPr>
          <p:cNvGraphicFramePr>
            <a:graphicFrameLocks noGrp="1"/>
          </p:cNvGraphicFramePr>
          <p:nvPr>
            <p:ph type="tbl" sz="quarter" idx="13"/>
          </p:nvPr>
        </p:nvGraphicFramePr>
        <p:xfrm>
          <a:off x="838199" y="2604420"/>
          <a:ext cx="10515600" cy="23469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052119711"/>
                    </a:ext>
                  </a:extLst>
                </a:gridCol>
                <a:gridCol w="5257800">
                  <a:extLst>
                    <a:ext uri="{9D8B030D-6E8A-4147-A177-3AD203B41FA5}">
                      <a16:colId xmlns:a16="http://schemas.microsoft.com/office/drawing/2014/main" val="3235226918"/>
                    </a:ext>
                  </a:extLst>
                </a:gridCol>
              </a:tblGrid>
              <a:tr h="437832">
                <a:tc>
                  <a:txBody>
                    <a:bodyPr/>
                    <a:lstStyle/>
                    <a:p>
                      <a:pPr algn="ctr"/>
                      <a:r>
                        <a:rPr lang="en-US" sz="2800"/>
                        <a:t>Classification</a:t>
                      </a:r>
                    </a:p>
                  </a:txBody>
                  <a:tcPr/>
                </a:tc>
                <a:tc>
                  <a:txBody>
                    <a:bodyPr/>
                    <a:lstStyle/>
                    <a:p>
                      <a:pPr algn="ctr"/>
                      <a:r>
                        <a:rPr lang="en-US" sz="2800"/>
                        <a:t>Case Count</a:t>
                      </a:r>
                    </a:p>
                  </a:txBody>
                  <a:tcPr/>
                </a:tc>
                <a:extLst>
                  <a:ext uri="{0D108BD9-81ED-4DB2-BD59-A6C34878D82A}">
                    <a16:rowId xmlns:a16="http://schemas.microsoft.com/office/drawing/2014/main" val="3383653989"/>
                  </a:ext>
                </a:extLst>
              </a:tr>
              <a:tr h="437832">
                <a:tc>
                  <a:txBody>
                    <a:bodyPr/>
                    <a:lstStyle/>
                    <a:p>
                      <a:r>
                        <a:rPr lang="en-US" sz="2400"/>
                        <a:t>Confirmed</a:t>
                      </a:r>
                    </a:p>
                  </a:txBody>
                  <a:tcPr/>
                </a:tc>
                <a:tc>
                  <a:txBody>
                    <a:bodyPr/>
                    <a:lstStyle/>
                    <a:p>
                      <a:pPr algn="ctr"/>
                      <a:r>
                        <a:rPr lang="en-US" sz="2400"/>
                        <a:t>6</a:t>
                      </a:r>
                    </a:p>
                  </a:txBody>
                  <a:tcPr/>
                </a:tc>
                <a:extLst>
                  <a:ext uri="{0D108BD9-81ED-4DB2-BD59-A6C34878D82A}">
                    <a16:rowId xmlns:a16="http://schemas.microsoft.com/office/drawing/2014/main" val="2457556722"/>
                  </a:ext>
                </a:extLst>
              </a:tr>
              <a:tr h="437832">
                <a:tc>
                  <a:txBody>
                    <a:bodyPr/>
                    <a:lstStyle/>
                    <a:p>
                      <a:r>
                        <a:rPr lang="en-US" sz="2400"/>
                        <a:t>Stillbirth</a:t>
                      </a:r>
                    </a:p>
                  </a:txBody>
                  <a:tcPr/>
                </a:tc>
                <a:tc>
                  <a:txBody>
                    <a:bodyPr/>
                    <a:lstStyle/>
                    <a:p>
                      <a:pPr algn="ctr"/>
                      <a:r>
                        <a:rPr lang="en-US" sz="2400"/>
                        <a:t>49</a:t>
                      </a:r>
                    </a:p>
                  </a:txBody>
                  <a:tcPr/>
                </a:tc>
                <a:extLst>
                  <a:ext uri="{0D108BD9-81ED-4DB2-BD59-A6C34878D82A}">
                    <a16:rowId xmlns:a16="http://schemas.microsoft.com/office/drawing/2014/main" val="2907517250"/>
                  </a:ext>
                </a:extLst>
              </a:tr>
              <a:tr h="437832">
                <a:tc>
                  <a:txBody>
                    <a:bodyPr/>
                    <a:lstStyle/>
                    <a:p>
                      <a:r>
                        <a:rPr lang="en-US" sz="2400"/>
                        <a:t>Probable</a:t>
                      </a:r>
                    </a:p>
                  </a:txBody>
                  <a:tcPr/>
                </a:tc>
                <a:tc>
                  <a:txBody>
                    <a:bodyPr/>
                    <a:lstStyle/>
                    <a:p>
                      <a:pPr algn="ctr"/>
                      <a:r>
                        <a:rPr lang="en-US" sz="2400"/>
                        <a:t>877</a:t>
                      </a:r>
                    </a:p>
                  </a:txBody>
                  <a:tcPr/>
                </a:tc>
                <a:extLst>
                  <a:ext uri="{0D108BD9-81ED-4DB2-BD59-A6C34878D82A}">
                    <a16:rowId xmlns:a16="http://schemas.microsoft.com/office/drawing/2014/main" val="325670171"/>
                  </a:ext>
                </a:extLst>
              </a:tr>
              <a:tr h="437832">
                <a:tc>
                  <a:txBody>
                    <a:bodyPr/>
                    <a:lstStyle/>
                    <a:p>
                      <a:r>
                        <a:rPr lang="en-US" sz="2400" b="0"/>
                        <a:t>Total</a:t>
                      </a:r>
                    </a:p>
                  </a:txBody>
                  <a:tcPr/>
                </a:tc>
                <a:tc>
                  <a:txBody>
                    <a:bodyPr/>
                    <a:lstStyle/>
                    <a:p>
                      <a:pPr algn="ctr"/>
                      <a:r>
                        <a:rPr lang="en-US" sz="2400" b="0"/>
                        <a:t>932</a:t>
                      </a:r>
                    </a:p>
                  </a:txBody>
                  <a:tcPr/>
                </a:tc>
                <a:extLst>
                  <a:ext uri="{0D108BD9-81ED-4DB2-BD59-A6C34878D82A}">
                    <a16:rowId xmlns:a16="http://schemas.microsoft.com/office/drawing/2014/main" val="1376987175"/>
                  </a:ext>
                </a:extLst>
              </a:tr>
            </a:tbl>
          </a:graphicData>
        </a:graphic>
      </p:graphicFrame>
      <p:sp>
        <p:nvSpPr>
          <p:cNvPr id="4" name="Slide Number Placeholder 3">
            <a:extLst>
              <a:ext uri="{FF2B5EF4-FFF2-40B4-BE49-F238E27FC236}">
                <a16:creationId xmlns:a16="http://schemas.microsoft.com/office/drawing/2014/main" id="{1538ACE2-29FA-9BA9-D457-18A7F3F2938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F131E7-C65A-4205-BD59-AD27FEB0E13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969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1623D-D2DE-4050-AD21-6910961B8C2B}"/>
              </a:ext>
            </a:extLst>
          </p:cNvPr>
          <p:cNvSpPr>
            <a:spLocks noGrp="1"/>
          </p:cNvSpPr>
          <p:nvPr>
            <p:ph type="title"/>
          </p:nvPr>
        </p:nvSpPr>
        <p:spPr>
          <a:xfrm>
            <a:off x="838200" y="241300"/>
            <a:ext cx="10515600" cy="1325563"/>
          </a:xfrm>
        </p:spPr>
        <p:txBody>
          <a:bodyPr anchor="ctr">
            <a:normAutofit/>
          </a:bodyPr>
          <a:lstStyle/>
          <a:p>
            <a:r>
              <a:rPr lang="en-US"/>
              <a:t>CS Rate in Texas by County, 2023</a:t>
            </a:r>
          </a:p>
        </p:txBody>
      </p:sp>
      <p:pic>
        <p:nvPicPr>
          <p:cNvPr id="7" name="Content Placeholder 6" descr="A map of texas with blue squares&#10;&#10;Description automatically generated">
            <a:extLst>
              <a:ext uri="{FF2B5EF4-FFF2-40B4-BE49-F238E27FC236}">
                <a16:creationId xmlns:a16="http://schemas.microsoft.com/office/drawing/2014/main" id="{21A63BA7-0557-22BF-396C-F055A8796D21}"/>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p:blipFill>
        <p:spPr>
          <a:xfrm>
            <a:off x="2745264" y="1439813"/>
            <a:ext cx="6701472" cy="5176887"/>
          </a:xfrm>
          <a:noFill/>
        </p:spPr>
      </p:pic>
    </p:spTree>
    <p:extLst>
      <p:ext uri="{BB962C8B-B14F-4D97-AF65-F5344CB8AC3E}">
        <p14:creationId xmlns:p14="http://schemas.microsoft.com/office/powerpoint/2010/main" val="428828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6AC6A-155C-452B-A591-5E0B91903EAC}"/>
              </a:ext>
            </a:extLst>
          </p:cNvPr>
          <p:cNvSpPr>
            <a:spLocks noGrp="1"/>
          </p:cNvSpPr>
          <p:nvPr>
            <p:ph type="title"/>
          </p:nvPr>
        </p:nvSpPr>
        <p:spPr/>
        <p:txBody>
          <a:bodyPr/>
          <a:lstStyle/>
          <a:p>
            <a:r>
              <a:rPr lang="en-US" sz="6000" dirty="0"/>
              <a:t>Immunizations Data Sharing</a:t>
            </a:r>
          </a:p>
        </p:txBody>
      </p:sp>
      <p:sp>
        <p:nvSpPr>
          <p:cNvPr id="3" name="Text Placeholder 2">
            <a:extLst>
              <a:ext uri="{FF2B5EF4-FFF2-40B4-BE49-F238E27FC236}">
                <a16:creationId xmlns:a16="http://schemas.microsoft.com/office/drawing/2014/main" id="{75E2845A-EF74-496A-BB22-37F68516BA94}"/>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429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6F92E1-0836-DB32-54EE-8AFB986042B4}"/>
              </a:ext>
            </a:extLst>
          </p:cNvPr>
          <p:cNvSpPr>
            <a:spLocks noGrp="1"/>
          </p:cNvSpPr>
          <p:nvPr>
            <p:ph type="body" sz="quarter" idx="10"/>
          </p:nvPr>
        </p:nvSpPr>
        <p:spPr/>
        <p:txBody>
          <a:bodyPr/>
          <a:lstStyle/>
          <a:p>
            <a:r>
              <a:rPr lang="en-US" dirty="0"/>
              <a:t>Every contracted LHD with the Immunization Section will have their own Tableau dashboard that includes coverage rate estimates based upon the data reported for their jurisdiction. </a:t>
            </a:r>
          </a:p>
          <a:p>
            <a:r>
              <a:rPr lang="en-US" dirty="0"/>
              <a:t>Statewide coverage rates will be included on the individual LHD dashboards for reference. </a:t>
            </a:r>
          </a:p>
          <a:p>
            <a:endParaRPr lang="en-US" dirty="0"/>
          </a:p>
        </p:txBody>
      </p:sp>
      <p:sp>
        <p:nvSpPr>
          <p:cNvPr id="4" name="Slide Number Placeholder 3">
            <a:extLst>
              <a:ext uri="{FF2B5EF4-FFF2-40B4-BE49-F238E27FC236}">
                <a16:creationId xmlns:a16="http://schemas.microsoft.com/office/drawing/2014/main" id="{0AB07DB9-E3A4-69DE-D1F2-F59F8A872B6F}"/>
              </a:ext>
            </a:extLst>
          </p:cNvPr>
          <p:cNvSpPr>
            <a:spLocks noGrp="1"/>
          </p:cNvSpPr>
          <p:nvPr>
            <p:ph type="sldNum" sz="quarter" idx="12"/>
          </p:nvPr>
        </p:nvSpPr>
        <p:spPr>
          <a:xfrm>
            <a:off x="9506953" y="658574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B6B54E4-5A71-4511-84E9-33A1CA2A9EE3}"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1CC1B759-F74A-2916-D235-45E780AD4A3A}"/>
              </a:ext>
            </a:extLst>
          </p:cNvPr>
          <p:cNvSpPr>
            <a:spLocks noGrp="1"/>
          </p:cNvSpPr>
          <p:nvPr>
            <p:ph type="title"/>
          </p:nvPr>
        </p:nvSpPr>
        <p:spPr/>
        <p:txBody>
          <a:bodyPr>
            <a:normAutofit/>
          </a:bodyPr>
          <a:lstStyle/>
          <a:p>
            <a:pPr algn="l"/>
            <a:r>
              <a:rPr lang="en-US" sz="4400" dirty="0"/>
              <a:t>Immunizations Data Sharing</a:t>
            </a:r>
            <a:endParaRPr lang="en-US" dirty="0"/>
          </a:p>
        </p:txBody>
      </p:sp>
      <p:pic>
        <p:nvPicPr>
          <p:cNvPr id="9" name="Picture 8">
            <a:extLst>
              <a:ext uri="{FF2B5EF4-FFF2-40B4-BE49-F238E27FC236}">
                <a16:creationId xmlns:a16="http://schemas.microsoft.com/office/drawing/2014/main" id="{512F2FB8-0C3E-843B-57DD-B820D6B5E879}"/>
              </a:ext>
            </a:extLst>
          </p:cNvPr>
          <p:cNvPicPr>
            <a:picLocks noChangeAspect="1"/>
          </p:cNvPicPr>
          <p:nvPr/>
        </p:nvPicPr>
        <p:blipFill>
          <a:blip r:embed="rId3"/>
          <a:stretch>
            <a:fillRect/>
          </a:stretch>
        </p:blipFill>
        <p:spPr>
          <a:xfrm>
            <a:off x="7244210" y="1566863"/>
            <a:ext cx="4417062" cy="5090744"/>
          </a:xfrm>
          <a:prstGeom prst="rect">
            <a:avLst/>
          </a:prstGeom>
        </p:spPr>
      </p:pic>
      <p:sp>
        <p:nvSpPr>
          <p:cNvPr id="3" name="TextBox 2">
            <a:extLst>
              <a:ext uri="{FF2B5EF4-FFF2-40B4-BE49-F238E27FC236}">
                <a16:creationId xmlns:a16="http://schemas.microsoft.com/office/drawing/2014/main" id="{928373CB-1D56-97C8-CAFB-53250323CBE0}"/>
              </a:ext>
            </a:extLst>
          </p:cNvPr>
          <p:cNvSpPr txBox="1"/>
          <p:nvPr/>
        </p:nvSpPr>
        <p:spPr>
          <a:xfrm rot="2522067">
            <a:off x="7592876" y="3294440"/>
            <a:ext cx="4160481"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Example </a:t>
            </a:r>
          </a:p>
        </p:txBody>
      </p:sp>
    </p:spTree>
    <p:extLst>
      <p:ext uri="{BB962C8B-B14F-4D97-AF65-F5344CB8AC3E}">
        <p14:creationId xmlns:p14="http://schemas.microsoft.com/office/powerpoint/2010/main" val="3622941776"/>
      </p:ext>
    </p:extLst>
  </p:cSld>
  <p:clrMapOvr>
    <a:masterClrMapping/>
  </p:clrMapOvr>
</p:sld>
</file>

<file path=ppt/theme/theme1.xml><?xml version="1.0" encoding="utf-8"?>
<a:theme xmlns:a="http://schemas.openxmlformats.org/drawingml/2006/main" name="DSHS Slide Theme">
  <a:themeElements>
    <a:clrScheme name="DSHS">
      <a:dk1>
        <a:srgbClr val="000000"/>
      </a:dk1>
      <a:lt1>
        <a:sysClr val="window" lastClr="FFFFFF"/>
      </a:lt1>
      <a:dk2>
        <a:srgbClr val="44546A"/>
      </a:dk2>
      <a:lt2>
        <a:srgbClr val="E7E6E6"/>
      </a:lt2>
      <a:accent1>
        <a:srgbClr val="003087"/>
      </a:accent1>
      <a:accent2>
        <a:srgbClr val="C0000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 (3)" id="{EF3AAB63-E8E5-4800-ACB0-203D7CA311D8}" vid="{593503A6-5E54-4042-9D56-217633478CF6}"/>
    </a:ext>
  </a:extLst>
</a:theme>
</file>

<file path=ppt/theme/theme2.xml><?xml version="1.0" encoding="utf-8"?>
<a:theme xmlns:a="http://schemas.openxmlformats.org/drawingml/2006/main" name="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 (3)" id="{EF3AAB63-E8E5-4800-ACB0-203D7CA311D8}" vid="{F4C64ED5-0AF7-4D2E-94A3-AA1674D0C757}"/>
    </a:ext>
  </a:extLst>
</a:theme>
</file>

<file path=ppt/theme/theme3.xml><?xml version="1.0" encoding="utf-8"?>
<a:theme xmlns:a="http://schemas.openxmlformats.org/drawingml/2006/main" name="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 (3)" id="{EF3AAB63-E8E5-4800-ACB0-203D7CA311D8}" vid="{8142AEB0-882C-4CC1-A6B8-ABE0D81CFD9A}"/>
    </a:ext>
  </a:extLst>
</a:theme>
</file>

<file path=ppt/theme/theme4.xml><?xml version="1.0" encoding="utf-8"?>
<a:theme xmlns:a="http://schemas.openxmlformats.org/drawingml/2006/main" name="1_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AFDF2EBF-DC16-4258-9B11-8246FF8EEFC8}"/>
    </a:ext>
  </a:extLst>
</a:theme>
</file>

<file path=ppt/theme/theme5.xml><?xml version="1.0" encoding="utf-8"?>
<a:theme xmlns:a="http://schemas.openxmlformats.org/drawingml/2006/main" name="2_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AFDF2EBF-DC16-4258-9B11-8246FF8EEFC8}"/>
    </a:ext>
  </a:extLst>
</a:theme>
</file>

<file path=ppt/theme/theme6.xml><?xml version="1.0" encoding="utf-8"?>
<a:theme xmlns:a="http://schemas.openxmlformats.org/drawingml/2006/main" name="1_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4124A9E9-EF70-4508-B786-ECE044002AD0}"/>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853a810-d2a2-4c28-9ad9-9100c9a22e04" xsi:nil="true"/>
    <lcf76f155ced4ddcb4097134ff3c332f xmlns="8b4da07d-5546-412b-bc30-d30ef5a6c7e4">
      <Terms xmlns="http://schemas.microsoft.com/office/infopath/2007/PartnerControls"/>
    </lcf76f155ced4ddcb4097134ff3c332f>
    <_dlc_DocId xmlns="711ea9ae-8cb9-4f12-967b-77d14ad63150">CMY3SAAUD4RK-2032158455-4878</_dlc_DocId>
    <_dlc_DocIdUrl xmlns="711ea9ae-8cb9-4f12-967b-77d14ad63150">
      <Url>https://txhhs.sharepoint.com/sites/DSHS/dcps/IDPS/Immunization/_layouts/15/DocIdRedir.aspx?ID=CMY3SAAUD4RK-2032158455-4878</Url>
      <Description>CMY3SAAUD4RK-2032158455-4878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8CD20ADB3986A4B97750C81B5DE8186" ma:contentTypeVersion="15" ma:contentTypeDescription="Create a new document." ma:contentTypeScope="" ma:versionID="1c407c67052c6b7d4535fbad342842f7">
  <xsd:schema xmlns:xsd="http://www.w3.org/2001/XMLSchema" xmlns:xs="http://www.w3.org/2001/XMLSchema" xmlns:p="http://schemas.microsoft.com/office/2006/metadata/properties" xmlns:ns2="711ea9ae-8cb9-4f12-967b-77d14ad63150" xmlns:ns3="8b4da07d-5546-412b-bc30-d30ef5a6c7e4" xmlns:ns4="d853a810-d2a2-4c28-9ad9-9100c9a22e04" targetNamespace="http://schemas.microsoft.com/office/2006/metadata/properties" ma:root="true" ma:fieldsID="4806425bbf88cf5fbd004f8cfc493f0f" ns2:_="" ns3:_="" ns4:_="">
    <xsd:import namespace="711ea9ae-8cb9-4f12-967b-77d14ad63150"/>
    <xsd:import namespace="8b4da07d-5546-412b-bc30-d30ef5a6c7e4"/>
    <xsd:import namespace="d853a810-d2a2-4c28-9ad9-9100c9a22e0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Locatio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1ea9ae-8cb9-4f12-967b-77d14ad6315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4da07d-5546-412b-bc30-d30ef5a6c7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c590b57-b2b8-4f92-a7a2-a2c14f8ff435"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53a810-d2a2-4c28-9ad9-9100c9a22e04"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a588d4e-9e08-4e73-a125-07d552e41886}" ma:internalName="TaxCatchAll" ma:showField="CatchAllData" ma:web="711ea9ae-8cb9-4f12-967b-77d14ad631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69AF92-FE2C-4CE5-896C-6EE49C59FA59}">
  <ds:schemaRefs>
    <ds:schemaRef ds:uri="d853a810-d2a2-4c28-9ad9-9100c9a22e04"/>
    <ds:schemaRef ds:uri="8b4da07d-5546-412b-bc30-d30ef5a6c7e4"/>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711ea9ae-8cb9-4f12-967b-77d14ad63150"/>
    <ds:schemaRef ds:uri="http://schemas.microsoft.com/office/2006/metadata/properties"/>
    <ds:schemaRef ds:uri="http://purl.org/dc/dcmitype/"/>
    <ds:schemaRef ds:uri="http://purl.org/dc/elements/1.1/"/>
  </ds:schemaRefs>
</ds:datastoreItem>
</file>

<file path=customXml/itemProps2.xml><?xml version="1.0" encoding="utf-8"?>
<ds:datastoreItem xmlns:ds="http://schemas.openxmlformats.org/officeDocument/2006/customXml" ds:itemID="{EBA4C544-D022-4EFF-9865-37975822D17C}">
  <ds:schemaRefs>
    <ds:schemaRef ds:uri="711ea9ae-8cb9-4f12-967b-77d14ad63150"/>
    <ds:schemaRef ds:uri="8b4da07d-5546-412b-bc30-d30ef5a6c7e4"/>
    <ds:schemaRef ds:uri="d853a810-d2a2-4c28-9ad9-9100c9a22e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5FD546E-9BF7-406F-8B2C-13245FCD9DD9}">
  <ds:schemaRefs>
    <ds:schemaRef ds:uri="http://schemas.microsoft.com/sharepoint/events"/>
  </ds:schemaRefs>
</ds:datastoreItem>
</file>

<file path=customXml/itemProps4.xml><?xml version="1.0" encoding="utf-8"?>
<ds:datastoreItem xmlns:ds="http://schemas.openxmlformats.org/officeDocument/2006/customXml" ds:itemID="{791A6656-483C-4FB5-B587-CA1110407016}">
  <ds:schemaRefs>
    <ds:schemaRef ds:uri="http://schemas.microsoft.com/sharepoint/v3/contenttype/forms"/>
  </ds:schemaRefs>
</ds:datastoreItem>
</file>

<file path=docMetadata/LabelInfo.xml><?xml version="1.0" encoding="utf-8"?>
<clbl:labelList xmlns:clbl="http://schemas.microsoft.com/office/2020/mipLabelMetadata">
  <clbl:label id="{9bf97732-82b9-499b-b16a-a93e8ebd536b}" enabled="0" method="" siteId="{9bf97732-82b9-499b-b16a-a93e8ebd536b}" removed="1"/>
</clbl:labelList>
</file>

<file path=docProps/app.xml><?xml version="1.0" encoding="utf-8"?>
<Properties xmlns="http://schemas.openxmlformats.org/officeDocument/2006/extended-properties" xmlns:vt="http://schemas.openxmlformats.org/officeDocument/2006/docPropsVTypes">
  <Template>DSHS-Powerpoint-Template (3)</Template>
  <TotalTime>197</TotalTime>
  <Words>452</Words>
  <Application>Microsoft Office PowerPoint</Application>
  <PresentationFormat>Widescreen</PresentationFormat>
  <Paragraphs>53</Paragraphs>
  <Slides>7</Slides>
  <Notes>6</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7</vt:i4>
      </vt:variant>
    </vt:vector>
  </HeadingPairs>
  <TitlesOfParts>
    <vt:vector size="19" baseType="lpstr">
      <vt:lpstr>Arial</vt:lpstr>
      <vt:lpstr>Calibri</vt:lpstr>
      <vt:lpstr>Calibri Light</vt:lpstr>
      <vt:lpstr>Courier New</vt:lpstr>
      <vt:lpstr>Segoe UI</vt:lpstr>
      <vt:lpstr>Verdana</vt:lpstr>
      <vt:lpstr>DSHS Slide Theme</vt:lpstr>
      <vt:lpstr>DSHS Slide Layout 2</vt:lpstr>
      <vt:lpstr>DSHS Slide Layout 3</vt:lpstr>
      <vt:lpstr>1_DSHS Slide Layout 3</vt:lpstr>
      <vt:lpstr>2_DSHS Slide Layout 3</vt:lpstr>
      <vt:lpstr>1_DSHS Slide Layout 2</vt:lpstr>
      <vt:lpstr>Infectious Disease Prevention</vt:lpstr>
      <vt:lpstr>Topics </vt:lpstr>
      <vt:lpstr>State of the State for Congenital Syphilis (CS) in Texas, 2023</vt:lpstr>
      <vt:lpstr>CS in Texas, Birth Year 2023</vt:lpstr>
      <vt:lpstr>CS Rate in Texas by County, 2023</vt:lpstr>
      <vt:lpstr>Immunizations Data Sharing</vt:lpstr>
      <vt:lpstr>Immunizations Data Sharing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FeganBohm,Kelly (DSHS)</dc:creator>
  <cp:lastModifiedBy>Comfort,Michael  (HHSC/DSHS RLHS)</cp:lastModifiedBy>
  <cp:revision>6</cp:revision>
  <cp:lastPrinted>2024-10-14T19:40:00Z</cp:lastPrinted>
  <dcterms:created xsi:type="dcterms:W3CDTF">2024-09-03T13:38:15Z</dcterms:created>
  <dcterms:modified xsi:type="dcterms:W3CDTF">2024-12-11T14:35:13Z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0x01010018CD20ADB3986A4B97750C81B5DE8186</vt:lpwstr>
  </property>
  <property fmtid="{D5CDD505-2E9C-101B-9397-08002B2CF9AE}" pid="3" name="MediaServiceImageTags">
    <vt:lpwstr/>
  </property>
  <property fmtid="{D5CDD505-2E9C-101B-9397-08002B2CF9AE}" pid="4" name="_ApprovalStatus">
    <vt:i4>0</vt:i4>
  </property>
  <property fmtid="{D5CDD505-2E9C-101B-9397-08002B2CF9AE}" pid="5" name="_dlc_DocIdItemGuid">
    <vt:lpwstr>5a4128bc-7b9d-42b8-8053-71836cca15f4</vt:lpwstr>
  </property>
</Properties>
</file>