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711" r:id="rId5"/>
    <p:sldMasterId id="2147483680" r:id="rId6"/>
  </p:sldMasterIdLst>
  <p:notesMasterIdLst>
    <p:notesMasterId r:id="rId99"/>
  </p:notesMasterIdLst>
  <p:handoutMasterIdLst>
    <p:handoutMasterId r:id="rId100"/>
  </p:handoutMasterIdLst>
  <p:sldIdLst>
    <p:sldId id="923" r:id="rId7"/>
    <p:sldId id="893" r:id="rId8"/>
    <p:sldId id="332" r:id="rId9"/>
    <p:sldId id="866" r:id="rId10"/>
    <p:sldId id="331" r:id="rId11"/>
    <p:sldId id="302" r:id="rId12"/>
    <p:sldId id="356" r:id="rId13"/>
    <p:sldId id="360" r:id="rId14"/>
    <p:sldId id="339" r:id="rId15"/>
    <p:sldId id="924" r:id="rId16"/>
    <p:sldId id="368" r:id="rId17"/>
    <p:sldId id="361" r:id="rId18"/>
    <p:sldId id="363" r:id="rId19"/>
    <p:sldId id="364" r:id="rId20"/>
    <p:sldId id="365" r:id="rId21"/>
    <p:sldId id="930" r:id="rId22"/>
    <p:sldId id="366" r:id="rId23"/>
    <p:sldId id="868" r:id="rId24"/>
    <p:sldId id="910" r:id="rId25"/>
    <p:sldId id="367" r:id="rId26"/>
    <p:sldId id="899" r:id="rId27"/>
    <p:sldId id="902" r:id="rId28"/>
    <p:sldId id="903" r:id="rId29"/>
    <p:sldId id="901" r:id="rId30"/>
    <p:sldId id="909" r:id="rId31"/>
    <p:sldId id="855" r:id="rId32"/>
    <p:sldId id="911" r:id="rId33"/>
    <p:sldId id="912" r:id="rId34"/>
    <p:sldId id="914" r:id="rId35"/>
    <p:sldId id="913" r:id="rId36"/>
    <p:sldId id="925" r:id="rId37"/>
    <p:sldId id="919" r:id="rId38"/>
    <p:sldId id="915" r:id="rId39"/>
    <p:sldId id="916" r:id="rId40"/>
    <p:sldId id="882" r:id="rId41"/>
    <p:sldId id="918" r:id="rId42"/>
    <p:sldId id="917" r:id="rId43"/>
    <p:sldId id="922" r:id="rId44"/>
    <p:sldId id="886" r:id="rId45"/>
    <p:sldId id="920" r:id="rId46"/>
    <p:sldId id="932" r:id="rId47"/>
    <p:sldId id="921" r:id="rId48"/>
    <p:sldId id="929" r:id="rId49"/>
    <p:sldId id="370" r:id="rId50"/>
    <p:sldId id="263" r:id="rId51"/>
    <p:sldId id="801" r:id="rId52"/>
    <p:sldId id="802" r:id="rId53"/>
    <p:sldId id="873" r:id="rId54"/>
    <p:sldId id="804" r:id="rId55"/>
    <p:sldId id="807" r:id="rId56"/>
    <p:sldId id="805" r:id="rId57"/>
    <p:sldId id="808" r:id="rId58"/>
    <p:sldId id="809" r:id="rId59"/>
    <p:sldId id="874" r:id="rId60"/>
    <p:sldId id="810" r:id="rId61"/>
    <p:sldId id="875" r:id="rId62"/>
    <p:sldId id="812" r:id="rId63"/>
    <p:sldId id="876" r:id="rId64"/>
    <p:sldId id="834" r:id="rId65"/>
    <p:sldId id="877" r:id="rId66"/>
    <p:sldId id="836" r:id="rId67"/>
    <p:sldId id="878" r:id="rId68"/>
    <p:sldId id="839" r:id="rId69"/>
    <p:sldId id="840" r:id="rId70"/>
    <p:sldId id="841" r:id="rId71"/>
    <p:sldId id="842" r:id="rId72"/>
    <p:sldId id="843" r:id="rId73"/>
    <p:sldId id="844" r:id="rId74"/>
    <p:sldId id="845" r:id="rId75"/>
    <p:sldId id="846" r:id="rId76"/>
    <p:sldId id="847" r:id="rId77"/>
    <p:sldId id="904" r:id="rId78"/>
    <p:sldId id="888" r:id="rId79"/>
    <p:sldId id="830" r:id="rId80"/>
    <p:sldId id="905" r:id="rId81"/>
    <p:sldId id="900" r:id="rId82"/>
    <p:sldId id="854" r:id="rId83"/>
    <p:sldId id="869" r:id="rId84"/>
    <p:sldId id="852" r:id="rId85"/>
    <p:sldId id="870" r:id="rId86"/>
    <p:sldId id="889" r:id="rId87"/>
    <p:sldId id="858" r:id="rId88"/>
    <p:sldId id="826" r:id="rId89"/>
    <p:sldId id="853" r:id="rId90"/>
    <p:sldId id="931" r:id="rId91"/>
    <p:sldId id="906" r:id="rId92"/>
    <p:sldId id="897" r:id="rId93"/>
    <p:sldId id="861" r:id="rId94"/>
    <p:sldId id="933" r:id="rId95"/>
    <p:sldId id="798" r:id="rId96"/>
    <p:sldId id="895" r:id="rId97"/>
    <p:sldId id="927" r:id="rId98"/>
  </p:sldIdLst>
  <p:sldSz cx="12192000" cy="6858000"/>
  <p:notesSz cx="7172325" cy="9313863"/>
  <p:embeddedFontLst>
    <p:embeddedFont>
      <p:font typeface="Calibri" panose="020F0502020204030204" pitchFamily="34" charset="0"/>
      <p:regular r:id="rId101"/>
      <p:bold r:id="rId102"/>
      <p:italic r:id="rId103"/>
      <p:boldItalic r:id="rId104"/>
    </p:embeddedFont>
    <p:embeddedFont>
      <p:font typeface="Fira Sans" panose="00000500000000000000" pitchFamily="50" charset="0"/>
      <p:regular r:id="rId105"/>
      <p:bold r:id="rId106"/>
      <p:italic r:id="rId107"/>
      <p:boldItalic r:id="rId108"/>
    </p:embeddedFont>
    <p:embeddedFont>
      <p:font typeface="Fira Sans Light" panose="00000400000000000000" pitchFamily="50" charset="0"/>
      <p:regular r:id="rId109"/>
      <p:italic r:id="rId110"/>
    </p:embeddedFont>
    <p:embeddedFont>
      <p:font typeface="Fira Sans Medium" panose="00000600000000000000" pitchFamily="50" charset="0"/>
      <p:regular r:id="rId111"/>
      <p:italic r:id="rId112"/>
    </p:embeddedFont>
    <p:embeddedFont>
      <p:font typeface="Fira Sans SemiBold" panose="00000700000000000000" pitchFamily="50" charset="0"/>
      <p:bold r:id="rId113"/>
      <p:boldItalic r:id="rId114"/>
    </p:embeddedFont>
    <p:embeddedFont>
      <p:font typeface="Lucida Sans" panose="020B0602030504020204" pitchFamily="34" charset="0"/>
      <p:regular r:id="rId115"/>
      <p:bold r:id="rId116"/>
      <p:italic r:id="rId117"/>
      <p:boldItalic r:id="rId118"/>
    </p:embeddedFont>
    <p:embeddedFont>
      <p:font typeface="Open Sans" panose="020B0606030504020204" pitchFamily="34" charset="0"/>
      <p:regular r:id="rId119"/>
      <p:bold r:id="rId120"/>
      <p:italic r:id="rId121"/>
      <p:boldItalic r:id="rId122"/>
    </p:embeddedFont>
    <p:embeddedFont>
      <p:font typeface="PT Sans" panose="020B0503020203020204" pitchFamily="34" charset="0"/>
      <p:regular r:id="rId123"/>
      <p:bold r:id="rId124"/>
      <p:italic r:id="rId125"/>
      <p:boldItalic r:id="rId126"/>
    </p:embeddedFont>
    <p:embeddedFont>
      <p:font typeface="Segoe UI" panose="020B0502040204020203" pitchFamily="34" charset="0"/>
      <p:regular r:id="rId127"/>
      <p:bold r:id="rId128"/>
      <p:italic r:id="rId129"/>
      <p:boldItalic r:id="rId130"/>
    </p:embeddedFont>
    <p:embeddedFont>
      <p:font typeface="Source Sans Pro" panose="020B0503030403020204" pitchFamily="34" charset="0"/>
      <p:regular r:id="rId131"/>
      <p:bold r:id="rId132"/>
      <p:italic r:id="rId133"/>
      <p:boldItalic r:id="rId134"/>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6B1FAC38-8EF8-4BC5-9115-D172FB831257}">
          <p14:sldIdLst>
            <p14:sldId id="923"/>
            <p14:sldId id="893"/>
            <p14:sldId id="332"/>
            <p14:sldId id="866"/>
            <p14:sldId id="331"/>
            <p14:sldId id="302"/>
            <p14:sldId id="356"/>
          </p14:sldIdLst>
        </p14:section>
        <p14:section name="Why is Safe infant Sleep Important" id="{D8AEFCD9-F6BC-42F2-91C3-2F389156F68E}">
          <p14:sldIdLst>
            <p14:sldId id="360"/>
            <p14:sldId id="339"/>
            <p14:sldId id="924"/>
            <p14:sldId id="368"/>
            <p14:sldId id="361"/>
            <p14:sldId id="363"/>
            <p14:sldId id="364"/>
            <p14:sldId id="365"/>
            <p14:sldId id="930"/>
            <p14:sldId id="366"/>
            <p14:sldId id="868"/>
          </p14:sldIdLst>
        </p14:section>
        <p14:section name="What do we know?" id="{588CDBA3-7A9A-468D-94BC-55437C5CFE30}">
          <p14:sldIdLst>
            <p14:sldId id="910"/>
            <p14:sldId id="367"/>
            <p14:sldId id="899"/>
            <p14:sldId id="902"/>
            <p14:sldId id="903"/>
            <p14:sldId id="901"/>
          </p14:sldIdLst>
        </p14:section>
        <p14:section name="Safe Infant Sleep Recommendations Review" id="{512D9A11-B428-4176-87F0-56B787414FBD}">
          <p14:sldIdLst>
            <p14:sldId id="909"/>
            <p14:sldId id="855"/>
            <p14:sldId id="911"/>
            <p14:sldId id="912"/>
            <p14:sldId id="914"/>
            <p14:sldId id="913"/>
            <p14:sldId id="925"/>
            <p14:sldId id="919"/>
            <p14:sldId id="915"/>
            <p14:sldId id="916"/>
            <p14:sldId id="882"/>
            <p14:sldId id="918"/>
            <p14:sldId id="917"/>
            <p14:sldId id="922"/>
            <p14:sldId id="886"/>
            <p14:sldId id="920"/>
            <p14:sldId id="932"/>
            <p14:sldId id="921"/>
            <p14:sldId id="929"/>
            <p14:sldId id="370"/>
            <p14:sldId id="263"/>
            <p14:sldId id="801"/>
            <p14:sldId id="802"/>
            <p14:sldId id="873"/>
            <p14:sldId id="804"/>
            <p14:sldId id="807"/>
            <p14:sldId id="805"/>
            <p14:sldId id="808"/>
            <p14:sldId id="809"/>
            <p14:sldId id="874"/>
            <p14:sldId id="810"/>
            <p14:sldId id="875"/>
            <p14:sldId id="812"/>
            <p14:sldId id="876"/>
            <p14:sldId id="834"/>
            <p14:sldId id="877"/>
            <p14:sldId id="836"/>
            <p14:sldId id="878"/>
          </p14:sldIdLst>
        </p14:section>
        <p14:section name="Myth vs Fact Funtionality" id="{AE8C0266-D87E-4BCC-B75B-C7B44DEC431D}">
          <p14:sldIdLst>
            <p14:sldId id="839"/>
            <p14:sldId id="840"/>
            <p14:sldId id="841"/>
            <p14:sldId id="842"/>
            <p14:sldId id="843"/>
            <p14:sldId id="844"/>
            <p14:sldId id="845"/>
            <p14:sldId id="846"/>
            <p14:sldId id="847"/>
            <p14:sldId id="904"/>
          </p14:sldIdLst>
        </p14:section>
        <p14:section name="How can we help?" id="{B9D5220C-43DE-494A-9B0E-739C633C6550}">
          <p14:sldIdLst>
            <p14:sldId id="888"/>
            <p14:sldId id="830"/>
            <p14:sldId id="905"/>
            <p14:sldId id="900"/>
            <p14:sldId id="854"/>
            <p14:sldId id="869"/>
            <p14:sldId id="852"/>
            <p14:sldId id="870"/>
            <p14:sldId id="889"/>
            <p14:sldId id="858"/>
            <p14:sldId id="826"/>
            <p14:sldId id="853"/>
            <p14:sldId id="931"/>
          </p14:sldIdLst>
        </p14:section>
        <p14:section name="Closing" id="{A5D8B096-8C73-4FE3-A4BD-9D5A8507871C}">
          <p14:sldIdLst>
            <p14:sldId id="906"/>
            <p14:sldId id="897"/>
            <p14:sldId id="861"/>
            <p14:sldId id="933"/>
            <p14:sldId id="798"/>
            <p14:sldId id="895"/>
            <p14:sldId id="92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B4413-56CB-FFA3-E745-C07B5F93CC14}" name="Outreach Strategists 5" initials="" userId="S::usergroup5@OutreachStrategists.onmicrosoft.com::c10b64d5-ec78-4f4c-ba08-d01f983cd1cc" providerId="AD"/>
  <p188:author id="{11FF9317-A3BF-E614-3A2D-F5B651D84CA9}" name="Legnon,Andrea (DSHS)" initials="L(" userId="S::andrea.legnon@dshs.texas.gov::9b8b0582-ebba-408f-bb85-4c641abb6983" providerId="AD"/>
  <p188:author id="{7ACCA026-AD5A-7764-AE1C-14360CE9C216}" name="Outreach Strategists" initials="" userId="S::usergroup4@OutreachStrategists.onmicrosoft.com::66eccb4d-7974-44e5-9fa9-d280ccc3ff34"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4733F77D-2CBB-CB48-F69B-C7050912F3DB}" name="Wando,Laura (DSHS)" initials="W(" userId="S::laura.wando@dshs.texas.gov::e6fc31c3-7403-49a1-a525-b8b2f24f13f7"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A69D"/>
    <a:srgbClr val="00A69C"/>
    <a:srgbClr val="ECECEC"/>
    <a:srgbClr val="DDEFFA"/>
    <a:srgbClr val="333333"/>
    <a:srgbClr val="B5CEFF"/>
    <a:srgbClr val="A3C9EF"/>
    <a:srgbClr val="8DC3EB"/>
    <a:srgbClr val="008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076" autoAdjust="0"/>
  </p:normalViewPr>
  <p:slideViewPr>
    <p:cSldViewPr snapToGrid="0">
      <p:cViewPr varScale="1">
        <p:scale>
          <a:sx n="55" d="100"/>
          <a:sy n="55" d="100"/>
        </p:scale>
        <p:origin x="2634" y="78"/>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font" Target="fonts/font7.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3.fntdata"/><Relationship Id="rId118" Type="http://schemas.openxmlformats.org/officeDocument/2006/relationships/font" Target="fonts/font18.fntdata"/><Relationship Id="rId134" Type="http://schemas.openxmlformats.org/officeDocument/2006/relationships/font" Target="fonts/font34.fntdata"/><Relationship Id="rId139" Type="http://schemas.microsoft.com/office/2018/10/relationships/authors" Targe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129" Type="http://schemas.openxmlformats.org/officeDocument/2006/relationships/font" Target="fonts/font29.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font" Target="fonts/font30.fntdata"/><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9.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0.fntdata"/><Relationship Id="rId115" Type="http://schemas.openxmlformats.org/officeDocument/2006/relationships/font" Target="fonts/font15.fntdata"/><Relationship Id="rId131" Type="http://schemas.openxmlformats.org/officeDocument/2006/relationships/font" Target="fonts/font31.fntdata"/><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handoutMaster" Target="handoutMasters/handoutMaster1.xml"/><Relationship Id="rId105" Type="http://schemas.openxmlformats.org/officeDocument/2006/relationships/font" Target="fonts/font5.fntdata"/><Relationship Id="rId126" Type="http://schemas.openxmlformats.org/officeDocument/2006/relationships/font" Target="fonts/font2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21.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6.fntdata"/><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1.fntdata"/><Relationship Id="rId132" Type="http://schemas.openxmlformats.org/officeDocument/2006/relationships/font" Target="fonts/font32.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6.fntdata"/><Relationship Id="rId127" Type="http://schemas.openxmlformats.org/officeDocument/2006/relationships/font" Target="fonts/font27.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12.fntdata"/><Relationship Id="rId133" Type="http://schemas.openxmlformats.org/officeDocument/2006/relationships/font" Target="fonts/font3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r>
              <a:rPr lang="en-US" sz="2400">
                <a:solidFill>
                  <a:schemeClr val="tx1"/>
                </a:solidFill>
                <a:effectLst/>
              </a:rPr>
              <a:t>Causes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Causes</c:v>
                </c:pt>
              </c:strCache>
            </c:strRef>
          </c:tx>
          <c:dPt>
            <c:idx val="0"/>
            <c:bubble3D val="0"/>
            <c:spPr>
              <a:solidFill>
                <a:schemeClr val="accent6"/>
              </a:solidFill>
              <a:ln>
                <a:solidFill>
                  <a:schemeClr val="accent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415-4C83-9713-154FB362B909}"/>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415-4C83-9713-154FB362B909}"/>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415-4C83-9713-154FB362B909}"/>
              </c:ext>
            </c:extLst>
          </c:dPt>
          <c:dLbls>
            <c:dLbl>
              <c:idx val="0"/>
              <c:layout>
                <c:manualLayout>
                  <c:x val="8.1791365223930768E-2"/>
                  <c:y val="-9.9763843607999267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fld id="{5F47B2A5-CD44-477A-B075-EB549AE0AB4D}" type="CATEGORYNAME">
                      <a:rPr lang="en-US" sz="2000">
                        <a:solidFill>
                          <a:schemeClr val="tx1"/>
                        </a:solidFill>
                      </a:rPr>
                      <a:pPr>
                        <a:defRPr>
                          <a:solidFill>
                            <a:schemeClr val="tx1"/>
                          </a:solidFill>
                        </a:defRPr>
                      </a:pPr>
                      <a:t>[CATEGORY NAME]</a:t>
                    </a:fld>
                    <a:r>
                      <a:rPr lang="en-US" sz="2000" baseline="0" dirty="0">
                        <a:solidFill>
                          <a:schemeClr val="tx1"/>
                        </a:solidFill>
                      </a:rPr>
                      <a:t>
</a:t>
                    </a:r>
                    <a:fld id="{49BFC8F6-A7C8-4AEE-9F05-A41DE13DC96F}" type="PERCENTAGE">
                      <a:rPr lang="en-US" sz="2000" baseline="0">
                        <a:solidFill>
                          <a:schemeClr val="tx1"/>
                        </a:solidFill>
                      </a:rPr>
                      <a:pPr>
                        <a:defRPr>
                          <a:solidFill>
                            <a:schemeClr val="tx1"/>
                          </a:solidFill>
                        </a:defRPr>
                      </a:pPr>
                      <a:t>[PERCENTAGE]</a:t>
                    </a:fld>
                    <a:endParaRPr lang="en-US" sz="20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2238100644413"/>
                      <c:h val="0.35885312652479329"/>
                    </c:manualLayout>
                  </c15:layout>
                  <c15:dlblFieldTable/>
                  <c15:showDataLabelsRange val="0"/>
                </c:ext>
                <c:ext xmlns:c16="http://schemas.microsoft.com/office/drawing/2014/chart" uri="{C3380CC4-5D6E-409C-BE32-E72D297353CC}">
                  <c16:uniqueId val="{00000003-1415-4C83-9713-154FB362B909}"/>
                </c:ext>
              </c:extLst>
            </c:dLbl>
            <c:dLbl>
              <c:idx val="1"/>
              <c:layout>
                <c:manualLayout>
                  <c:x val="-0.1859903381642512"/>
                  <c:y val="-1.5366882504816159E-3"/>
                </c:manualLayout>
              </c:layout>
              <c:tx>
                <c:rich>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fld id="{2F6FD360-81BA-4739-9B4F-0B4EF6156843}" type="CATEGORYNAME">
                      <a:rPr lang="en-US" sz="2000">
                        <a:ln w="3175">
                          <a:noFill/>
                        </a:ln>
                        <a:solidFill>
                          <a:schemeClr val="tx1"/>
                        </a:solidFill>
                      </a:rPr>
                      <a:pPr>
                        <a:defRPr>
                          <a:ln w="3175">
                            <a:noFill/>
                          </a:ln>
                          <a:solidFill>
                            <a:schemeClr val="tx1"/>
                          </a:solidFill>
                        </a:defRPr>
                      </a:pPr>
                      <a:t>[CATEGORY NAME]</a:t>
                    </a:fld>
                    <a:r>
                      <a:rPr lang="en-US" sz="2000" baseline="0">
                        <a:ln w="3175">
                          <a:noFill/>
                        </a:ln>
                        <a:solidFill>
                          <a:schemeClr val="tx1"/>
                        </a:solidFill>
                      </a:rPr>
                      <a:t>
</a:t>
                    </a:r>
                    <a:fld id="{B611A735-8D85-4523-AF0F-8396594176DB}" type="PERCENTAGE">
                      <a:rPr lang="en-US" sz="2000" baseline="0">
                        <a:ln w="3175">
                          <a:noFill/>
                        </a:ln>
                        <a:solidFill>
                          <a:schemeClr val="tx1"/>
                        </a:solidFill>
                      </a:rPr>
                      <a:pPr>
                        <a:defRPr>
                          <a:ln w="3175">
                            <a:noFill/>
                          </a:ln>
                          <a:solidFill>
                            <a:schemeClr val="tx1"/>
                          </a:solidFill>
                        </a:defRPr>
                      </a:pPr>
                      <a:t>[PERCENTAGE]</a:t>
                    </a:fld>
                    <a:endParaRPr lang="en-US" sz="2000" baseline="0">
                      <a:ln w="3175">
                        <a:noFill/>
                      </a:ln>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359903381642513"/>
                      <c:h val="0.36848259658206656"/>
                    </c:manualLayout>
                  </c15:layout>
                  <c15:dlblFieldTable/>
                  <c15:showDataLabelsRange val="0"/>
                </c:ext>
                <c:ext xmlns:c16="http://schemas.microsoft.com/office/drawing/2014/chart" uri="{C3380CC4-5D6E-409C-BE32-E72D297353CC}">
                  <c16:uniqueId val="{00000002-1415-4C83-9713-154FB362B909}"/>
                </c:ext>
              </c:extLst>
            </c:dLbl>
            <c:dLbl>
              <c:idx val="2"/>
              <c:layout>
                <c:manualLayout>
                  <c:x val="-0.12266496692739925"/>
                  <c:y val="-7.3531900414811099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DFB249FB-566F-4DB6-81A0-A9E9EC95B121}" type="CATEGORYNAME">
                      <a:rPr lang="en-US" sz="2000">
                        <a:solidFill>
                          <a:schemeClr val="tx1"/>
                        </a:solidFill>
                      </a:rPr>
                      <a:pPr>
                        <a:defRPr>
                          <a:solidFill>
                            <a:schemeClr val="accent1"/>
                          </a:solidFill>
                        </a:defRPr>
                      </a:pPr>
                      <a:t>[CATEGORY NAME]</a:t>
                    </a:fld>
                    <a:r>
                      <a:rPr lang="en-US" sz="2000" baseline="0">
                        <a:solidFill>
                          <a:schemeClr val="tx1"/>
                        </a:solidFill>
                      </a:rPr>
                      <a:t>
</a:t>
                    </a:r>
                    <a:fld id="{8938E1BF-DEEE-46B7-9E23-81888AD08F03}" type="PERCENTAGE">
                      <a:rPr lang="en-US" sz="2000" baseline="0">
                        <a:solidFill>
                          <a:schemeClr val="tx1"/>
                        </a:solidFill>
                      </a:rPr>
                      <a:pPr>
                        <a:defRPr>
                          <a:solidFill>
                            <a:schemeClr val="accent1"/>
                          </a:solidFill>
                        </a:defRPr>
                      </a:pPr>
                      <a:t>[PERCENTAGE]</a:t>
                    </a:fld>
                    <a:endParaRPr lang="en-US" sz="20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329024305376019"/>
                      <c:h val="0.32677652584814976"/>
                    </c:manualLayout>
                  </c15:layout>
                  <c15:dlblFieldTable/>
                  <c15:showDataLabelsRange val="0"/>
                </c:ext>
                <c:ext xmlns:c16="http://schemas.microsoft.com/office/drawing/2014/chart" uri="{C3380CC4-5D6E-409C-BE32-E72D297353CC}">
                  <c16:uniqueId val="{00000004-1415-4C83-9713-154FB362B90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28575"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Sudden Infant Death Syndrome (SIDS)</c:v>
                </c:pt>
                <c:pt idx="1">
                  <c:v>Accidental suffocation and strangulation in bed</c:v>
                </c:pt>
                <c:pt idx="2">
                  <c:v>Unknown</c:v>
                </c:pt>
              </c:strCache>
            </c:strRef>
          </c:cat>
          <c:val>
            <c:numRef>
              <c:f>Sheet1!$B$2:$B$4</c:f>
              <c:numCache>
                <c:formatCode>0%</c:formatCode>
                <c:ptCount val="3"/>
                <c:pt idx="0">
                  <c:v>0.41</c:v>
                </c:pt>
                <c:pt idx="1">
                  <c:v>0.27</c:v>
                </c:pt>
                <c:pt idx="2">
                  <c:v>0.32</c:v>
                </c:pt>
              </c:numCache>
            </c:numRef>
          </c:val>
          <c:extLst>
            <c:ext xmlns:c16="http://schemas.microsoft.com/office/drawing/2014/chart" uri="{C3380CC4-5D6E-409C-BE32-E72D297353CC}">
              <c16:uniqueId val="{00000000-1415-4C83-9713-154FB362B90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dirty="0">
                <a:solidFill>
                  <a:schemeClr val="tx1"/>
                </a:solidFill>
              </a:rPr>
              <a:t>Leading Causes of Infant Death by Race and Ethnicity, 2021</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Congenital Malformation</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Sheet1!$B$3:$B$6</c:f>
              <c:numCache>
                <c:formatCode>General</c:formatCode>
                <c:ptCount val="4"/>
                <c:pt idx="0">
                  <c:v>10.1</c:v>
                </c:pt>
                <c:pt idx="1">
                  <c:v>14.2</c:v>
                </c:pt>
                <c:pt idx="2">
                  <c:v>11.9</c:v>
                </c:pt>
                <c:pt idx="3">
                  <c:v>7.3</c:v>
                </c:pt>
              </c:numCache>
            </c:numRef>
          </c:val>
          <c:extLst>
            <c:ext xmlns:c16="http://schemas.microsoft.com/office/drawing/2014/chart" uri="{C3380CC4-5D6E-409C-BE32-E72D297353CC}">
              <c16:uniqueId val="{00000000-DFFE-4DBC-ADBD-2FE9B6A70051}"/>
            </c:ext>
          </c:extLst>
        </c:ser>
        <c:ser>
          <c:idx val="1"/>
          <c:order val="1"/>
          <c:tx>
            <c:strRef>
              <c:f>Sheet1!$C$1</c:f>
              <c:strCache>
                <c:ptCount val="1"/>
                <c:pt idx="0">
                  <c:v>Short Gestation &amp; Low Birth Weight NOC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tx>
                <c:rich>
                  <a:bodyPr/>
                  <a:lstStyle/>
                  <a:p>
                    <a:r>
                      <a:rPr lang="en-US"/>
                      <a:t>17.0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1C5-4ED0-99B1-EEFDA2DB66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Sheet1!$C$3:$C$6</c:f>
              <c:numCache>
                <c:formatCode>General</c:formatCode>
                <c:ptCount val="4"/>
                <c:pt idx="0">
                  <c:v>5.4</c:v>
                </c:pt>
                <c:pt idx="1">
                  <c:v>17</c:v>
                </c:pt>
                <c:pt idx="2">
                  <c:v>7.3</c:v>
                </c:pt>
                <c:pt idx="3">
                  <c:v>4.5</c:v>
                </c:pt>
              </c:numCache>
            </c:numRef>
          </c:val>
          <c:extLst>
            <c:ext xmlns:c16="http://schemas.microsoft.com/office/drawing/2014/chart" uri="{C3380CC4-5D6E-409C-BE32-E72D297353CC}">
              <c16:uniqueId val="{00000001-DFFE-4DBC-ADBD-2FE9B6A70051}"/>
            </c:ext>
          </c:extLst>
        </c:ser>
        <c:ser>
          <c:idx val="2"/>
          <c:order val="2"/>
          <c:tx>
            <c:strRef>
              <c:f>Sheet1!$D$1</c:f>
              <c:strCache>
                <c:ptCount val="1"/>
                <c:pt idx="0">
                  <c:v>Sudden Infant Death Syndrome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Sheet1!$D$3:$D$6</c:f>
              <c:numCache>
                <c:formatCode>General</c:formatCode>
                <c:ptCount val="4"/>
                <c:pt idx="0">
                  <c:v>2.6</c:v>
                </c:pt>
                <c:pt idx="1">
                  <c:v>7.4</c:v>
                </c:pt>
                <c:pt idx="2">
                  <c:v>2.5</c:v>
                </c:pt>
                <c:pt idx="3">
                  <c:v>2.1</c:v>
                </c:pt>
              </c:numCache>
            </c:numRef>
          </c:val>
          <c:extLst>
            <c:ext xmlns:c16="http://schemas.microsoft.com/office/drawing/2014/chart" uri="{C3380CC4-5D6E-409C-BE32-E72D297353CC}">
              <c16:uniqueId val="{00000002-DFFE-4DBC-ADBD-2FE9B6A70051}"/>
            </c:ext>
          </c:extLst>
        </c:ser>
        <c:ser>
          <c:idx val="3"/>
          <c:order val="3"/>
          <c:tx>
            <c:strRef>
              <c:f>Sheet1!$E$1</c:f>
              <c:strCache>
                <c:ptCount val="1"/>
                <c:pt idx="0">
                  <c:v>Maternal Complications of Pregnancy</c:v>
                </c:pt>
              </c:strCache>
            </c:strRef>
          </c:tx>
          <c:spPr>
            <a:solidFill>
              <a:schemeClr val="bg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Sheet1!$E$3:$E$6</c:f>
              <c:numCache>
                <c:formatCode>General</c:formatCode>
                <c:ptCount val="4"/>
                <c:pt idx="0">
                  <c:v>1.7</c:v>
                </c:pt>
                <c:pt idx="1">
                  <c:v>5.4</c:v>
                </c:pt>
                <c:pt idx="2">
                  <c:v>2.2999999999999998</c:v>
                </c:pt>
                <c:pt idx="3">
                  <c:v>2.8</c:v>
                </c:pt>
              </c:numCache>
            </c:numRef>
          </c:val>
          <c:extLst>
            <c:ext xmlns:c16="http://schemas.microsoft.com/office/drawing/2014/chart" uri="{C3380CC4-5D6E-409C-BE32-E72D297353CC}">
              <c16:uniqueId val="{00000003-DFFE-4DBC-ADBD-2FE9B6A70051}"/>
            </c:ext>
          </c:extLst>
        </c:ser>
        <c:ser>
          <c:idx val="4"/>
          <c:order val="4"/>
          <c:tx>
            <c:strRef>
              <c:f>Sheet1!$F$1</c:f>
              <c:strCache>
                <c:ptCount val="1"/>
                <c:pt idx="0">
                  <c:v>Unintentional Injuries</c:v>
                </c:pt>
              </c:strCache>
            </c:strRef>
          </c:tx>
          <c:spPr>
            <a:solidFill>
              <a:schemeClr val="accent5">
                <a:lumMod val="75000"/>
              </a:schemeClr>
            </a:solidFill>
            <a:ln>
              <a:noFill/>
            </a:ln>
            <a:effectLst>
              <a:outerShdw blurRad="57150" dist="19050" dir="5400000" algn="ctr" rotWithShape="0">
                <a:srgbClr val="000000">
                  <a:alpha val="63000"/>
                </a:srgbClr>
              </a:outerShdw>
            </a:effectLst>
          </c:spPr>
          <c:invertIfNegative val="0"/>
          <c:dLbls>
            <c:dLbl>
              <c:idx val="3"/>
              <c:tx>
                <c:rich>
                  <a:bodyPr/>
                  <a:lstStyle/>
                  <a:p>
                    <a:r>
                      <a:rPr lang="en-US"/>
                      <a:t>1.0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1C5-4ED0-99B1-EEFDA2DB66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Sheet1!$F$3:$F$6</c:f>
              <c:numCache>
                <c:formatCode>General</c:formatCode>
                <c:ptCount val="4"/>
                <c:pt idx="0">
                  <c:v>1.9</c:v>
                </c:pt>
                <c:pt idx="1">
                  <c:v>4.8</c:v>
                </c:pt>
                <c:pt idx="2">
                  <c:v>1.7</c:v>
                </c:pt>
                <c:pt idx="3">
                  <c:v>1</c:v>
                </c:pt>
              </c:numCache>
            </c:numRef>
          </c:val>
          <c:extLst>
            <c:ext xmlns:c16="http://schemas.microsoft.com/office/drawing/2014/chart" uri="{C3380CC4-5D6E-409C-BE32-E72D297353CC}">
              <c16:uniqueId val="{00000004-DFFE-4DBC-ADBD-2FE9B6A70051}"/>
            </c:ext>
          </c:extLst>
        </c:ser>
        <c:dLbls>
          <c:showLegendKey val="0"/>
          <c:showVal val="1"/>
          <c:showCatName val="0"/>
          <c:showSerName val="0"/>
          <c:showPercent val="0"/>
          <c:showBubbleSize val="0"/>
        </c:dLbls>
        <c:gapWidth val="150"/>
        <c:overlap val="-25"/>
        <c:axId val="1246976367"/>
        <c:axId val="1275447967"/>
      </c:barChart>
      <c:catAx>
        <c:axId val="124697636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75447967"/>
        <c:crosses val="autoZero"/>
        <c:auto val="1"/>
        <c:lblAlgn val="ctr"/>
        <c:lblOffset val="100"/>
        <c:noMultiLvlLbl val="0"/>
      </c:catAx>
      <c:valAx>
        <c:axId val="1275447967"/>
        <c:scaling>
          <c:orientation val="minMax"/>
        </c:scaling>
        <c:delete val="1"/>
        <c:axPos val="l"/>
        <c:numFmt formatCode="General" sourceLinked="1"/>
        <c:majorTickMark val="none"/>
        <c:minorTickMark val="none"/>
        <c:tickLblPos val="nextTo"/>
        <c:crossAx val="1246976367"/>
        <c:crosses val="autoZero"/>
        <c:crossBetween val="between"/>
      </c:valAx>
      <c:spPr>
        <a:noFill/>
        <a:ln>
          <a:noFill/>
        </a:ln>
        <a:effectLst/>
      </c:spPr>
    </c:plotArea>
    <c:legend>
      <c:legendPos val="t"/>
      <c:layout>
        <c:manualLayout>
          <c:xMode val="edge"/>
          <c:yMode val="edge"/>
          <c:x val="2.7717581497964928E-2"/>
          <c:y val="0.11478013467950325"/>
          <c:w val="0.94403296055384378"/>
          <c:h val="9.94195366336625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 White</c:v>
                </c:pt>
              </c:strCache>
            </c:strRef>
          </c:tx>
          <c:spPr>
            <a:solidFill>
              <a:schemeClr val="accent6"/>
            </a:solidFill>
            <a:ln>
              <a:solidFill>
                <a:schemeClr val="tx1"/>
              </a:solidFill>
            </a:ln>
            <a:effectLst/>
          </c:spPr>
          <c:invertIfNegative val="0"/>
          <c:errBars>
            <c:errBarType val="both"/>
            <c:errValType val="fixedVal"/>
            <c:noEndCap val="0"/>
            <c:val val="6.3"/>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Sheet1!$B$2:$B$3</c:f>
              <c:numCache>
                <c:formatCode>General</c:formatCode>
                <c:ptCount val="2"/>
                <c:pt idx="0">
                  <c:v>44.9</c:v>
                </c:pt>
                <c:pt idx="1">
                  <c:v>64.400000000000006</c:v>
                </c:pt>
              </c:numCache>
            </c:numRef>
          </c:val>
          <c:extLst>
            <c:ext xmlns:c16="http://schemas.microsoft.com/office/drawing/2014/chart" uri="{C3380CC4-5D6E-409C-BE32-E72D297353CC}">
              <c16:uniqueId val="{00000000-0A46-4015-9C2E-CB7E9046710D}"/>
            </c:ext>
          </c:extLst>
        </c:ser>
        <c:ser>
          <c:idx val="1"/>
          <c:order val="1"/>
          <c:tx>
            <c:strRef>
              <c:f>Sheet1!$C$1</c:f>
              <c:strCache>
                <c:ptCount val="1"/>
                <c:pt idx="0">
                  <c:v>Non-Hispanic Black</c:v>
                </c:pt>
              </c:strCache>
            </c:strRef>
          </c:tx>
          <c:spPr>
            <a:solidFill>
              <a:schemeClr val="bg2">
                <a:lumMod val="60000"/>
                <a:lumOff val="40000"/>
              </a:schemeClr>
            </a:solidFill>
            <a:ln>
              <a:solidFill>
                <a:srgbClr val="333333"/>
              </a:solidFill>
            </a:ln>
            <a:effectLst/>
          </c:spPr>
          <c:invertIfNegative val="0"/>
          <c:errBars>
            <c:errBarType val="both"/>
            <c:errValType val="fixedVal"/>
            <c:noEndCap val="0"/>
            <c:val val="10.5"/>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Sheet1!$C$2:$C$3</c:f>
              <c:numCache>
                <c:formatCode>General</c:formatCode>
                <c:ptCount val="2"/>
                <c:pt idx="0">
                  <c:v>20.6</c:v>
                </c:pt>
                <c:pt idx="1">
                  <c:v>40.6</c:v>
                </c:pt>
              </c:numCache>
            </c:numRef>
          </c:val>
          <c:extLst>
            <c:ext xmlns:c16="http://schemas.microsoft.com/office/drawing/2014/chart" uri="{C3380CC4-5D6E-409C-BE32-E72D297353CC}">
              <c16:uniqueId val="{00000001-0A46-4015-9C2E-CB7E9046710D}"/>
            </c:ext>
          </c:extLst>
        </c:ser>
        <c:ser>
          <c:idx val="2"/>
          <c:order val="2"/>
          <c:tx>
            <c:strRef>
              <c:f>Sheet1!$D$1</c:f>
              <c:strCache>
                <c:ptCount val="1"/>
                <c:pt idx="0">
                  <c:v>Hispanic</c:v>
                </c:pt>
              </c:strCache>
            </c:strRef>
          </c:tx>
          <c:spPr>
            <a:solidFill>
              <a:schemeClr val="accent3"/>
            </a:solidFill>
            <a:ln>
              <a:solidFill>
                <a:schemeClr val="tx1"/>
              </a:solidFill>
            </a:ln>
            <a:effectLst/>
          </c:spPr>
          <c:invertIfNegative val="0"/>
          <c:errBars>
            <c:errBarType val="both"/>
            <c:errValType val="fixedVal"/>
            <c:noEndCap val="0"/>
            <c:val val="5.2"/>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Sheet1!$D$2:$D$3</c:f>
              <c:numCache>
                <c:formatCode>General</c:formatCode>
                <c:ptCount val="2"/>
                <c:pt idx="0">
                  <c:v>29.3</c:v>
                </c:pt>
                <c:pt idx="1">
                  <c:v>40.5</c:v>
                </c:pt>
              </c:numCache>
            </c:numRef>
          </c:val>
          <c:extLst>
            <c:ext xmlns:c16="http://schemas.microsoft.com/office/drawing/2014/chart" uri="{C3380CC4-5D6E-409C-BE32-E72D297353CC}">
              <c16:uniqueId val="{00000002-0A46-4015-9C2E-CB7E9046710D}"/>
            </c:ext>
          </c:extLst>
        </c:ser>
        <c:ser>
          <c:idx val="3"/>
          <c:order val="3"/>
          <c:tx>
            <c:strRef>
              <c:f>Sheet1!$E$1</c:f>
              <c:strCache>
                <c:ptCount val="1"/>
                <c:pt idx="0">
                  <c:v>Non-Hispanic Other</c:v>
                </c:pt>
              </c:strCache>
            </c:strRef>
          </c:tx>
          <c:spPr>
            <a:solidFill>
              <a:schemeClr val="accent5"/>
            </a:solidFill>
            <a:ln>
              <a:solidFill>
                <a:schemeClr val="tx1"/>
              </a:solidFill>
            </a:ln>
            <a:effectLst/>
          </c:spPr>
          <c:invertIfNegative val="0"/>
          <c:errBars>
            <c:errBarType val="both"/>
            <c:errValType val="fixedVal"/>
            <c:noEndCap val="0"/>
            <c:val val="13.8"/>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Sheet1!$E$2:$E$3</c:f>
              <c:numCache>
                <c:formatCode>General</c:formatCode>
                <c:ptCount val="2"/>
                <c:pt idx="0">
                  <c:v>32.299999999999997</c:v>
                </c:pt>
                <c:pt idx="1">
                  <c:v>49.5</c:v>
                </c:pt>
              </c:numCache>
            </c:numRef>
          </c:val>
          <c:extLst>
            <c:ext xmlns:c16="http://schemas.microsoft.com/office/drawing/2014/chart" uri="{C3380CC4-5D6E-409C-BE32-E72D297353CC}">
              <c16:uniqueId val="{00000003-0A46-4015-9C2E-CB7E9046710D}"/>
            </c:ext>
          </c:extLst>
        </c:ser>
        <c:dLbls>
          <c:showLegendKey val="0"/>
          <c:showVal val="0"/>
          <c:showCatName val="0"/>
          <c:showSerName val="0"/>
          <c:showPercent val="0"/>
          <c:showBubbleSize val="0"/>
        </c:dLbls>
        <c:gapWidth val="150"/>
        <c:axId val="1163846400"/>
        <c:axId val="1081729888"/>
      </c:barChart>
      <c:catAx>
        <c:axId val="1163846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1729888"/>
        <c:crosses val="autoZero"/>
        <c:auto val="1"/>
        <c:lblAlgn val="ctr"/>
        <c:lblOffset val="100"/>
        <c:noMultiLvlLbl val="0"/>
      </c:catAx>
      <c:valAx>
        <c:axId val="10817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3846400"/>
        <c:crosses val="autoZero"/>
        <c:crossBetween val="between"/>
      </c:valAx>
      <c:spPr>
        <a:noFill/>
        <a:ln>
          <a:noFill/>
        </a:ln>
        <a:effectLst/>
      </c:spPr>
    </c:plotArea>
    <c:legend>
      <c:legendPos val="r"/>
      <c:layout>
        <c:manualLayout>
          <c:xMode val="edge"/>
          <c:yMode val="edge"/>
          <c:x val="0.8544693459687841"/>
          <c:y val="3.1107600275165209E-3"/>
          <c:w val="0.14069973569741487"/>
          <c:h val="0.2625301656344606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a:solidFill>
                <a:schemeClr val="tx1"/>
              </a:solidFill>
            </a:rPr>
            <a:t>Clear Crib</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dirty="0">
              <a:solidFill>
                <a:schemeClr val="tx1"/>
              </a:solidFill>
            </a:rPr>
            <a:t>Avoid Alcohol and Drugs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1550BE1A-A908-4E0A-8448-003AA0C08CD5}">
      <dgm:prSet/>
      <dgm:spPr>
        <a:solidFill>
          <a:srgbClr val="DDEFFA"/>
        </a:solidFill>
        <a:ln>
          <a:solidFill>
            <a:srgbClr val="DDEFFA"/>
          </a:solidFill>
        </a:ln>
      </dgm:spPr>
      <dgm:t>
        <a:bodyPr/>
        <a:lstStyle/>
        <a:p>
          <a:r>
            <a:rPr lang="en-US" b="1">
              <a:solidFill>
                <a:schemeClr val="tx1"/>
              </a:solidFill>
            </a:rPr>
            <a:t>Pacifiers</a:t>
          </a:r>
        </a:p>
      </dgm:t>
    </dgm:pt>
    <dgm:pt modelId="{84D71F9D-1D87-4273-8E23-10ADD8105127}" type="parTrans" cxnId="{7A70887D-152B-4460-8B4E-24C07353CBA5}">
      <dgm:prSet/>
      <dgm:spPr/>
      <dgm:t>
        <a:bodyPr/>
        <a:lstStyle/>
        <a:p>
          <a:endParaRPr lang="en-US"/>
        </a:p>
      </dgm:t>
    </dgm:pt>
    <dgm:pt modelId="{5873009B-CD47-4770-9448-B430853D1B11}" type="sibTrans" cxnId="{7A70887D-152B-4460-8B4E-24C07353CBA5}">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3AEAE12-7DF7-421F-8962-6EA22187E25A}" type="pres">
      <dgm:prSet presAssocID="{1550BE1A-A908-4E0A-8448-003AA0C08CD5}" presName="parentText" presStyleLbl="node1" presStyleIdx="5" presStyleCnt="8">
        <dgm:presLayoutVars>
          <dgm:chMax val="0"/>
          <dgm:bulletEnabled val="1"/>
        </dgm:presLayoutVars>
      </dgm:prSet>
      <dgm:spPr/>
    </dgm:pt>
    <dgm:pt modelId="{73EBAC0E-39FC-48C0-83CB-A82D6047727C}" type="pres">
      <dgm:prSet presAssocID="{5873009B-CD47-4770-9448-B430853D1B11}" presName="spacer" presStyleCnt="0"/>
      <dgm:spPr/>
    </dgm:pt>
    <dgm:pt modelId="{8A5E26F3-39CF-B745-B61D-FB3A0C0C9B55}" type="pres">
      <dgm:prSet presAssocID="{79D2E1BE-2822-42FA-B92C-E2BB2D14C98E}" presName="parentText" presStyleLbl="node1" presStyleIdx="6"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8" custLinFactNeighborY="20133">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7A70887D-152B-4460-8B4E-24C07353CBA5}" srcId="{BDE9AF96-03B4-435D-9E6F-48BF320E48D4}" destId="{1550BE1A-A908-4E0A-8448-003AA0C08CD5}" srcOrd="5" destOrd="0" parTransId="{84D71F9D-1D87-4273-8E23-10ADD8105127}" sibTransId="{5873009B-CD47-4770-9448-B430853D1B11}"/>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219134FD-FD92-4C4D-8650-66905C738DCF}" type="presOf" srcId="{1550BE1A-A908-4E0A-8448-003AA0C08CD5}" destId="{83AEAE12-7DF7-421F-8962-6EA22187E25A}" srcOrd="0" destOrd="0" presId="urn:microsoft.com/office/officeart/2005/8/layout/vList2"/>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64C89565-7429-4952-A5B8-2F3D7F350A73}" type="presParOf" srcId="{059A3B46-C84A-2445-9660-A2B78A929840}" destId="{83AEAE12-7DF7-421F-8962-6EA22187E25A}" srcOrd="10" destOrd="0" presId="urn:microsoft.com/office/officeart/2005/8/layout/vList2"/>
    <dgm:cxn modelId="{109AFE6B-4D2F-4664-80C6-603C3D9525E7}" type="presParOf" srcId="{059A3B46-C84A-2445-9660-A2B78A929840}" destId="{73EBAC0E-39FC-48C0-83CB-A82D6047727C}"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dirty="0">
              <a:solidFill>
                <a:schemeClr val="tx1"/>
              </a:solidFill>
            </a:rPr>
            <a:t>Overheating</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dirty="0">
              <a:solidFill>
                <a:schemeClr val="tx1"/>
              </a:solidFill>
            </a:rPr>
            <a:t>Regular Baby Checkups</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dirty="0">
              <a:solidFill>
                <a:schemeClr val="tx1"/>
              </a:solidFill>
            </a:rPr>
            <a:t>Avoid Monitors and Devices</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dirty="0">
              <a:solidFill>
                <a:schemeClr val="tx1"/>
              </a:solidFill>
            </a:rPr>
            <a:t>Tummy Time</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dirty="0">
              <a:solidFill>
                <a:schemeClr val="tx1"/>
              </a:solidFill>
            </a:rPr>
            <a:t>Swaddling</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Emergencies*</a:t>
          </a:r>
          <a:endParaRPr lang="en-US" b="1" dirty="0">
            <a:solidFill>
              <a:schemeClr val="tx1"/>
            </a:solidFill>
          </a:endParaRP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a:solidFill>
                <a:schemeClr val="tx1"/>
              </a:solidFill>
            </a:rPr>
            <a:t>Special Health Conditions*</a:t>
          </a:r>
          <a:endParaRPr lang="en-US" b="1" dirty="0">
            <a:solidFill>
              <a:schemeClr val="tx1"/>
            </a:solidFill>
          </a:endParaRP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544BC07-8C77-4207-BAD3-0E6D137CEA38}">
      <dgm:prSet/>
      <dgm:spPr>
        <a:solidFill>
          <a:srgbClr val="DDEFFA"/>
        </a:solidFill>
      </dgm:spPr>
      <dgm:t>
        <a:bodyPr/>
        <a:lstStyle/>
        <a:p>
          <a:r>
            <a:rPr lang="en-US" b="1">
              <a:solidFill>
                <a:schemeClr val="tx1"/>
              </a:solidFill>
            </a:rPr>
            <a:t>Sleep Training*</a:t>
          </a:r>
          <a:endParaRPr lang="en-US" b="1" dirty="0">
            <a:solidFill>
              <a:schemeClr val="tx1"/>
            </a:solidFill>
          </a:endParaRPr>
        </a:p>
      </dgm:t>
    </dgm:pt>
    <dgm:pt modelId="{4E74B174-7E6F-4946-91DB-9D672A7FDBCA}" type="parTrans" cxnId="{07992AF7-732F-4956-BC7D-9B0BFD165797}">
      <dgm:prSet/>
      <dgm:spPr/>
      <dgm:t>
        <a:bodyPr/>
        <a:lstStyle/>
        <a:p>
          <a:endParaRPr lang="en-US"/>
        </a:p>
      </dgm:t>
    </dgm:pt>
    <dgm:pt modelId="{07908E9E-BE7A-437F-8E98-533A19B3E72A}" type="sibTrans" cxnId="{07992AF7-732F-4956-BC7D-9B0BFD165797}">
      <dgm:prSet/>
      <dgm:spPr/>
      <dgm:t>
        <a:bodyPr/>
        <a:lstStyle/>
        <a:p>
          <a:endParaRPr lang="en-US"/>
        </a:p>
      </dgm:t>
    </dgm:pt>
    <dgm:pt modelId="{8CF2ECCD-17DE-4F44-864A-3D9A8492269A}">
      <dgm:prSet/>
      <dgm:spPr>
        <a:solidFill>
          <a:schemeClr val="accent2">
            <a:lumMod val="20000"/>
            <a:lumOff val="80000"/>
          </a:schemeClr>
        </a:solidFill>
      </dgm:spPr>
      <dgm:t>
        <a:bodyPr/>
        <a:lstStyle/>
        <a:p>
          <a:r>
            <a:rPr lang="en-US" b="1" dirty="0">
              <a:solidFill>
                <a:schemeClr val="tx1"/>
              </a:solidFill>
            </a:rPr>
            <a:t>Regular Prenatal Care</a:t>
          </a:r>
          <a:endParaRPr lang="en-US" dirty="0"/>
        </a:p>
      </dgm:t>
    </dgm:pt>
    <dgm:pt modelId="{D2BE4727-560E-4293-9B17-46FE197A8FE1}" type="parTrans" cxnId="{3DBD6299-AD2E-40EE-8D72-24B59383A8C6}">
      <dgm:prSet/>
      <dgm:spPr/>
      <dgm:t>
        <a:bodyPr/>
        <a:lstStyle/>
        <a:p>
          <a:endParaRPr lang="en-US"/>
        </a:p>
      </dgm:t>
    </dgm:pt>
    <dgm:pt modelId="{38E72643-2A42-4129-8906-D6E8AD2D3C42}" type="sibTrans" cxnId="{3DBD6299-AD2E-40EE-8D72-24B59383A8C6}">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9">
        <dgm:presLayoutVars>
          <dgm:chMax val="0"/>
          <dgm:bulletEnabled val="1"/>
        </dgm:presLayoutVars>
      </dgm:prSet>
      <dgm:spPr/>
    </dgm:pt>
    <dgm:pt modelId="{0A5FC2B2-61A8-5E45-87B7-764EEA07D1AC}" type="pres">
      <dgm:prSet presAssocID="{688F37EE-1F78-494E-9FAD-C7ABC153520C}" presName="spacer" presStyleCnt="0"/>
      <dgm:spPr/>
    </dgm:pt>
    <dgm:pt modelId="{E83EB555-5266-448B-A2A5-67418112CFAB}" type="pres">
      <dgm:prSet presAssocID="{8CF2ECCD-17DE-4F44-864A-3D9A8492269A}" presName="parentText" presStyleLbl="node1" presStyleIdx="1" presStyleCnt="9" custLinFactNeighborX="237">
        <dgm:presLayoutVars>
          <dgm:chMax val="0"/>
          <dgm:bulletEnabled val="1"/>
        </dgm:presLayoutVars>
      </dgm:prSet>
      <dgm:spPr/>
    </dgm:pt>
    <dgm:pt modelId="{A614E623-0D7D-4858-87A1-EED7BE98ACE1}" type="pres">
      <dgm:prSet presAssocID="{38E72643-2A42-4129-8906-D6E8AD2D3C42}" presName="spacer" presStyleCnt="0"/>
      <dgm:spPr/>
    </dgm:pt>
    <dgm:pt modelId="{7BF5544E-85DB-0445-84A7-57E47F2280CB}" type="pres">
      <dgm:prSet presAssocID="{AFEBE290-5413-4765-BC6C-7218D0CEC968}" presName="parentText" presStyleLbl="node1" presStyleIdx="2" presStyleCnt="9">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3" presStyleCnt="9">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4" presStyleCnt="9">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5" presStyleCnt="9">
        <dgm:presLayoutVars>
          <dgm:chMax val="0"/>
          <dgm:bulletEnabled val="1"/>
        </dgm:presLayoutVars>
      </dgm:prSet>
      <dgm:spPr/>
    </dgm:pt>
    <dgm:pt modelId="{3FED6C64-F1D5-FB48-B3A0-F650D3C50A0D}" type="pres">
      <dgm:prSet presAssocID="{9C266340-F398-418E-8764-A7F22A474379}" presName="spacer" presStyleCnt="0"/>
      <dgm:spPr/>
    </dgm:pt>
    <dgm:pt modelId="{8A5E26F3-39CF-B745-B61D-FB3A0C0C9B55}" type="pres">
      <dgm:prSet presAssocID="{79D2E1BE-2822-42FA-B92C-E2BB2D14C98E}" presName="parentText" presStyleLbl="node1" presStyleIdx="6" presStyleCnt="9">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9">
        <dgm:presLayoutVars>
          <dgm:chMax val="0"/>
          <dgm:bulletEnabled val="1"/>
        </dgm:presLayoutVars>
      </dgm:prSet>
      <dgm:spPr/>
    </dgm:pt>
    <dgm:pt modelId="{4F10C464-0374-4595-B832-A68626E97FD5}" type="pres">
      <dgm:prSet presAssocID="{9211CDEF-4D1A-4C68-B30A-AFE4A55BD447}" presName="spacer" presStyleCnt="0"/>
      <dgm:spPr/>
    </dgm:pt>
    <dgm:pt modelId="{3E9142AD-37DC-49DD-879C-AE71DD28527F}" type="pres">
      <dgm:prSet presAssocID="{6544BC07-8C77-4207-BAD3-0E6D137CEA38}" presName="parentText" presStyleLbl="node1" presStyleIdx="8" presStyleCnt="9">
        <dgm:presLayoutVars>
          <dgm:chMax val="0"/>
          <dgm:bulletEnabled val="1"/>
        </dgm:presLayoutVars>
      </dgm:prSet>
      <dgm:spPr/>
    </dgm:pt>
  </dgm:ptLst>
  <dgm:cxnLst>
    <dgm:cxn modelId="{F958921A-C4B9-45AC-A809-82F51B8BD68F}" srcId="{BDE9AF96-03B4-435D-9E6F-48BF320E48D4}" destId="{D2AE94CA-11A4-4A0C-A597-5B706A436340}" srcOrd="5"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3" destOrd="0" parTransId="{57320BB2-3517-4A10-B1D5-D16325DEE40A}" sibTransId="{4B01B880-E491-4D8D-9CC1-F103F71C99D6}"/>
    <dgm:cxn modelId="{3DBD6299-AD2E-40EE-8D72-24B59383A8C6}" srcId="{BDE9AF96-03B4-435D-9E6F-48BF320E48D4}" destId="{8CF2ECCD-17DE-4F44-864A-3D9A8492269A}" srcOrd="1" destOrd="0" parTransId="{D2BE4727-560E-4293-9B17-46FE197A8FE1}" sibTransId="{38E72643-2A42-4129-8906-D6E8AD2D3C42}"/>
    <dgm:cxn modelId="{012EAEBB-4A7B-495B-AFBB-A5328245C1CE}" srcId="{BDE9AF96-03B4-435D-9E6F-48BF320E48D4}" destId="{2DD17605-6F4D-40CB-9464-131F3D7104BF}" srcOrd="0" destOrd="0" parTransId="{4DD43F88-D1DA-4B06-95AA-B093B047261F}" sibTransId="{688F37EE-1F78-494E-9FAD-C7ABC153520C}"/>
    <dgm:cxn modelId="{74B60BC0-1A92-4F9D-B010-633E39CFD6F4}" type="presOf" srcId="{6544BC07-8C77-4207-BAD3-0E6D137CEA38}" destId="{3E9142AD-37DC-49DD-879C-AE71DD28527F}" srcOrd="0" destOrd="0" presId="urn:microsoft.com/office/officeart/2005/8/layout/vList2"/>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2" destOrd="0" parTransId="{717BA41A-8610-4225-A979-A9648F342412}" sibTransId="{53D4CC46-59AB-4974-9294-EEFF865D0BFD}"/>
    <dgm:cxn modelId="{635C9DE7-3007-42CE-9FD5-1800AC115674}" type="presOf" srcId="{8CF2ECCD-17DE-4F44-864A-3D9A8492269A}" destId="{E83EB555-5266-448B-A2A5-67418112CFAB}" srcOrd="0" destOrd="0" presId="urn:microsoft.com/office/officeart/2005/8/layout/vList2"/>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4" destOrd="0" parTransId="{CF9B8648-95AE-4E6B-84AE-DB9C381B52B7}" sibTransId="{503FB069-B3D2-49D9-99F4-0A0CB7BD2FED}"/>
    <dgm:cxn modelId="{07992AF7-732F-4956-BC7D-9B0BFD165797}" srcId="{BDE9AF96-03B4-435D-9E6F-48BF320E48D4}" destId="{6544BC07-8C77-4207-BAD3-0E6D137CEA38}" srcOrd="8" destOrd="0" parTransId="{4E74B174-7E6F-4946-91DB-9D672A7FDBCA}" sibTransId="{07908E9E-BE7A-437F-8E98-533A19B3E72A}"/>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F1E59C0A-FFB8-41D6-8263-28C575FDA5C5}" type="presParOf" srcId="{059A3B46-C84A-2445-9660-A2B78A929840}" destId="{E83EB555-5266-448B-A2A5-67418112CFAB}" srcOrd="2" destOrd="0" presId="urn:microsoft.com/office/officeart/2005/8/layout/vList2"/>
    <dgm:cxn modelId="{DEA550C3-DA2C-4C11-9211-3B935ED72C06}" type="presParOf" srcId="{059A3B46-C84A-2445-9660-A2B78A929840}" destId="{A614E623-0D7D-4858-87A1-EED7BE98ACE1}" srcOrd="3" destOrd="0" presId="urn:microsoft.com/office/officeart/2005/8/layout/vList2"/>
    <dgm:cxn modelId="{C7CB709F-B194-2C4E-877C-728AEA920B4D}" type="presParOf" srcId="{059A3B46-C84A-2445-9660-A2B78A929840}" destId="{7BF5544E-85DB-0445-84A7-57E47F2280CB}" srcOrd="4" destOrd="0" presId="urn:microsoft.com/office/officeart/2005/8/layout/vList2"/>
    <dgm:cxn modelId="{C0D026E1-D185-574F-B21B-4308B51FA863}" type="presParOf" srcId="{059A3B46-C84A-2445-9660-A2B78A929840}" destId="{0F75A30D-8065-E94B-9500-89B4EA79BE87}" srcOrd="5" destOrd="0" presId="urn:microsoft.com/office/officeart/2005/8/layout/vList2"/>
    <dgm:cxn modelId="{14B97872-798F-E446-9BC4-1E83884A5412}" type="presParOf" srcId="{059A3B46-C84A-2445-9660-A2B78A929840}" destId="{2143A8F2-6416-7E40-9D01-8CA8D9E96835}" srcOrd="6" destOrd="0" presId="urn:microsoft.com/office/officeart/2005/8/layout/vList2"/>
    <dgm:cxn modelId="{86D3D7AB-7E82-4746-82C4-327A5A79D227}" type="presParOf" srcId="{059A3B46-C84A-2445-9660-A2B78A929840}" destId="{47BA1A77-B5A6-D14B-AA7F-D3A485566A05}" srcOrd="7" destOrd="0" presId="urn:microsoft.com/office/officeart/2005/8/layout/vList2"/>
    <dgm:cxn modelId="{B344C0BA-F4A4-F247-8EE7-83CCB30212E2}" type="presParOf" srcId="{059A3B46-C84A-2445-9660-A2B78A929840}" destId="{1D8F99CF-C76E-7246-94D2-A63D18A393B9}" srcOrd="8" destOrd="0" presId="urn:microsoft.com/office/officeart/2005/8/layout/vList2"/>
    <dgm:cxn modelId="{9E674B85-721F-6546-97E8-3834A927D3DF}" type="presParOf" srcId="{059A3B46-C84A-2445-9660-A2B78A929840}" destId="{3E9FF859-3615-A141-92F9-4BD0BBBA30B9}" srcOrd="9" destOrd="0" presId="urn:microsoft.com/office/officeart/2005/8/layout/vList2"/>
    <dgm:cxn modelId="{A1E4A7A1-5D1A-8C45-91BF-F777A1BDCB15}" type="presParOf" srcId="{059A3B46-C84A-2445-9660-A2B78A929840}" destId="{537C1272-107B-0244-BEE5-072D1D676630}" srcOrd="10" destOrd="0" presId="urn:microsoft.com/office/officeart/2005/8/layout/vList2"/>
    <dgm:cxn modelId="{0D14A130-916B-924B-BF96-A545FA54DDED}" type="presParOf" srcId="{059A3B46-C84A-2445-9660-A2B78A929840}" destId="{3FED6C64-F1D5-FB48-B3A0-F650D3C50A0D}"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 modelId="{ECDF32FE-BBBD-4E57-9CB8-BF8CC5578927}" type="presParOf" srcId="{059A3B46-C84A-2445-9660-A2B78A929840}" destId="{4F10C464-0374-4595-B832-A68626E97FD5}" srcOrd="15" destOrd="0" presId="urn:microsoft.com/office/officeart/2005/8/layout/vList2"/>
    <dgm:cxn modelId="{631EB83D-921B-4C53-A3C3-0165FC21C931}" type="presParOf" srcId="{059A3B46-C84A-2445-9660-A2B78A929840}" destId="{3E9142AD-37DC-49DD-879C-AE71DD28527F}" srcOrd="1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a:lnSpc>
              <a:spcPct val="100000"/>
            </a:lnSpc>
          </a:pPr>
          <a:r>
            <a:rPr lang="en-US" sz="2800" b="1">
              <a:solidFill>
                <a:schemeClr val="tx1"/>
              </a:solidFill>
            </a:rPr>
            <a:t>Myth vs. fact statement</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pPr>
            <a:lnSpc>
              <a:spcPct val="100000"/>
            </a:lnSpc>
          </a:pPr>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pPr>
            <a:lnSpc>
              <a:spcPct val="100000"/>
            </a:lnSpc>
          </a:pPr>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Back to sleep</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Sleep Surface</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Breastfeeding</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Room Sharing</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Clear Crib</a:t>
          </a:r>
        </a:p>
      </dsp:txBody>
      <dsp:txXfrm>
        <a:off x="22246" y="2118912"/>
        <a:ext cx="4603708" cy="411223"/>
      </dsp:txXfrm>
    </dsp:sp>
    <dsp:sp modelId="{83AEAE12-7DF7-421F-8962-6EA22187E25A}">
      <dsp:nvSpPr>
        <dsp:cNvPr id="0" name=""/>
        <dsp:cNvSpPr/>
      </dsp:nvSpPr>
      <dsp:spPr>
        <a:xfrm>
          <a:off x="0" y="2607101"/>
          <a:ext cx="4648200" cy="455715"/>
        </a:xfrm>
        <a:prstGeom prst="roundRect">
          <a:avLst/>
        </a:prstGeom>
        <a:solidFill>
          <a:srgbClr val="DDEFFA"/>
        </a:solidFill>
        <a:ln w="12700" cap="flat" cmpd="sng" algn="ctr">
          <a:solidFill>
            <a:srgbClr val="DDEFF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Pacifiers</a:t>
          </a:r>
        </a:p>
      </dsp:txBody>
      <dsp:txXfrm>
        <a:off x="22246" y="2629347"/>
        <a:ext cx="4603708" cy="411223"/>
      </dsp:txXfrm>
    </dsp:sp>
    <dsp:sp modelId="{8A5E26F3-39CF-B745-B61D-FB3A0C0C9B55}">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Smoke-free and Vape-free</a:t>
          </a:r>
        </a:p>
      </dsp:txBody>
      <dsp:txXfrm>
        <a:off x="22246" y="3139782"/>
        <a:ext cx="4603708" cy="411223"/>
      </dsp:txXfrm>
    </dsp:sp>
    <dsp:sp modelId="{F81F88E5-F773-514F-A2E7-ADB45DD6A0A9}">
      <dsp:nvSpPr>
        <dsp:cNvPr id="0" name=""/>
        <dsp:cNvSpPr/>
      </dsp:nvSpPr>
      <dsp:spPr>
        <a:xfrm>
          <a:off x="0" y="3638988"/>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Avoid Alcohol and Drugs</a:t>
          </a:r>
        </a:p>
      </dsp:txBody>
      <dsp:txXfrm>
        <a:off x="22246" y="3661234"/>
        <a:ext cx="460370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38613"/>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Overheating</a:t>
          </a:r>
        </a:p>
      </dsp:txBody>
      <dsp:txXfrm>
        <a:off x="19904" y="58517"/>
        <a:ext cx="4608392" cy="367937"/>
      </dsp:txXfrm>
    </dsp:sp>
    <dsp:sp modelId="{E83EB555-5266-448B-A2A5-67418112CFAB}">
      <dsp:nvSpPr>
        <dsp:cNvPr id="0" name=""/>
        <dsp:cNvSpPr/>
      </dsp:nvSpPr>
      <dsp:spPr>
        <a:xfrm>
          <a:off x="0" y="495318"/>
          <a:ext cx="4648200" cy="407745"/>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Regular Prenatal Care</a:t>
          </a:r>
          <a:endParaRPr lang="en-US" sz="1700" kern="1200" dirty="0"/>
        </a:p>
      </dsp:txBody>
      <dsp:txXfrm>
        <a:off x="19904" y="515222"/>
        <a:ext cx="4608392" cy="367937"/>
      </dsp:txXfrm>
    </dsp:sp>
    <dsp:sp modelId="{7BF5544E-85DB-0445-84A7-57E47F2280CB}">
      <dsp:nvSpPr>
        <dsp:cNvPr id="0" name=""/>
        <dsp:cNvSpPr/>
      </dsp:nvSpPr>
      <dsp:spPr>
        <a:xfrm>
          <a:off x="0" y="95202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Regular Baby Checkups</a:t>
          </a:r>
        </a:p>
      </dsp:txBody>
      <dsp:txXfrm>
        <a:off x="19904" y="971928"/>
        <a:ext cx="4608392" cy="367937"/>
      </dsp:txXfrm>
    </dsp:sp>
    <dsp:sp modelId="{2143A8F2-6416-7E40-9D01-8CA8D9E96835}">
      <dsp:nvSpPr>
        <dsp:cNvPr id="0" name=""/>
        <dsp:cNvSpPr/>
      </dsp:nvSpPr>
      <dsp:spPr>
        <a:xfrm>
          <a:off x="0" y="140872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Avoid Monitors and Devices</a:t>
          </a:r>
        </a:p>
      </dsp:txBody>
      <dsp:txXfrm>
        <a:off x="19904" y="1428633"/>
        <a:ext cx="4608392" cy="367937"/>
      </dsp:txXfrm>
    </dsp:sp>
    <dsp:sp modelId="{1D8F99CF-C76E-7246-94D2-A63D18A393B9}">
      <dsp:nvSpPr>
        <dsp:cNvPr id="0" name=""/>
        <dsp:cNvSpPr/>
      </dsp:nvSpPr>
      <dsp:spPr>
        <a:xfrm>
          <a:off x="0" y="186543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Tummy Time</a:t>
          </a:r>
        </a:p>
      </dsp:txBody>
      <dsp:txXfrm>
        <a:off x="19904" y="1885338"/>
        <a:ext cx="4608392" cy="367937"/>
      </dsp:txXfrm>
    </dsp:sp>
    <dsp:sp modelId="{537C1272-107B-0244-BEE5-072D1D676630}">
      <dsp:nvSpPr>
        <dsp:cNvPr id="0" name=""/>
        <dsp:cNvSpPr/>
      </dsp:nvSpPr>
      <dsp:spPr>
        <a:xfrm>
          <a:off x="0" y="232213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Swaddling</a:t>
          </a:r>
        </a:p>
      </dsp:txBody>
      <dsp:txXfrm>
        <a:off x="19904" y="2342043"/>
        <a:ext cx="4608392" cy="367937"/>
      </dsp:txXfrm>
    </dsp:sp>
    <dsp:sp modelId="{8A5E26F3-39CF-B745-B61D-FB3A0C0C9B55}">
      <dsp:nvSpPr>
        <dsp:cNvPr id="0" name=""/>
        <dsp:cNvSpPr/>
      </dsp:nvSpPr>
      <dsp:spPr>
        <a:xfrm>
          <a:off x="0" y="277884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tx1"/>
              </a:solidFill>
            </a:rPr>
            <a:t>Emergencies*</a:t>
          </a:r>
          <a:endParaRPr lang="en-US" sz="1700" b="1" kern="1200" dirty="0">
            <a:solidFill>
              <a:schemeClr val="tx1"/>
            </a:solidFill>
          </a:endParaRPr>
        </a:p>
      </dsp:txBody>
      <dsp:txXfrm>
        <a:off x="19904" y="2798748"/>
        <a:ext cx="4608392" cy="367937"/>
      </dsp:txXfrm>
    </dsp:sp>
    <dsp:sp modelId="{F81F88E5-F773-514F-A2E7-ADB45DD6A0A9}">
      <dsp:nvSpPr>
        <dsp:cNvPr id="0" name=""/>
        <dsp:cNvSpPr/>
      </dsp:nvSpPr>
      <dsp:spPr>
        <a:xfrm>
          <a:off x="0" y="3235549"/>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tx1"/>
              </a:solidFill>
            </a:rPr>
            <a:t>Special Health Conditions*</a:t>
          </a:r>
          <a:endParaRPr lang="en-US" sz="1700" b="1" kern="1200" dirty="0">
            <a:solidFill>
              <a:schemeClr val="tx1"/>
            </a:solidFill>
          </a:endParaRPr>
        </a:p>
      </dsp:txBody>
      <dsp:txXfrm>
        <a:off x="19904" y="3255453"/>
        <a:ext cx="4608392" cy="367937"/>
      </dsp:txXfrm>
    </dsp:sp>
    <dsp:sp modelId="{3E9142AD-37DC-49DD-879C-AE71DD28527F}">
      <dsp:nvSpPr>
        <dsp:cNvPr id="0" name=""/>
        <dsp:cNvSpPr/>
      </dsp:nvSpPr>
      <dsp:spPr>
        <a:xfrm>
          <a:off x="0" y="3692254"/>
          <a:ext cx="4648200" cy="40774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tx1"/>
              </a:solidFill>
            </a:rPr>
            <a:t>Sleep Training*</a:t>
          </a:r>
          <a:endParaRPr lang="en-US" sz="1700" b="1" kern="1200" dirty="0">
            <a:solidFill>
              <a:schemeClr val="tx1"/>
            </a:solidFill>
          </a:endParaRPr>
        </a:p>
      </dsp:txBody>
      <dsp:txXfrm>
        <a:off x="19904" y="3712158"/>
        <a:ext cx="4608392"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Myth vs. fact statement</a:t>
          </a:r>
        </a:p>
      </dsp:txBody>
      <dsp:txXfrm>
        <a:off x="1190014" y="440"/>
        <a:ext cx="7736570" cy="1030315"/>
      </dsp:txXfrm>
    </dsp:sp>
    <dsp:sp modelId="{76F221A6-5D44-47FD-BDC2-70019B3119DC}">
      <dsp:nvSpPr>
        <dsp:cNvPr id="0" name=""/>
        <dsp:cNvSpPr/>
      </dsp:nvSpPr>
      <dsp:spPr>
        <a:xfrm>
          <a:off x="0" y="1288335"/>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Check your knowledge</a:t>
          </a:r>
        </a:p>
      </dsp:txBody>
      <dsp:txXfrm>
        <a:off x="1190014" y="1288335"/>
        <a:ext cx="7736570" cy="1030315"/>
      </dsp:txXfrm>
    </dsp:sp>
    <dsp:sp modelId="{928B4ABC-0706-4BB9-A935-CC8B85C40D38}">
      <dsp:nvSpPr>
        <dsp:cNvPr id="0" name=""/>
        <dsp:cNvSpPr/>
      </dsp:nvSpPr>
      <dsp:spPr>
        <a:xfrm>
          <a:off x="0" y="2576229"/>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Find out what we don’t know</a:t>
          </a:r>
        </a:p>
      </dsp:txBody>
      <dsp:txXfrm>
        <a:off x="1190014" y="2576229"/>
        <a:ext cx="7736570" cy="10303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0.12234</cdr:x>
      <cdr:y>0.54888</cdr:y>
    </cdr:from>
    <cdr:to>
      <cdr:x>0.35895</cdr:x>
      <cdr:y>0.76197</cdr:y>
    </cdr:to>
    <cdr:sp macro="" textlink="">
      <cdr:nvSpPr>
        <cdr:cNvPr id="6" name="Arrow: Bent 5">
          <a:extLst xmlns:a="http://schemas.openxmlformats.org/drawingml/2006/main">
            <a:ext uri="{FF2B5EF4-FFF2-40B4-BE49-F238E27FC236}">
              <a16:creationId xmlns:a16="http://schemas.microsoft.com/office/drawing/2014/main" id="{C77C9DAF-13D3-774E-4F3F-8490678165AC}"/>
            </a:ext>
          </a:extLst>
        </cdr:cNvPr>
        <cdr:cNvSpPr/>
      </cdr:nvSpPr>
      <cdr:spPr>
        <a:xfrm xmlns:a="http://schemas.openxmlformats.org/drawingml/2006/main">
          <a:off x="1286435" y="2634120"/>
          <a:ext cx="2488093" cy="1022633"/>
        </a:xfrm>
        <a:prstGeom xmlns:a="http://schemas.openxmlformats.org/drawingml/2006/main" prst="ben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0.10193</cdr:x>
      <cdr:y>0.53588</cdr:y>
    </cdr:from>
    <cdr:to>
      <cdr:x>0.42367</cdr:x>
      <cdr:y>0.53588</cdr:y>
    </cdr:to>
    <cdr:cxnSp macro="">
      <cdr:nvCxnSpPr>
        <cdr:cNvPr id="3" name="Straight Connector 2">
          <a:extLst xmlns:a="http://schemas.openxmlformats.org/drawingml/2006/main">
            <a:ext uri="{FF2B5EF4-FFF2-40B4-BE49-F238E27FC236}">
              <a16:creationId xmlns:a16="http://schemas.microsoft.com/office/drawing/2014/main" id="{7FEE85C2-3625-475F-F68F-6950FAF08394}"/>
            </a:ext>
          </a:extLst>
        </cdr:cNvPr>
        <cdr:cNvCxnSpPr/>
      </cdr:nvCxnSpPr>
      <cdr:spPr>
        <a:xfrm xmlns:a="http://schemas.openxmlformats.org/drawingml/2006/main">
          <a:off x="1071881" y="2121983"/>
          <a:ext cx="3383280" cy="0"/>
        </a:xfrm>
        <a:prstGeom xmlns:a="http://schemas.openxmlformats.org/drawingml/2006/main" prst="line">
          <a:avLst/>
        </a:prstGeom>
        <a:ln xmlns:a="http://schemas.openxmlformats.org/drawingml/2006/main" w="444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1" y="8846554"/>
            <a:ext cx="3108007" cy="467309"/>
          </a:xfrm>
          <a:prstGeom prst="rect">
            <a:avLst/>
          </a:prstGeom>
        </p:spPr>
        <p:txBody>
          <a:bodyPr vert="horz" lIns="94194" tIns="47098" rIns="94194" bIns="47098" rtlCol="0" anchor="b"/>
          <a:lstStyle>
            <a:lvl1pPr algn="l">
              <a:defRPr sz="13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4062658" y="8846554"/>
            <a:ext cx="3108007" cy="467309"/>
          </a:xfrm>
          <a:prstGeom prst="rect">
            <a:avLst/>
          </a:prstGeom>
        </p:spPr>
        <p:txBody>
          <a:bodyPr vert="horz" lIns="94194" tIns="47098" rIns="94194" bIns="47098" rtlCol="0" anchor="b"/>
          <a:lstStyle>
            <a:lvl1pPr algn="r">
              <a:defRPr sz="13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n-US"/>
          </a:p>
        </p:txBody>
      </p:sp>
      <p:sp>
        <p:nvSpPr>
          <p:cNvPr id="3" name="Date Placeholder 2"/>
          <p:cNvSpPr>
            <a:spLocks noGrp="1"/>
          </p:cNvSpPr>
          <p:nvPr>
            <p:ph type="dt"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p>
        </p:txBody>
      </p:sp>
      <p:sp>
        <p:nvSpPr>
          <p:cNvPr id="4" name="Slide Image Placeholder 3"/>
          <p:cNvSpPr>
            <a:spLocks noGrp="1" noRot="1" noChangeAspect="1"/>
          </p:cNvSpPr>
          <p:nvPr>
            <p:ph type="sldImg" idx="2"/>
          </p:nvPr>
        </p:nvSpPr>
        <p:spPr>
          <a:xfrm>
            <a:off x="792163" y="1163638"/>
            <a:ext cx="5588000" cy="3143250"/>
          </a:xfrm>
          <a:prstGeom prst="rect">
            <a:avLst/>
          </a:prstGeom>
          <a:noFill/>
          <a:ln w="12700">
            <a:solidFill>
              <a:prstClr val="black"/>
            </a:solidFill>
          </a:ln>
        </p:spPr>
        <p:txBody>
          <a:bodyPr vert="horz" lIns="94194" tIns="47098" rIns="94194" bIns="47098" rtlCol="0" anchor="ctr"/>
          <a:lstStyle/>
          <a:p>
            <a:endParaRPr lang="en-US"/>
          </a:p>
        </p:txBody>
      </p:sp>
      <p:sp>
        <p:nvSpPr>
          <p:cNvPr id="5" name="Notes Placeholder 4"/>
          <p:cNvSpPr>
            <a:spLocks noGrp="1"/>
          </p:cNvSpPr>
          <p:nvPr>
            <p:ph type="body" sz="quarter" idx="3"/>
          </p:nvPr>
        </p:nvSpPr>
        <p:spPr>
          <a:xfrm>
            <a:off x="717233" y="4482297"/>
            <a:ext cx="5737860" cy="3667334"/>
          </a:xfrm>
          <a:prstGeom prst="rect">
            <a:avLst/>
          </a:prstGeom>
        </p:spPr>
        <p:txBody>
          <a:bodyPr vert="horz" lIns="94194" tIns="47098" rIns="94194" bIns="470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3108007" cy="467309"/>
          </a:xfrm>
          <a:prstGeom prst="rect">
            <a:avLst/>
          </a:prstGeom>
        </p:spPr>
        <p:txBody>
          <a:bodyPr vert="horz" lIns="94194" tIns="47098" rIns="94194" bIns="47098" rtlCol="0" anchor="b"/>
          <a:lstStyle>
            <a:lvl1pPr algn="l">
              <a:defRPr sz="1300"/>
            </a:lvl1pPr>
          </a:lstStyle>
          <a:p>
            <a:endParaRPr lang="en-US"/>
          </a:p>
        </p:txBody>
      </p:sp>
      <p:sp>
        <p:nvSpPr>
          <p:cNvPr id="7" name="Slide Number Placeholder 6"/>
          <p:cNvSpPr>
            <a:spLocks noGrp="1"/>
          </p:cNvSpPr>
          <p:nvPr>
            <p:ph type="sldNum" sz="quarter" idx="5"/>
          </p:nvPr>
        </p:nvSpPr>
        <p:spPr>
          <a:xfrm>
            <a:off x="4062658" y="8846554"/>
            <a:ext cx="3108007" cy="467309"/>
          </a:xfrm>
          <a:prstGeom prst="rect">
            <a:avLst/>
          </a:prstGeom>
        </p:spPr>
        <p:txBody>
          <a:bodyPr vert="horz" lIns="94194" tIns="47098" rIns="94194" bIns="47098" rtlCol="0" anchor="b"/>
          <a:lstStyle>
            <a:lvl1pPr algn="r">
              <a:defRPr sz="13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emch.org/learning/building/approach/1-2-why.ph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unsplash.com/s/photos/baby-vaccine?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mailto:InfantHealth@dshs.texas.gov"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notes contained within this presentation are meant as suggested facilitator language and contain additional resources to support the facilitator and audience attending the </a:t>
            </a:r>
            <a:r>
              <a:rPr lang="en-US" b="1" dirty="0"/>
              <a:t>Let’s Talk- </a:t>
            </a:r>
            <a:r>
              <a:rPr lang="en-US" b="1" i="1" dirty="0"/>
              <a:t>Safe Infant Sleep Community Training</a:t>
            </a:r>
          </a:p>
          <a:p>
            <a:endParaRPr lang="en-US" dirty="0"/>
          </a:p>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
        <p:nvSpPr>
          <p:cNvPr id="5" name="Date Placeholder 4">
            <a:extLst>
              <a:ext uri="{FF2B5EF4-FFF2-40B4-BE49-F238E27FC236}">
                <a16:creationId xmlns:a16="http://schemas.microsoft.com/office/drawing/2014/main" id="{080C478B-7E78-19AC-02D3-9D16B8114EA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8941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10</a:t>
            </a:fld>
            <a:endParaRPr lang="en-US"/>
          </a:p>
        </p:txBody>
      </p:sp>
      <p:sp>
        <p:nvSpPr>
          <p:cNvPr id="5" name="Date Placeholder 4">
            <a:extLst>
              <a:ext uri="{FF2B5EF4-FFF2-40B4-BE49-F238E27FC236}">
                <a16:creationId xmlns:a16="http://schemas.microsoft.com/office/drawing/2014/main" id="{3294C7FF-64B0-2B8B-75DE-660906BC6B1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00780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a:ea typeface="Lucida Sans" panose="020B0602030504020204" pitchFamily="34" charset="0"/>
                <a:cs typeface="Lucida Sans" panose="020B0602030504020204" pitchFamily="34" charset="0"/>
              </a:rPr>
              <a:t>Now that we’ve seen the data/numbers that shows we still have work to do. Let’s make sure we are on the same page with our language when we are talking about safe sleep.</a:t>
            </a:r>
            <a:endParaRPr lang="en-US" b="0">
              <a:latin typeface="+mn-lt"/>
            </a:endParaRPr>
          </a:p>
          <a:p>
            <a:endParaRPr lang="en-US" b="0">
              <a:latin typeface="+mn-lt"/>
            </a:endParaRPr>
          </a:p>
          <a:p>
            <a:r>
              <a:rPr lang="en-US" b="0">
                <a:latin typeface="+mn-lt"/>
              </a:rPr>
              <a:t>Room Sharing: When baby sleeps in the same room as a parents, other adults, caregivers or children, but on a separate sleep surface (crib, bassinet, or play yard). Room sharing is known to reduce the risk of SIDS and supports continued exclusive breastfeeding.</a:t>
            </a:r>
          </a:p>
          <a:p>
            <a:endParaRPr lang="en-US" b="0">
              <a:latin typeface="+mn-lt"/>
            </a:endParaRPr>
          </a:p>
          <a:p>
            <a:r>
              <a:rPr lang="en-US" b="0">
                <a:latin typeface="+mn-lt"/>
              </a:rPr>
              <a:t>Bed Sharing: When baby shares a sleep surface (adult bed, sofa, recliner, or other surface used for sleep) with a parent, other child, and/or another adult caretaker.</a:t>
            </a:r>
          </a:p>
          <a:p>
            <a:endParaRPr lang="en-US" b="0">
              <a:latin typeface="+mn-lt"/>
            </a:endParaRPr>
          </a:p>
          <a:p>
            <a:r>
              <a:rPr lang="en-US" b="0">
                <a:latin typeface="+mn-lt"/>
              </a:rPr>
              <a:t>Tummy time: Placing your baby on his or her tummy on the floor while he or she is awake. A baby should never be left unattended, especially during tummy time.</a:t>
            </a:r>
          </a:p>
          <a:p>
            <a:endParaRPr lang="en-US" b="0">
              <a:latin typeface="+mn-lt"/>
            </a:endParaRPr>
          </a:p>
          <a:p>
            <a:r>
              <a:rPr lang="en-US" sz="1800"/>
              <a:t>Will this training address co-sleeping?​</a:t>
            </a:r>
          </a:p>
          <a:p>
            <a:r>
              <a:rPr lang="en-US" sz="1800"/>
              <a:t>Not at this time. The term co-sleeping may be used in other publications or trainings, but the definition is not always used consistently, so it lacks clarity. It can be variably used to describe sleeping in close proximity (e.g., room sharing) and/or sharing of sleep surface/space (example of bed sharing). This training follows the 2022 AAP safe infant sleep recommendations which focuses on infants having their own sleep surface and space.</a:t>
            </a:r>
          </a:p>
          <a:p>
            <a:endParaRPr lang="en-US"/>
          </a:p>
          <a:p>
            <a:pPr defTabSz="941939">
              <a:defRPr/>
            </a:pPr>
            <a:r>
              <a:rPr lang="en-US" sz="1300"/>
              <a:t>Reference:</a:t>
            </a:r>
          </a:p>
          <a:p>
            <a:pPr defTabSz="941939">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3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11</a:t>
            </a:fld>
            <a:endParaRPr lang="en-US"/>
          </a:p>
        </p:txBody>
      </p:sp>
      <p:sp>
        <p:nvSpPr>
          <p:cNvPr id="5" name="Date Placeholder 4">
            <a:extLst>
              <a:ext uri="{FF2B5EF4-FFF2-40B4-BE49-F238E27FC236}">
                <a16:creationId xmlns:a16="http://schemas.microsoft.com/office/drawing/2014/main" id="{B68BB6DD-AB38-2E4E-1075-06276E279AE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8634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spc="-62">
                <a:solidFill>
                  <a:srgbClr val="58595B"/>
                </a:solidFill>
                <a:cs typeface="Arial"/>
              </a:rPr>
              <a:t>Research</a:t>
            </a:r>
            <a:r>
              <a:rPr lang="en-US" sz="1300" spc="-15">
                <a:solidFill>
                  <a:srgbClr val="58595B"/>
                </a:solidFill>
                <a:cs typeface="Arial"/>
              </a:rPr>
              <a:t> </a:t>
            </a:r>
            <a:r>
              <a:rPr lang="en-US" sz="1300" spc="-20">
                <a:solidFill>
                  <a:srgbClr val="58595B"/>
                </a:solidFill>
                <a:cs typeface="Arial"/>
              </a:rPr>
              <a:t>shows</a:t>
            </a:r>
            <a:r>
              <a:rPr lang="en-US" sz="1300" spc="-11">
                <a:solidFill>
                  <a:srgbClr val="58595B"/>
                </a:solidFill>
                <a:cs typeface="Arial"/>
              </a:rPr>
              <a:t> </a:t>
            </a:r>
            <a:r>
              <a:rPr lang="en-US" sz="1300">
                <a:solidFill>
                  <a:srgbClr val="58595B"/>
                </a:solidFill>
                <a:cs typeface="Arial"/>
              </a:rPr>
              <a:t>that</a:t>
            </a:r>
            <a:r>
              <a:rPr lang="en-US" sz="1300" spc="-11">
                <a:solidFill>
                  <a:srgbClr val="58595B"/>
                </a:solidFill>
                <a:cs typeface="Arial"/>
              </a:rPr>
              <a:t> </a:t>
            </a:r>
            <a:r>
              <a:rPr lang="en-US" sz="1300">
                <a:solidFill>
                  <a:srgbClr val="58595B"/>
                </a:solidFill>
                <a:cs typeface="Arial"/>
              </a:rPr>
              <a:t>improvements</a:t>
            </a:r>
            <a:r>
              <a:rPr lang="en-US" sz="1300" spc="-11">
                <a:solidFill>
                  <a:srgbClr val="58595B"/>
                </a:solidFill>
                <a:cs typeface="Arial"/>
              </a:rPr>
              <a:t> </a:t>
            </a:r>
            <a:r>
              <a:rPr lang="en-US" sz="1300">
                <a:solidFill>
                  <a:srgbClr val="58595B"/>
                </a:solidFill>
                <a:cs typeface="Arial"/>
              </a:rPr>
              <a:t>from</a:t>
            </a:r>
            <a:r>
              <a:rPr lang="en-US" sz="1300" spc="-11">
                <a:solidFill>
                  <a:srgbClr val="58595B"/>
                </a:solidFill>
                <a:cs typeface="Arial"/>
              </a:rPr>
              <a:t> </a:t>
            </a:r>
            <a:r>
              <a:rPr lang="en-US" sz="1300">
                <a:solidFill>
                  <a:srgbClr val="58595B"/>
                </a:solidFill>
                <a:cs typeface="Arial"/>
              </a:rPr>
              <a:t>the</a:t>
            </a:r>
            <a:r>
              <a:rPr lang="en-US" sz="1300" spc="-11">
                <a:solidFill>
                  <a:srgbClr val="58595B"/>
                </a:solidFill>
                <a:cs typeface="Arial"/>
              </a:rPr>
              <a:t> </a:t>
            </a:r>
            <a:r>
              <a:rPr lang="en-US" sz="1300">
                <a:solidFill>
                  <a:srgbClr val="58595B"/>
                </a:solidFill>
                <a:cs typeface="Arial"/>
              </a:rPr>
              <a:t>past</a:t>
            </a:r>
            <a:r>
              <a:rPr lang="en-US" sz="1300" spc="-11">
                <a:solidFill>
                  <a:srgbClr val="58595B"/>
                </a:solidFill>
                <a:cs typeface="Arial"/>
              </a:rPr>
              <a:t> </a:t>
            </a:r>
            <a:r>
              <a:rPr lang="en-US" sz="1300" spc="-68">
                <a:solidFill>
                  <a:srgbClr val="58595B"/>
                </a:solidFill>
                <a:cs typeface="Arial"/>
              </a:rPr>
              <a:t>20</a:t>
            </a:r>
            <a:r>
              <a:rPr lang="en-US" sz="1300" spc="-11">
                <a:solidFill>
                  <a:srgbClr val="58595B"/>
                </a:solidFill>
                <a:cs typeface="Arial"/>
              </a:rPr>
              <a:t> </a:t>
            </a:r>
            <a:r>
              <a:rPr lang="en-US" sz="1300" spc="-36">
                <a:solidFill>
                  <a:srgbClr val="58595B"/>
                </a:solidFill>
                <a:cs typeface="Arial"/>
              </a:rPr>
              <a:t>years</a:t>
            </a:r>
            <a:r>
              <a:rPr lang="en-US" sz="1300" spc="-11">
                <a:solidFill>
                  <a:srgbClr val="58595B"/>
                </a:solidFill>
                <a:cs typeface="Arial"/>
              </a:rPr>
              <a:t> </a:t>
            </a:r>
            <a:r>
              <a:rPr lang="en-US" sz="1300" spc="-25">
                <a:solidFill>
                  <a:srgbClr val="58595B"/>
                </a:solidFill>
                <a:cs typeface="Arial"/>
              </a:rPr>
              <a:t>have</a:t>
            </a:r>
            <a:r>
              <a:rPr lang="en-US" sz="1300" spc="-11">
                <a:solidFill>
                  <a:srgbClr val="58595B"/>
                </a:solidFill>
                <a:cs typeface="Arial"/>
              </a:rPr>
              <a:t> since </a:t>
            </a:r>
            <a:r>
              <a:rPr lang="en-US" sz="1300">
                <a:solidFill>
                  <a:srgbClr val="58595B"/>
                </a:solidFill>
                <a:cs typeface="Arial"/>
              </a:rPr>
              <a:t>stalled in</a:t>
            </a:r>
            <a:r>
              <a:rPr lang="en-US" sz="1300" spc="5">
                <a:solidFill>
                  <a:srgbClr val="58595B"/>
                </a:solidFill>
                <a:cs typeface="Arial"/>
              </a:rPr>
              <a:t> </a:t>
            </a:r>
            <a:r>
              <a:rPr lang="en-US" sz="1300" spc="-11">
                <a:solidFill>
                  <a:srgbClr val="58595B"/>
                </a:solidFill>
                <a:cs typeface="Arial"/>
              </a:rPr>
              <a:t>reducing</a:t>
            </a:r>
            <a:r>
              <a:rPr lang="en-US" sz="1300" spc="5">
                <a:solidFill>
                  <a:srgbClr val="58595B"/>
                </a:solidFill>
                <a:cs typeface="Arial"/>
              </a:rPr>
              <a:t> </a:t>
            </a:r>
            <a:r>
              <a:rPr lang="en-US" sz="1300">
                <a:solidFill>
                  <a:srgbClr val="58595B"/>
                </a:solidFill>
                <a:cs typeface="Arial"/>
              </a:rPr>
              <a:t>sudden infant</a:t>
            </a:r>
            <a:r>
              <a:rPr lang="en-US" sz="1300" spc="5">
                <a:solidFill>
                  <a:srgbClr val="58595B"/>
                </a:solidFill>
                <a:cs typeface="Arial"/>
              </a:rPr>
              <a:t> </a:t>
            </a:r>
            <a:r>
              <a:rPr lang="en-US" sz="1300">
                <a:solidFill>
                  <a:srgbClr val="58595B"/>
                </a:solidFill>
                <a:cs typeface="Arial"/>
              </a:rPr>
              <a:t>death</a:t>
            </a:r>
            <a:r>
              <a:rPr lang="en-US" sz="1300" spc="5">
                <a:solidFill>
                  <a:srgbClr val="58595B"/>
                </a:solidFill>
                <a:cs typeface="Arial"/>
              </a:rPr>
              <a:t> </a:t>
            </a:r>
            <a:r>
              <a:rPr lang="en-US" sz="1300" spc="-20">
                <a:solidFill>
                  <a:srgbClr val="58595B"/>
                </a:solidFill>
                <a:cs typeface="Arial"/>
              </a:rPr>
              <a:t>syndrome</a:t>
            </a:r>
            <a:r>
              <a:rPr lang="en-US" sz="1300" spc="5">
                <a:solidFill>
                  <a:srgbClr val="58595B"/>
                </a:solidFill>
                <a:cs typeface="Arial"/>
              </a:rPr>
              <a:t> </a:t>
            </a:r>
            <a:r>
              <a:rPr lang="en-US" sz="1300" spc="-93">
                <a:solidFill>
                  <a:srgbClr val="58595B"/>
                </a:solidFill>
                <a:cs typeface="Arial"/>
              </a:rPr>
              <a:t>(SIDS)</a:t>
            </a:r>
            <a:r>
              <a:rPr lang="en-US" sz="1300">
                <a:solidFill>
                  <a:srgbClr val="58595B"/>
                </a:solidFill>
                <a:cs typeface="Arial"/>
              </a:rPr>
              <a:t> and</a:t>
            </a:r>
            <a:r>
              <a:rPr lang="en-US" sz="1300" spc="5">
                <a:solidFill>
                  <a:srgbClr val="58595B"/>
                </a:solidFill>
                <a:cs typeface="Arial"/>
              </a:rPr>
              <a:t> </a:t>
            </a:r>
            <a:r>
              <a:rPr lang="en-US" sz="1300" spc="-11">
                <a:solidFill>
                  <a:srgbClr val="58595B"/>
                </a:solidFill>
                <a:cs typeface="Arial"/>
              </a:rPr>
              <a:t>other </a:t>
            </a:r>
            <a:r>
              <a:rPr lang="en-US" sz="1300">
                <a:solidFill>
                  <a:srgbClr val="58595B"/>
                </a:solidFill>
                <a:cs typeface="Arial"/>
              </a:rPr>
              <a:t>sleep-related</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spc="-20">
                <a:solidFill>
                  <a:srgbClr val="58595B"/>
                </a:solidFill>
                <a:cs typeface="Arial"/>
              </a:rPr>
              <a:t>deaths.</a:t>
            </a:r>
            <a:r>
              <a:rPr lang="en-US" sz="1300" spc="-5">
                <a:solidFill>
                  <a:srgbClr val="58595B"/>
                </a:solidFill>
                <a:cs typeface="Arial"/>
              </a:rPr>
              <a:t> </a:t>
            </a:r>
            <a:r>
              <a:rPr lang="en-US" sz="1300" spc="-41">
                <a:solidFill>
                  <a:srgbClr val="58595B"/>
                </a:solidFill>
                <a:cs typeface="Arial"/>
              </a:rPr>
              <a:t>Data</a:t>
            </a:r>
            <a:r>
              <a:rPr lang="en-US" sz="1300" spc="-5">
                <a:solidFill>
                  <a:srgbClr val="58595B"/>
                </a:solidFill>
                <a:cs typeface="Arial"/>
              </a:rPr>
              <a:t> </a:t>
            </a:r>
            <a:r>
              <a:rPr lang="en-US" sz="1300">
                <a:solidFill>
                  <a:srgbClr val="58595B"/>
                </a:solidFill>
                <a:cs typeface="Arial"/>
              </a:rPr>
              <a:t>from</a:t>
            </a:r>
            <a:r>
              <a:rPr lang="en-US" sz="1300" spc="-5">
                <a:solidFill>
                  <a:srgbClr val="58595B"/>
                </a:solidFill>
                <a:cs typeface="Arial"/>
              </a:rPr>
              <a:t> </a:t>
            </a:r>
            <a:r>
              <a:rPr lang="en-US" sz="1300" spc="-51">
                <a:solidFill>
                  <a:srgbClr val="58595B"/>
                </a:solidFill>
                <a:cs typeface="Arial"/>
              </a:rPr>
              <a:t>2020</a:t>
            </a:r>
            <a:r>
              <a:rPr lang="en-US" sz="1300" spc="-51">
                <a:solidFill>
                  <a:srgbClr val="003087"/>
                </a:solidFill>
                <a:cs typeface="Arial"/>
              </a:rPr>
              <a:t>*</a:t>
            </a:r>
            <a:r>
              <a:rPr lang="en-US" sz="1300" spc="-5">
                <a:solidFill>
                  <a:srgbClr val="003087"/>
                </a:solidFill>
                <a:cs typeface="Arial"/>
              </a:rPr>
              <a:t> </a:t>
            </a:r>
            <a:r>
              <a:rPr lang="en-US" sz="1300" spc="-20">
                <a:solidFill>
                  <a:srgbClr val="58595B"/>
                </a:solidFill>
                <a:cs typeface="Arial"/>
              </a:rPr>
              <a:t>shows</a:t>
            </a:r>
            <a:r>
              <a:rPr lang="en-US" sz="1300" spc="-5">
                <a:solidFill>
                  <a:srgbClr val="58595B"/>
                </a:solidFill>
                <a:cs typeface="Arial"/>
              </a:rPr>
              <a:t> </a:t>
            </a:r>
            <a:r>
              <a:rPr lang="en-US" sz="1300" spc="-124">
                <a:solidFill>
                  <a:srgbClr val="58595B"/>
                </a:solidFill>
                <a:cs typeface="Arial"/>
              </a:rPr>
              <a:t>SIDS,</a:t>
            </a:r>
            <a:r>
              <a:rPr lang="en-US" sz="1300" spc="-5">
                <a:solidFill>
                  <a:srgbClr val="58595B"/>
                </a:solidFill>
                <a:cs typeface="Arial"/>
              </a:rPr>
              <a:t> </a:t>
            </a:r>
            <a:r>
              <a:rPr lang="en-US" sz="1300">
                <a:solidFill>
                  <a:srgbClr val="58595B"/>
                </a:solidFill>
                <a:cs typeface="Arial"/>
              </a:rPr>
              <a:t>unknown</a:t>
            </a:r>
            <a:r>
              <a:rPr lang="en-US" sz="1300" spc="-5">
                <a:solidFill>
                  <a:srgbClr val="58595B"/>
                </a:solidFill>
                <a:cs typeface="Arial"/>
              </a:rPr>
              <a:t> </a:t>
            </a:r>
            <a:r>
              <a:rPr lang="en-US" sz="1300" spc="-25">
                <a:solidFill>
                  <a:srgbClr val="58595B"/>
                </a:solidFill>
                <a:cs typeface="Arial"/>
              </a:rPr>
              <a:t>or </a:t>
            </a:r>
            <a:r>
              <a:rPr lang="en-US" sz="1300">
                <a:solidFill>
                  <a:srgbClr val="58595B"/>
                </a:solidFill>
                <a:cs typeface="Arial"/>
              </a:rPr>
              <a:t>unexplained</a:t>
            </a:r>
            <a:r>
              <a:rPr lang="en-US" sz="1300" spc="-15">
                <a:solidFill>
                  <a:srgbClr val="58595B"/>
                </a:solidFill>
                <a:cs typeface="Arial"/>
              </a:rPr>
              <a:t> </a:t>
            </a:r>
            <a:r>
              <a:rPr lang="en-US" sz="1300" spc="-51">
                <a:solidFill>
                  <a:srgbClr val="58595B"/>
                </a:solidFill>
                <a:cs typeface="Arial"/>
              </a:rPr>
              <a:t>cause,</a:t>
            </a:r>
            <a:r>
              <a:rPr lang="en-US" sz="1300" spc="-11">
                <a:solidFill>
                  <a:srgbClr val="58595B"/>
                </a:solidFill>
                <a:cs typeface="Arial"/>
              </a:rPr>
              <a:t> </a:t>
            </a:r>
            <a:r>
              <a:rPr lang="en-US" sz="1300">
                <a:solidFill>
                  <a:srgbClr val="58595B"/>
                </a:solidFill>
                <a:cs typeface="Arial"/>
              </a:rPr>
              <a:t>and</a:t>
            </a:r>
            <a:r>
              <a:rPr lang="en-US" sz="1300" spc="-15">
                <a:solidFill>
                  <a:srgbClr val="58595B"/>
                </a:solidFill>
                <a:cs typeface="Arial"/>
              </a:rPr>
              <a:t> </a:t>
            </a:r>
            <a:r>
              <a:rPr lang="en-US" sz="1300" spc="-11">
                <a:solidFill>
                  <a:srgbClr val="58595B"/>
                </a:solidFill>
                <a:cs typeface="Arial"/>
              </a:rPr>
              <a:t>accidental </a:t>
            </a:r>
            <a:r>
              <a:rPr lang="en-US" sz="1300">
                <a:solidFill>
                  <a:srgbClr val="58595B"/>
                </a:solidFill>
                <a:cs typeface="Arial"/>
              </a:rPr>
              <a:t>suffocation</a:t>
            </a:r>
            <a:r>
              <a:rPr lang="en-US" sz="1300" spc="-15">
                <a:solidFill>
                  <a:srgbClr val="58595B"/>
                </a:solidFill>
                <a:cs typeface="Arial"/>
              </a:rPr>
              <a:t> </a:t>
            </a:r>
            <a:r>
              <a:rPr lang="en-US" sz="1300">
                <a:solidFill>
                  <a:srgbClr val="58595B"/>
                </a:solidFill>
                <a:cs typeface="Arial"/>
              </a:rPr>
              <a:t>and</a:t>
            </a:r>
            <a:r>
              <a:rPr lang="en-US" sz="1300" spc="-11">
                <a:solidFill>
                  <a:srgbClr val="58595B"/>
                </a:solidFill>
                <a:cs typeface="Arial"/>
              </a:rPr>
              <a:t> </a:t>
            </a:r>
            <a:r>
              <a:rPr lang="en-US" sz="1300">
                <a:solidFill>
                  <a:srgbClr val="58595B"/>
                </a:solidFill>
                <a:cs typeface="Arial"/>
              </a:rPr>
              <a:t>strangulation</a:t>
            </a:r>
            <a:r>
              <a:rPr lang="en-US" sz="1300" spc="-11">
                <a:solidFill>
                  <a:srgbClr val="58595B"/>
                </a:solidFill>
                <a:cs typeface="Arial"/>
              </a:rPr>
              <a:t> </a:t>
            </a:r>
            <a:r>
              <a:rPr lang="en-US" spc="-25">
                <a:solidFill>
                  <a:srgbClr val="58595B"/>
                </a:solidFill>
                <a:cs typeface="Arial"/>
              </a:rPr>
              <a:t>in </a:t>
            </a:r>
            <a:r>
              <a:rPr lang="en-US" b="0" i="0">
                <a:solidFill>
                  <a:srgbClr val="58595B"/>
                </a:solidFill>
                <a:latin typeface="+mn-lt"/>
                <a:cs typeface="Arial"/>
              </a:rPr>
              <a:t>bed</a:t>
            </a:r>
            <a:r>
              <a:rPr lang="en-US" sz="1300" spc="-11">
                <a:solidFill>
                  <a:srgbClr val="58595B"/>
                </a:solidFill>
                <a:cs typeface="Arial"/>
              </a:rPr>
              <a:t> </a:t>
            </a:r>
            <a:r>
              <a:rPr lang="en-US" sz="1300" spc="-25">
                <a:solidFill>
                  <a:srgbClr val="58595B"/>
                </a:solidFill>
                <a:cs typeface="Arial"/>
              </a:rPr>
              <a:t>were</a:t>
            </a:r>
            <a:r>
              <a:rPr lang="en-US" sz="1300" spc="-5">
                <a:solidFill>
                  <a:srgbClr val="58595B"/>
                </a:solidFill>
                <a:cs typeface="Arial"/>
              </a:rPr>
              <a:t> </a:t>
            </a:r>
            <a:r>
              <a:rPr lang="en-US" sz="1300">
                <a:solidFill>
                  <a:srgbClr val="58595B"/>
                </a:solidFill>
                <a:cs typeface="Arial"/>
              </a:rPr>
              <a:t>the</a:t>
            </a:r>
            <a:r>
              <a:rPr lang="en-US" sz="1300" spc="-5">
                <a:solidFill>
                  <a:srgbClr val="58595B"/>
                </a:solidFill>
                <a:cs typeface="Arial"/>
              </a:rPr>
              <a:t> </a:t>
            </a:r>
            <a:r>
              <a:rPr lang="en-US" sz="1300" spc="-31">
                <a:solidFill>
                  <a:srgbClr val="58595B"/>
                </a:solidFill>
                <a:cs typeface="Arial"/>
              </a:rPr>
              <a:t>second,</a:t>
            </a:r>
            <a:r>
              <a:rPr lang="en-US" sz="1300" spc="-11">
                <a:solidFill>
                  <a:srgbClr val="58595B"/>
                </a:solidFill>
                <a:cs typeface="Arial"/>
              </a:rPr>
              <a:t> </a:t>
            </a:r>
            <a:r>
              <a:rPr lang="en-US" sz="1300">
                <a:solidFill>
                  <a:srgbClr val="58595B"/>
                </a:solidFill>
                <a:cs typeface="Arial"/>
              </a:rPr>
              <a:t>third,</a:t>
            </a:r>
            <a:r>
              <a:rPr lang="en-US" sz="1300" spc="-5">
                <a:solidFill>
                  <a:srgbClr val="58595B"/>
                </a:solidFill>
                <a:cs typeface="Arial"/>
              </a:rPr>
              <a:t> </a:t>
            </a:r>
            <a:r>
              <a:rPr lang="en-US" sz="1300">
                <a:solidFill>
                  <a:srgbClr val="58595B"/>
                </a:solidFill>
                <a:cs typeface="Arial"/>
              </a:rPr>
              <a:t>and</a:t>
            </a:r>
            <a:r>
              <a:rPr lang="en-US" sz="1300" spc="-5">
                <a:solidFill>
                  <a:srgbClr val="58595B"/>
                </a:solidFill>
                <a:cs typeface="Arial"/>
              </a:rPr>
              <a:t> </a:t>
            </a:r>
            <a:r>
              <a:rPr lang="en-US" sz="1300">
                <a:solidFill>
                  <a:srgbClr val="58595B"/>
                </a:solidFill>
                <a:cs typeface="Arial"/>
              </a:rPr>
              <a:t>fourth</a:t>
            </a:r>
            <a:r>
              <a:rPr lang="en-US" sz="1300" spc="-11">
                <a:solidFill>
                  <a:srgbClr val="58595B"/>
                </a:solidFill>
                <a:cs typeface="Arial"/>
              </a:rPr>
              <a:t> </a:t>
            </a:r>
            <a:r>
              <a:rPr lang="en-US" sz="1300">
                <a:solidFill>
                  <a:srgbClr val="58595B"/>
                </a:solidFill>
                <a:cs typeface="Arial"/>
              </a:rPr>
              <a:t>most</a:t>
            </a:r>
            <a:r>
              <a:rPr lang="en-US" sz="1300" spc="-5">
                <a:solidFill>
                  <a:srgbClr val="58595B"/>
                </a:solidFill>
                <a:cs typeface="Arial"/>
              </a:rPr>
              <a:t> </a:t>
            </a:r>
            <a:r>
              <a:rPr lang="en-US" sz="1300">
                <a:solidFill>
                  <a:srgbClr val="58595B"/>
                </a:solidFill>
                <a:cs typeface="Arial"/>
              </a:rPr>
              <a:t>common</a:t>
            </a:r>
            <a:r>
              <a:rPr lang="en-US" sz="1300" spc="-5">
                <a:solidFill>
                  <a:srgbClr val="58595B"/>
                </a:solidFill>
                <a:cs typeface="Arial"/>
              </a:rPr>
              <a:t> </a:t>
            </a:r>
            <a:r>
              <a:rPr lang="en-US" sz="1300" spc="-41">
                <a:solidFill>
                  <a:srgbClr val="58595B"/>
                </a:solidFill>
                <a:cs typeface="Arial"/>
              </a:rPr>
              <a:t>causes</a:t>
            </a:r>
            <a:r>
              <a:rPr lang="en-US" sz="1300" spc="-11">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spc="-11">
                <a:solidFill>
                  <a:srgbClr val="58595B"/>
                </a:solidFill>
                <a:cs typeface="Arial"/>
              </a:rPr>
              <a:t>infant </a:t>
            </a:r>
            <a:r>
              <a:rPr lang="en-US" sz="1300">
                <a:solidFill>
                  <a:srgbClr val="58595B"/>
                </a:solidFill>
                <a:cs typeface="Arial"/>
              </a:rPr>
              <a:t>mortality in</a:t>
            </a:r>
            <a:r>
              <a:rPr lang="en-US" sz="1300" spc="5">
                <a:solidFill>
                  <a:srgbClr val="58595B"/>
                </a:solidFill>
                <a:cs typeface="Arial"/>
              </a:rPr>
              <a:t> </a:t>
            </a:r>
            <a:r>
              <a:rPr lang="en-US" sz="1300">
                <a:solidFill>
                  <a:srgbClr val="58595B"/>
                </a:solidFill>
                <a:cs typeface="Arial"/>
              </a:rPr>
              <a:t>the </a:t>
            </a:r>
            <a:r>
              <a:rPr lang="en-US" sz="1300" spc="-128">
                <a:solidFill>
                  <a:srgbClr val="58595B"/>
                </a:solidFill>
                <a:cs typeface="Arial"/>
              </a:rPr>
              <a:t>U.S.</a:t>
            </a:r>
            <a:r>
              <a:rPr lang="en-US" sz="1300" spc="5">
                <a:solidFill>
                  <a:srgbClr val="58595B"/>
                </a:solidFill>
                <a:cs typeface="Arial"/>
              </a:rPr>
              <a:t> </a:t>
            </a:r>
            <a:r>
              <a:rPr lang="en-US" sz="1300" spc="-124">
                <a:solidFill>
                  <a:srgbClr val="58595B"/>
                </a:solidFill>
                <a:cs typeface="Arial"/>
              </a:rPr>
              <a:t>We</a:t>
            </a:r>
            <a:r>
              <a:rPr lang="en-US" sz="1300">
                <a:solidFill>
                  <a:srgbClr val="58595B"/>
                </a:solidFill>
                <a:cs typeface="Arial"/>
              </a:rPr>
              <a:t> </a:t>
            </a:r>
            <a:r>
              <a:rPr lang="en-US" sz="1300" spc="-11">
                <a:solidFill>
                  <a:srgbClr val="58595B"/>
                </a:solidFill>
                <a:cs typeface="Arial"/>
              </a:rPr>
              <a:t>especially</a:t>
            </a:r>
            <a:r>
              <a:rPr lang="en-US" sz="1300" spc="5">
                <a:solidFill>
                  <a:srgbClr val="58595B"/>
                </a:solidFill>
                <a:cs typeface="Arial"/>
              </a:rPr>
              <a:t> </a:t>
            </a:r>
            <a:r>
              <a:rPr lang="en-US" sz="1300">
                <a:solidFill>
                  <a:srgbClr val="58595B"/>
                </a:solidFill>
                <a:cs typeface="Arial"/>
              </a:rPr>
              <a:t>need </a:t>
            </a:r>
            <a:r>
              <a:rPr lang="en-US" sz="1300" spc="-20">
                <a:solidFill>
                  <a:srgbClr val="58595B"/>
                </a:solidFill>
                <a:cs typeface="Arial"/>
              </a:rPr>
              <a:t>strategies</a:t>
            </a:r>
            <a:r>
              <a:rPr lang="en-US" sz="1300" spc="5">
                <a:solidFill>
                  <a:srgbClr val="58595B"/>
                </a:solidFill>
                <a:cs typeface="Arial"/>
              </a:rPr>
              <a:t> </a:t>
            </a:r>
            <a:r>
              <a:rPr lang="en-US" sz="1300">
                <a:solidFill>
                  <a:srgbClr val="58595B"/>
                </a:solidFill>
                <a:cs typeface="Arial"/>
              </a:rPr>
              <a:t>to </a:t>
            </a:r>
            <a:r>
              <a:rPr lang="en-US" sz="1300" spc="-20">
                <a:solidFill>
                  <a:srgbClr val="58595B"/>
                </a:solidFill>
                <a:cs typeface="Arial"/>
              </a:rPr>
              <a:t>reach</a:t>
            </a:r>
            <a:r>
              <a:rPr lang="en-US" sz="1300" spc="5">
                <a:solidFill>
                  <a:srgbClr val="58595B"/>
                </a:solidFill>
                <a:cs typeface="Arial"/>
              </a:rPr>
              <a:t> </a:t>
            </a:r>
            <a:r>
              <a:rPr lang="en-US" sz="1300" spc="-11">
                <a:solidFill>
                  <a:srgbClr val="58595B"/>
                </a:solidFill>
                <a:cs typeface="Arial"/>
              </a:rPr>
              <a:t>populations </a:t>
            </a:r>
            <a:r>
              <a:rPr lang="en-US" sz="1300">
                <a:solidFill>
                  <a:srgbClr val="58595B"/>
                </a:solidFill>
                <a:cs typeface="Arial"/>
              </a:rPr>
              <a:t>that</a:t>
            </a:r>
            <a:r>
              <a:rPr lang="en-US" sz="1300" spc="-5">
                <a:solidFill>
                  <a:srgbClr val="58595B"/>
                </a:solidFill>
                <a:cs typeface="Arial"/>
              </a:rPr>
              <a:t> </a:t>
            </a:r>
            <a:r>
              <a:rPr lang="en-US" sz="1300" spc="-11">
                <a:solidFill>
                  <a:srgbClr val="58595B"/>
                </a:solidFill>
                <a:cs typeface="Arial"/>
              </a:rPr>
              <a:t>show</a:t>
            </a:r>
            <a:r>
              <a:rPr lang="en-US" sz="1300" spc="-5">
                <a:solidFill>
                  <a:srgbClr val="58595B"/>
                </a:solidFill>
                <a:cs typeface="Arial"/>
              </a:rPr>
              <a:t> </a:t>
            </a:r>
            <a:r>
              <a:rPr lang="en-US" sz="1300">
                <a:solidFill>
                  <a:srgbClr val="58595B"/>
                </a:solidFill>
                <a:cs typeface="Arial"/>
              </a:rPr>
              <a:t>higher</a:t>
            </a:r>
            <a:r>
              <a:rPr lang="en-US" sz="1300" spc="-5">
                <a:solidFill>
                  <a:srgbClr val="58595B"/>
                </a:solidFill>
                <a:cs typeface="Arial"/>
              </a:rPr>
              <a:t> </a:t>
            </a:r>
            <a:r>
              <a:rPr lang="en-US" sz="1300" spc="-11">
                <a:solidFill>
                  <a:srgbClr val="58595B"/>
                </a:solidFill>
                <a:cs typeface="Arial"/>
              </a:rPr>
              <a:t>rates</a:t>
            </a:r>
            <a:r>
              <a:rPr lang="en-US" sz="1300" spc="-5">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a:solidFill>
                  <a:srgbClr val="58595B"/>
                </a:solidFill>
                <a:cs typeface="Arial"/>
              </a:rPr>
              <a:t>death over</a:t>
            </a:r>
            <a:r>
              <a:rPr lang="en-US" sz="1300" spc="-5">
                <a:solidFill>
                  <a:srgbClr val="58595B"/>
                </a:solidFill>
                <a:cs typeface="Arial"/>
              </a:rPr>
              <a:t> </a:t>
            </a:r>
            <a:r>
              <a:rPr lang="en-US" sz="1300" spc="-11">
                <a:solidFill>
                  <a:srgbClr val="58595B"/>
                </a:solidFill>
                <a:cs typeface="Arial"/>
              </a:rPr>
              <a:t>others.</a:t>
            </a:r>
            <a:endParaRPr lang="en-US" sz="1300">
              <a:cs typeface="Arial"/>
            </a:endParaRPr>
          </a:p>
          <a:p>
            <a:endParaRPr lang="en-US" sz="13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endParaRPr lang="en-US" sz="1300"/>
          </a:p>
          <a:p>
            <a:r>
              <a:rPr lang="en-US" sz="1300"/>
              <a:t>Sources:</a:t>
            </a:r>
          </a:p>
          <a:p>
            <a:r>
              <a:rPr lang="en-US" sz="1300"/>
              <a:t>https://www.dshs.texas.gov/sites/default/files/healthytexasbabies/Documents/2022%20-%202023%20Healthy%20Texas%20Mothers%20and%20Babies%20Data%20Book.pdf</a:t>
            </a:r>
          </a:p>
          <a:p>
            <a:r>
              <a:rPr lang="en-US" sz="1300"/>
              <a:t>https://healthdata.dshs.texas.gov/dashboard/births-and-deaths/infant-deaths</a:t>
            </a:r>
            <a:r>
              <a:rPr lang="en-US" i="0"/>
              <a:t> </a:t>
            </a:r>
            <a:endParaRPr lang="en-US" sz="130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12</a:t>
            </a:fld>
            <a:endParaRPr lang="en-US"/>
          </a:p>
        </p:txBody>
      </p:sp>
      <p:sp>
        <p:nvSpPr>
          <p:cNvPr id="5" name="Date Placeholder 4">
            <a:extLst>
              <a:ext uri="{FF2B5EF4-FFF2-40B4-BE49-F238E27FC236}">
                <a16:creationId xmlns:a16="http://schemas.microsoft.com/office/drawing/2014/main" id="{34B480EF-3839-C123-1AA3-1D18FD44270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379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n-lt"/>
              </a:rPr>
              <a:t>In 2020, there were about 1,389 deaths due to SIDS, about 1,062 deaths due to unknown causes, and about 905 deaths due to accidental suffocation and strangulation in bed.</a:t>
            </a:r>
          </a:p>
          <a:p>
            <a:pPr algn="l"/>
            <a:endParaRPr lang="en-US" b="0" i="0" dirty="0">
              <a:solidFill>
                <a:srgbClr val="000000"/>
              </a:solidFill>
              <a:effectLst/>
              <a:latin typeface="+mn-lt"/>
            </a:endParaRPr>
          </a:p>
          <a:p>
            <a:pPr algn="l"/>
            <a:r>
              <a:rPr lang="en-US" b="0" i="0" dirty="0">
                <a:solidFill>
                  <a:srgbClr val="000000"/>
                </a:solidFill>
                <a:effectLst/>
                <a:latin typeface="+mn-lt"/>
              </a:rPr>
              <a:t>Reference: https://www.cdc.gov/sids/data.htm </a:t>
            </a:r>
          </a:p>
          <a:p>
            <a:pPr algn="l"/>
            <a:endParaRPr lang="en-US" b="0" i="0" dirty="0">
              <a:solidFill>
                <a:srgbClr val="000000"/>
              </a:solidFill>
              <a:effectLst/>
              <a:latin typeface="+mn-lt"/>
            </a:endParaRPr>
          </a:p>
          <a:p>
            <a:pPr algn="l"/>
            <a:r>
              <a:rPr lang="en-US" b="0" i="0" dirty="0">
                <a:solidFill>
                  <a:srgbClr val="000000"/>
                </a:solidFill>
                <a:effectLst/>
                <a:latin typeface="+mn-lt"/>
              </a:rPr>
              <a:t>SOURCE: CDC/NCHS, National Vital Statistics System, Mortality Files. Rates calculated via </a:t>
            </a:r>
            <a:r>
              <a:rPr lang="en-US" b="0" i="0" u="sng" dirty="0">
                <a:solidFill>
                  <a:srgbClr val="075290"/>
                </a:solidFill>
                <a:effectLst/>
                <a:latin typeface="+mn-lt"/>
                <a:hlinkClick r:id="rId3"/>
              </a:rPr>
              <a:t>CDC WONDER.</a:t>
            </a:r>
            <a:endParaRPr lang="en-US" b="0" i="0" dirty="0">
              <a:solidFill>
                <a:srgbClr val="000000"/>
              </a:solidFill>
              <a:effectLst/>
              <a:latin typeface="+mn-lt"/>
            </a:endParaRPr>
          </a:p>
          <a:p>
            <a:pPr algn="l"/>
            <a:r>
              <a:rPr lang="en-US" b="0" i="0" dirty="0">
                <a:solidFill>
                  <a:srgbClr val="000000"/>
                </a:solidFill>
                <a:effectLst/>
                <a:latin typeface="+mn-lt"/>
              </a:rPr>
              <a:t>This chart shows the breakdown of sudden unexpected infant deaths (SUID) by cause in 2020.</a:t>
            </a:r>
          </a:p>
          <a:p>
            <a:pPr algn="l"/>
            <a:r>
              <a:rPr lang="en-US" b="0" i="0" dirty="0">
                <a:solidFill>
                  <a:srgbClr val="000000"/>
                </a:solidFill>
                <a:effectLst/>
                <a:latin typeface="+mn-lt"/>
              </a:rPr>
              <a:t>*SUID cases were reported as shown below:</a:t>
            </a:r>
          </a:p>
          <a:p>
            <a:pPr lvl="1" algn="l">
              <a:buFont typeface="Arial" panose="020B0604020202020204" pitchFamily="34" charset="0"/>
              <a:buChar char="•"/>
            </a:pPr>
            <a:r>
              <a:rPr lang="en-US" b="0" i="0" dirty="0">
                <a:solidFill>
                  <a:srgbClr val="000000"/>
                </a:solidFill>
                <a:effectLst/>
                <a:latin typeface="+mn-lt"/>
              </a:rPr>
              <a:t>Sudden infant death syndrome (41%)</a:t>
            </a:r>
          </a:p>
          <a:p>
            <a:pPr lvl="1" algn="l">
              <a:buFont typeface="Arial" panose="020B0604020202020204" pitchFamily="34" charset="0"/>
              <a:buChar char="•"/>
            </a:pPr>
            <a:r>
              <a:rPr lang="en-US" b="0" i="0" dirty="0">
                <a:solidFill>
                  <a:srgbClr val="000000"/>
                </a:solidFill>
                <a:effectLst/>
                <a:latin typeface="+mn-lt"/>
              </a:rPr>
              <a:t>Unknown cause (32%)</a:t>
            </a:r>
          </a:p>
          <a:p>
            <a:pPr lvl="1" algn="l">
              <a:buFont typeface="Arial" panose="020B0604020202020204" pitchFamily="34" charset="0"/>
              <a:buChar char="•"/>
            </a:pPr>
            <a:r>
              <a:rPr lang="en-US" b="0" i="0" dirty="0">
                <a:solidFill>
                  <a:srgbClr val="000000"/>
                </a:solidFill>
                <a:effectLst/>
                <a:latin typeface="+mn-lt"/>
              </a:rPr>
              <a:t>Accidental suffocation and strangulation in bed (27%)</a:t>
            </a:r>
          </a:p>
          <a:p>
            <a:pPr algn="l"/>
            <a:r>
              <a:rPr lang="en-US" b="0" i="0" dirty="0">
                <a:solidFill>
                  <a:srgbClr val="000000"/>
                </a:solidFill>
                <a:effectLst/>
                <a:latin typeface="+mn-lt"/>
              </a:rPr>
              <a:t>*Exact values are as follows:</a:t>
            </a:r>
          </a:p>
          <a:p>
            <a:pPr lvl="1" algn="l">
              <a:buFont typeface="Arial" panose="020B0604020202020204" pitchFamily="34" charset="0"/>
              <a:buChar char="•"/>
            </a:pPr>
            <a:r>
              <a:rPr lang="en-US" b="0" i="0" dirty="0">
                <a:solidFill>
                  <a:srgbClr val="000000"/>
                </a:solidFill>
                <a:effectLst/>
                <a:latin typeface="+mn-lt"/>
              </a:rPr>
              <a:t>Sudden infant death syndrome: 1389</a:t>
            </a:r>
          </a:p>
          <a:p>
            <a:pPr lvl="1" algn="l">
              <a:buFont typeface="Arial" panose="020B0604020202020204" pitchFamily="34" charset="0"/>
              <a:buChar char="•"/>
            </a:pPr>
            <a:r>
              <a:rPr lang="en-US" b="0" i="0" dirty="0">
                <a:solidFill>
                  <a:srgbClr val="000000"/>
                </a:solidFill>
                <a:effectLst/>
                <a:latin typeface="+mn-lt"/>
              </a:rPr>
              <a:t>Unknown: 1062</a:t>
            </a:r>
          </a:p>
          <a:p>
            <a:pPr lvl="1" algn="l">
              <a:buFont typeface="Arial" panose="020B0604020202020204" pitchFamily="34" charset="0"/>
              <a:buChar char="•"/>
            </a:pPr>
            <a:r>
              <a:rPr lang="en-US" b="0" i="0" dirty="0">
                <a:solidFill>
                  <a:srgbClr val="000000"/>
                </a:solidFill>
                <a:effectLst/>
                <a:latin typeface="+mn-lt"/>
              </a:rPr>
              <a:t>Accidental suffocation and strangulation in bed: 905</a:t>
            </a:r>
          </a:p>
          <a:p>
            <a:endParaRPr lang="en-US" sz="2000" dirty="0"/>
          </a:p>
          <a:p>
            <a:endParaRPr lang="en-US" sz="1300" dirty="0"/>
          </a:p>
          <a:p>
            <a:pPr algn="l"/>
            <a:r>
              <a:rPr lang="en-US" b="0" i="0" dirty="0">
                <a:solidFill>
                  <a:srgbClr val="000000"/>
                </a:solidFill>
                <a:effectLst/>
                <a:latin typeface="+mn-lt"/>
              </a:rPr>
              <a:t>Reference: https://www.cdc.gov/sids/data.htm </a:t>
            </a:r>
          </a:p>
          <a:p>
            <a:pPr algn="l"/>
            <a:endParaRPr lang="en-US" b="0" i="0" dirty="0">
              <a:solidFill>
                <a:srgbClr val="000000"/>
              </a:solidFill>
              <a:effectLst/>
              <a:latin typeface="+mn-lt"/>
            </a:endParaRPr>
          </a:p>
          <a:p>
            <a:pPr algn="l"/>
            <a:r>
              <a:rPr lang="en-US" b="0" i="0" dirty="0">
                <a:solidFill>
                  <a:srgbClr val="000000"/>
                </a:solidFill>
                <a:effectLst/>
                <a:latin typeface="+mn-lt"/>
              </a:rPr>
              <a:t>SOURCE: CDC/NCHS, National Vital Statistics System, Mortality Files. Rates calculated via </a:t>
            </a:r>
            <a:r>
              <a:rPr lang="en-US" b="0" i="0" u="sng" dirty="0">
                <a:solidFill>
                  <a:srgbClr val="075290"/>
                </a:solidFill>
                <a:effectLst/>
                <a:latin typeface="+mn-lt"/>
                <a:hlinkClick r:id="rId3"/>
              </a:rPr>
              <a:t>CDC WONDER.</a:t>
            </a:r>
            <a:endParaRPr lang="en-US"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13</a:t>
            </a:fld>
            <a:endParaRPr lang="en-US"/>
          </a:p>
        </p:txBody>
      </p:sp>
      <p:sp>
        <p:nvSpPr>
          <p:cNvPr id="5" name="Date Placeholder 4">
            <a:extLst>
              <a:ext uri="{FF2B5EF4-FFF2-40B4-BE49-F238E27FC236}">
                <a16:creationId xmlns:a16="http://schemas.microsoft.com/office/drawing/2014/main" id="{B81E7444-A4C3-4E3B-0193-06D756CB907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4232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Looking at SIDS which is bright </a:t>
            </a:r>
            <a:r>
              <a:rPr lang="en-US" dirty="0"/>
              <a:t>yellow </a:t>
            </a:r>
            <a:r>
              <a:rPr lang="en-US" b="0" i="0" dirty="0"/>
              <a:t>we can</a:t>
            </a:r>
            <a:r>
              <a:rPr lang="en-US" dirty="0"/>
              <a:t> see the leading cause of death by race and ethnicity in 2021. The graphs shows infant deaths per 10, 000 live births. Non-Hispanic Black infants rate of death is the highest and shows a disparity to other populations. The blue arrow indicates the difference in rates of sleep related infant death. It is our area of opportunity to move the needle and reduce infant mortality.</a:t>
            </a:r>
            <a:endParaRPr lang="en-US" b="0" i="0" dirty="0"/>
          </a:p>
          <a:p>
            <a:endParaRPr lang="en-US" b="0" i="0" dirty="0"/>
          </a:p>
          <a:p>
            <a:r>
              <a:rPr lang="en-US" b="0" i="0" dirty="0"/>
              <a:t>This statistic may be hard for families in high-risk populations to hear, sharing information and using the Let’s Talk approach can position you as a joint problem solver with the family or caregiver. This can help move the needle and reduce disparities among populations. </a:t>
            </a:r>
            <a:endParaRPr lang="en-US" b="0" i="0" dirty="0">
              <a:cs typeface="Calibri"/>
            </a:endParaRPr>
          </a:p>
          <a:p>
            <a:endParaRPr lang="en-US" dirty="0"/>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p:txBody>
      </p:sp>
      <p:sp>
        <p:nvSpPr>
          <p:cNvPr id="4" name="Slide Number Placeholder 3"/>
          <p:cNvSpPr>
            <a:spLocks noGrp="1"/>
          </p:cNvSpPr>
          <p:nvPr>
            <p:ph type="sldNum" sz="quarter" idx="5"/>
          </p:nvPr>
        </p:nvSpPr>
        <p:spPr/>
        <p:txBody>
          <a:bodyPr/>
          <a:lstStyle/>
          <a:p>
            <a:fld id="{23ED2790-A10B-DF4E-8039-531061320ECA}" type="slidenum">
              <a:rPr lang="en-US" smtClean="0"/>
              <a:t>14</a:t>
            </a:fld>
            <a:endParaRPr lang="en-US"/>
          </a:p>
        </p:txBody>
      </p:sp>
      <p:sp>
        <p:nvSpPr>
          <p:cNvPr id="5" name="Date Placeholder 4">
            <a:extLst>
              <a:ext uri="{FF2B5EF4-FFF2-40B4-BE49-F238E27FC236}">
                <a16:creationId xmlns:a16="http://schemas.microsoft.com/office/drawing/2014/main" id="{1477516E-452C-9310-2306-340A5C3AB4C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34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15</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935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16</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39435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Do we need a new strategy?</a:t>
            </a:r>
          </a:p>
          <a:p>
            <a:r>
              <a:rPr lang="en-US" b="0" i="0" dirty="0"/>
              <a:t>YES!</a:t>
            </a:r>
            <a:endParaRPr lang="en-US" b="0" i="0" dirty="0">
              <a:cs typeface="Calibri"/>
            </a:endParaRPr>
          </a:p>
          <a:p>
            <a:r>
              <a:rPr lang="en-US" b="0" i="0" dirty="0"/>
              <a:t>Why do we need a new strategy?</a:t>
            </a:r>
            <a:br>
              <a:rPr lang="en-US" b="0" i="0" dirty="0">
                <a:cs typeface="+mn-lt"/>
              </a:rPr>
            </a:br>
            <a:r>
              <a:rPr lang="en-US" b="0" i="0" dirty="0"/>
              <a:t>The research shows us that while we made overall improvements in the past 20 years, we have stalled in our efforts to reduce and prevent these types of infant deaths. We especially need strategies to reach populations that show higher rates of death. How can we reach more people and reduce risks? </a:t>
            </a:r>
            <a:endParaRPr lang="en-US" b="0" i="0" dirty="0">
              <a:cs typeface="Calibri"/>
            </a:endParaRPr>
          </a:p>
          <a:p>
            <a:pPr marL="176614" indent="-176614">
              <a:buFont typeface="Arial" panose="020B0604020202020204" pitchFamily="34" charset="0"/>
              <a:buChar char="•"/>
            </a:pPr>
            <a:r>
              <a:rPr lang="en-US" sz="1300" dirty="0"/>
              <a:t>Recognize each family’s needs, beliefs, and context within their lives (SDOH).</a:t>
            </a:r>
            <a:endParaRPr lang="en-US" sz="1300" dirty="0">
              <a:cs typeface="Calibri"/>
            </a:endParaRPr>
          </a:p>
          <a:p>
            <a:pPr marL="176614" indent="-176614">
              <a:buFont typeface="Arial" panose="020B0604020202020204" pitchFamily="34" charset="0"/>
              <a:buChar char="•"/>
            </a:pPr>
            <a:r>
              <a:rPr lang="en-US" sz="1300" dirty="0"/>
              <a:t>Choose an individualized approach to promoting safe sleep to increase the likelihood of changing behaviors.</a:t>
            </a:r>
            <a:endParaRPr lang="en-US" sz="1300" dirty="0">
              <a:ea typeface="Calibri"/>
              <a:cs typeface="Calibri"/>
            </a:endParaRPr>
          </a:p>
          <a:p>
            <a:pPr marL="176614" indent="-176614">
              <a:buFont typeface="Arial" panose="020B0604020202020204" pitchFamily="34" charset="0"/>
              <a:buChar char="•"/>
            </a:pPr>
            <a:r>
              <a:rPr lang="en-US" sz="1300" dirty="0"/>
              <a:t>Integrate breastfeeding and safe sleep, which mutually affect each other.</a:t>
            </a:r>
            <a:endParaRPr lang="en-US" sz="1300" dirty="0">
              <a:ea typeface="Calibri"/>
              <a:cs typeface="Calibri"/>
            </a:endParaRPr>
          </a:p>
          <a:p>
            <a:pPr marL="176614" indent="-176614">
              <a:buFont typeface="Arial" panose="020B0604020202020204" pitchFamily="34" charset="0"/>
              <a:buChar char="•"/>
            </a:pPr>
            <a:r>
              <a:rPr lang="en-US" sz="1300" dirty="0"/>
              <a:t>Have conversations with caregivers and families to shift their view of your role from “expert” to “problem-solvers” using shared decision making.</a:t>
            </a:r>
          </a:p>
          <a:p>
            <a:pPr marL="176614" indent="-176614">
              <a:buFont typeface="Arial" panose="020B0604020202020204" pitchFamily="34" charset="0"/>
              <a:buChar char="•"/>
            </a:pPr>
            <a:r>
              <a:rPr lang="en-US" sz="1300" dirty="0"/>
              <a:t>Develop a circle of support within your community that provides consistent messaging from multiple sources, multiple times.</a:t>
            </a:r>
          </a:p>
          <a:p>
            <a:pPr marL="176614" indent="-176614">
              <a:buFont typeface="Arial" panose="020B0604020202020204" pitchFamily="34" charset="0"/>
              <a:buChar char="•"/>
            </a:pPr>
            <a:r>
              <a:rPr lang="en-US" b="0" i="0" dirty="0"/>
              <a:t>Normalize newborn behaviors and expectations so that parents are better positioned to manage feeding, crying and infant sleep patterns. </a:t>
            </a:r>
            <a:endParaRPr lang="en-US" b="0" i="0" dirty="0">
              <a:cs typeface="Calibri"/>
            </a:endParaRPr>
          </a:p>
          <a:p>
            <a:endParaRPr lang="en-US" b="0" i="0" dirty="0">
              <a:latin typeface="Calibri" panose="020F0502020204030204"/>
              <a:cs typeface="Calibri" panose="020F0502020204030204"/>
            </a:endParaRPr>
          </a:p>
          <a:p>
            <a:r>
              <a:rPr lang="en-US" sz="1800" dirty="0">
                <a:latin typeface="Segoe UI"/>
                <a:cs typeface="Segoe UI"/>
              </a:rPr>
              <a:t>“Research depicts parents are more likely to change their behaviors and practices when they hear messages from multiple sources within their communities, underscoring the importance of delivering ISS and breastfeeding education across multiple venues.“</a:t>
            </a:r>
          </a:p>
          <a:p>
            <a:endParaRPr lang="en-US" b="0" i="0" dirty="0">
              <a:latin typeface="Segoe UI"/>
              <a:cs typeface="Segoe UI"/>
            </a:endParaRPr>
          </a:p>
          <a:p>
            <a:pPr>
              <a:lnSpc>
                <a:spcPct val="115000"/>
              </a:lnSpc>
              <a:defRPr/>
            </a:pPr>
            <a:r>
              <a:rPr lang="en-US" b="0" i="0" dirty="0"/>
              <a:t>Before we dive into this new strategy let’s make sure we all feel up to date on accurate evidence-based information</a:t>
            </a:r>
            <a:br>
              <a:rPr lang="en-US" b="0" i="0" dirty="0">
                <a:cs typeface="+mn-lt"/>
              </a:rPr>
            </a:br>
            <a:br>
              <a:rPr lang="en-US" b="0" i="0" dirty="0">
                <a:cs typeface="+mn-lt"/>
              </a:rPr>
            </a:br>
            <a:r>
              <a:rPr lang="en-US" b="0" i="0" dirty="0">
                <a:cs typeface="+mn-lt"/>
              </a:rPr>
              <a:t>Additional resource f</a:t>
            </a:r>
            <a:r>
              <a:rPr lang="en-US" b="0" i="0" dirty="0"/>
              <a:t>rom NCEMCH: </a:t>
            </a:r>
            <a:r>
              <a:rPr lang="en-US" sz="1300" dirty="0">
                <a:solidFill>
                  <a:srgbClr val="333333"/>
                </a:solidFill>
                <a:latin typeface="Arial"/>
                <a:ea typeface="Times New Roman" panose="02020603050405020304" pitchFamily="18" charset="0"/>
                <a:cs typeface="Arial"/>
              </a:rPr>
              <a:t>Is this really just motivational interviewing?</a:t>
            </a:r>
            <a:endParaRPr lang="en-US" sz="1300" dirty="0">
              <a:solidFill>
                <a:srgbClr val="000000"/>
              </a:solidFill>
              <a:latin typeface="Arial"/>
              <a:ea typeface="Verdana" panose="020B0604030504040204" pitchFamily="34" charset="0"/>
              <a:cs typeface="Arial"/>
            </a:endParaRPr>
          </a:p>
          <a:p>
            <a:pPr>
              <a:lnSpc>
                <a:spcPct val="115000"/>
              </a:lnSpc>
            </a:pPr>
            <a:r>
              <a:rPr lang="en-US" sz="1300" dirty="0">
                <a:solidFill>
                  <a:srgbClr val="000000"/>
                </a:solidFill>
                <a:latin typeface="Arial"/>
                <a:ea typeface="Times New Roman" panose="02020603050405020304" pitchFamily="18" charset="0"/>
                <a:cs typeface="Arial"/>
              </a:rPr>
              <a:t>While the Conversations Approach has much in common with motivational interviewing (and those skilled in implementing motivational interviewing will be very effective), it is not the same. Motivational interviewing is a specific clinical intervention that takes a high level of skill and specific training to implement effectively. The Conversations Approach also requires skill and training and reflects the mind-set of motivational interviewing—a dialogue in which an individual can share and address their reluctance (resistance) to behavior change and work towards making some steps to change. It is different in that the goal is not moving the infant caregiver to a predetermined set of behaviors but to work with them to make the best decisions for their child within their parameters and supporting them to meet the challenges to maintain those behaviors. The hope is, over the course of the conversations, that caregivers will choose to implement the recommended safe sleep and optimal breastfeeding behaviors in total. However, the Conversations Approach recognizes the reality that families make other decisions and supports them to minimize risk and maximize benefits within their chosen approaches.</a:t>
            </a:r>
            <a:endParaRPr lang="en-US" sz="1300" dirty="0">
              <a:solidFill>
                <a:srgbClr val="000000"/>
              </a:solidFill>
              <a:latin typeface="Arial"/>
              <a:ea typeface="Verdana" panose="020B0604030504040204" pitchFamily="34" charset="0"/>
              <a:cs typeface="Arial"/>
            </a:endParaRPr>
          </a:p>
          <a:p>
            <a:endParaRPr lang="en-US" dirty="0"/>
          </a:p>
          <a:p>
            <a:endParaRPr lang="en-US" dirty="0"/>
          </a:p>
          <a:p>
            <a:r>
              <a:rPr lang="en-US" dirty="0"/>
              <a:t>Reference:</a:t>
            </a:r>
            <a:endParaRPr lang="en-US" dirty="0">
              <a:cs typeface="Calibri"/>
            </a:endParaRPr>
          </a:p>
          <a:p>
            <a:r>
              <a:rPr lang="en-US" dirty="0">
                <a:hlinkClick r:id="rId3"/>
              </a:rPr>
              <a:t>Module 1: A New Approach - Building on Campaigns with Conversations | NCEMCH</a:t>
            </a:r>
            <a:endParaRPr lang="en-US" dirty="0">
              <a:cs typeface="Calibri"/>
            </a:endParaRPr>
          </a:p>
          <a:p>
            <a:pPr>
              <a:buFont typeface="Arial" panose="020B0604020202020204" pitchFamily="34" charset="0"/>
            </a:pPr>
            <a:endParaRPr lang="en-US" dirty="0">
              <a:cs typeface="Calibri"/>
            </a:endParaRPr>
          </a:p>
          <a:p>
            <a:pPr defTabSz="941939">
              <a:lnSpc>
                <a:spcPct val="115000"/>
              </a:lnSpc>
              <a:defRPr/>
            </a:pPr>
            <a:r>
              <a:rPr lang="en-US" sz="1800" dirty="0">
                <a:solidFill>
                  <a:prstClr val="black"/>
                </a:solidFill>
                <a:latin typeface="Segoe UI"/>
                <a:cs typeface="Segoe UI"/>
              </a:rPr>
              <a:t>https://bmcpublichealth.biomedcentral.com/articles/10.1186/s12889-023-15227-4 </a:t>
            </a:r>
            <a:endParaRPr lang="en-US" sz="1800" dirty="0">
              <a:solidFill>
                <a:prstClr val="black"/>
              </a:solidFill>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17</a:t>
            </a:fld>
            <a:endParaRPr lang="en-US"/>
          </a:p>
        </p:txBody>
      </p:sp>
      <p:sp>
        <p:nvSpPr>
          <p:cNvPr id="5" name="Date Placeholder 4">
            <a:extLst>
              <a:ext uri="{FF2B5EF4-FFF2-40B4-BE49-F238E27FC236}">
                <a16:creationId xmlns:a16="http://schemas.microsoft.com/office/drawing/2014/main" id="{A05EBF37-662A-9107-3832-AE2D7C05794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1977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b="0" i="0" dirty="0"/>
              <a:t>(This slide can be used to stop and take a stretch break.)</a:t>
            </a:r>
          </a:p>
          <a:p>
            <a:endParaRPr lang="en-US" b="0" i="0" dirty="0"/>
          </a:p>
          <a:p>
            <a:r>
              <a:rPr lang="en-US" b="0" i="0" dirty="0"/>
              <a:t>Ask participants to find the Let’s Talk Circle of Support handout shown on the slide.</a:t>
            </a:r>
          </a:p>
          <a:p>
            <a:endParaRPr lang="en-US" b="0" i="0" dirty="0"/>
          </a:p>
          <a:p>
            <a:r>
              <a:rPr lang="en-US" b="0" i="0" dirty="0"/>
              <a:t>Activity:</a:t>
            </a:r>
          </a:p>
          <a:p>
            <a:r>
              <a:rPr lang="en-US" b="0" i="0" dirty="0"/>
              <a:t>Ask participants to stand and work together in forming a circle that includes each of the touchpoints shown within the circle of support:</a:t>
            </a:r>
          </a:p>
          <a:p>
            <a:pPr marL="176614" indent="-176614">
              <a:buFont typeface="Arial" panose="020B0604020202020204" pitchFamily="34" charset="0"/>
              <a:buChar char="•"/>
            </a:pPr>
            <a:r>
              <a:rPr lang="en-US" b="0" i="0" dirty="0"/>
              <a:t>Before baby</a:t>
            </a:r>
          </a:p>
          <a:p>
            <a:pPr marL="176614" indent="-176614">
              <a:buFont typeface="Arial" panose="020B0604020202020204" pitchFamily="34" charset="0"/>
              <a:buChar char="•"/>
            </a:pPr>
            <a:r>
              <a:rPr lang="en-US" b="0" i="0" dirty="0"/>
              <a:t>Around birth</a:t>
            </a:r>
          </a:p>
          <a:p>
            <a:pPr marL="176614" indent="-176614">
              <a:buFont typeface="Arial" panose="020B0604020202020204" pitchFamily="34" charset="0"/>
              <a:buChar char="•"/>
            </a:pPr>
            <a:r>
              <a:rPr lang="en-US" b="0" i="0" dirty="0"/>
              <a:t>After birth</a:t>
            </a:r>
          </a:p>
          <a:p>
            <a:pPr marL="176614" indent="-176614">
              <a:buFont typeface="Arial" panose="020B0604020202020204" pitchFamily="34" charset="0"/>
              <a:buChar char="•"/>
            </a:pPr>
            <a:r>
              <a:rPr lang="en-US" b="0" i="0" dirty="0"/>
              <a:t>Beyond</a:t>
            </a:r>
          </a:p>
          <a:p>
            <a:endParaRPr lang="en-US" b="0" i="0" dirty="0"/>
          </a:p>
          <a:p>
            <a:r>
              <a:rPr lang="en-US" b="0" i="0" dirty="0"/>
              <a:t>Once the group </a:t>
            </a:r>
            <a:r>
              <a:rPr lang="en-US" b="1" i="1" dirty="0"/>
              <a:t>forms a circle ask them to recite where they work and which touchpoint they impact.</a:t>
            </a:r>
          </a:p>
        </p:txBody>
      </p:sp>
      <p:sp>
        <p:nvSpPr>
          <p:cNvPr id="4" name="Slide Number Placeholder 3"/>
          <p:cNvSpPr>
            <a:spLocks noGrp="1"/>
          </p:cNvSpPr>
          <p:nvPr>
            <p:ph type="sldNum" sz="quarter" idx="5"/>
          </p:nvPr>
        </p:nvSpPr>
        <p:spPr/>
        <p:txBody>
          <a:bodyPr/>
          <a:lstStyle/>
          <a:p>
            <a:fld id="{23ED2790-A10B-DF4E-8039-531061320ECA}" type="slidenum">
              <a:rPr lang="en-US" smtClean="0"/>
              <a:t>18</a:t>
            </a:fld>
            <a:endParaRPr lang="en-US"/>
          </a:p>
        </p:txBody>
      </p:sp>
      <p:sp>
        <p:nvSpPr>
          <p:cNvPr id="5" name="Date Placeholder 4">
            <a:extLst>
              <a:ext uri="{FF2B5EF4-FFF2-40B4-BE49-F238E27FC236}">
                <a16:creationId xmlns:a16="http://schemas.microsoft.com/office/drawing/2014/main" id="{161B42A4-3740-8067-52B2-04D5F3734B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1462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0" i="1" u="none" strike="noStrike" dirty="0">
                <a:solidFill>
                  <a:srgbClr val="000000"/>
                </a:solidFill>
                <a:effectLst/>
                <a:latin typeface="Calibri"/>
                <a:cs typeface="Calibri"/>
              </a:rPr>
              <a:t>Before we move into the next section, please find the Discussion Guides included in your toolkit for reference. The Guides incl</a:t>
            </a:r>
            <a:r>
              <a:rPr lang="en-US" b="0" i="1" u="none" strike="noStrike" dirty="0">
                <a:solidFill>
                  <a:srgbClr val="1A1A1A"/>
                </a:solidFill>
                <a:effectLst/>
                <a:latin typeface="Calibri"/>
                <a:cs typeface="Calibri"/>
              </a:rPr>
              <a:t>ude a parent-facing side (blue side) that helps to explain the “why” behind the AAP 2022 recommendations as well as a facilitator side that includes responses to common barriers experienced by parents (green side).</a:t>
            </a:r>
            <a:r>
              <a:rPr lang="en-US" i="1">
                <a:solidFill>
                  <a:srgbClr val="1A1A1A"/>
                </a:solidFill>
                <a:latin typeface="Calibri"/>
                <a:cs typeface="Calibri"/>
              </a:rPr>
              <a:t> </a:t>
            </a:r>
            <a:endParaRPr lang="en-US" b="0" i="0" dirty="0">
              <a:solidFill>
                <a:srgbClr val="444444"/>
              </a:solidFill>
              <a:effectLst/>
              <a:latin typeface="Calibri"/>
              <a:cs typeface="Calibri"/>
            </a:endParaRPr>
          </a:p>
          <a:p>
            <a:pPr algn="l" rtl="0" fontAlgn="base"/>
            <a:endParaRPr lang="en-US" b="0" i="1" u="none" strike="noStrike" dirty="0">
              <a:solidFill>
                <a:srgbClr val="000000"/>
              </a:solidFill>
              <a:effectLst/>
              <a:latin typeface="Calibri" panose="020F0502020204030204" pitchFamily="34" charset="0"/>
            </a:endParaRPr>
          </a:p>
          <a:p>
            <a:pPr algn="l" rtl="0" fontAlgn="base"/>
            <a:endParaRPr lang="en-US" b="0" i="1" u="none" strike="noStrike" dirty="0">
              <a:solidFill>
                <a:srgbClr val="000000"/>
              </a:solidFill>
              <a:effectLst/>
              <a:latin typeface="Calibri" panose="020F0502020204030204" pitchFamily="34" charset="0"/>
            </a:endParaRPr>
          </a:p>
          <a:p>
            <a:pPr algn="l" rtl="0" fontAlgn="base"/>
            <a:r>
              <a:rPr lang="en-US" b="0" i="1" u="none" strike="noStrike" dirty="0">
                <a:solidFill>
                  <a:srgbClr val="000000"/>
                </a:solidFill>
                <a:effectLst/>
                <a:latin typeface="Calibri"/>
                <a:cs typeface="Calibri"/>
              </a:rPr>
              <a:t>Now that everyone is ready, in this section we will cover: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buFont typeface="Arial" panose="020B0604020202020204" pitchFamily="34" charset="0"/>
              <a:buChar char="•"/>
            </a:pPr>
            <a:r>
              <a:rPr lang="en-US" sz="1800" i="1" dirty="0">
                <a:solidFill>
                  <a:srgbClr val="000000"/>
                </a:solidFill>
                <a:latin typeface="Calibri"/>
                <a:cs typeface="Calibri"/>
              </a:rPr>
              <a:t> Introduction of normal baby behavior</a:t>
            </a:r>
            <a:r>
              <a:rPr lang="en-US" sz="1800" dirty="0">
                <a:solidFill>
                  <a:srgbClr val="000000"/>
                </a:solidFill>
                <a:latin typeface="Calibri"/>
                <a:cs typeface="Calibri"/>
              </a:rPr>
              <a:t>​;</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dirty="0">
                <a:solidFill>
                  <a:srgbClr val="000000"/>
                </a:solidFill>
                <a:latin typeface="Calibri"/>
                <a:cs typeface="Calibri"/>
              </a:rPr>
              <a:t>​ </a:t>
            </a:r>
            <a:r>
              <a:rPr lang="en-US" sz="1800" i="1" dirty="0">
                <a:solidFill>
                  <a:srgbClr val="000000"/>
                </a:solidFill>
                <a:latin typeface="Calibri"/>
                <a:cs typeface="Calibri"/>
              </a:rPr>
              <a:t>A discussion on the “why” behind the safe infant sleep recommendations​; and</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i="1" dirty="0">
                <a:solidFill>
                  <a:srgbClr val="444444"/>
                </a:solidFill>
                <a:latin typeface="Arial"/>
                <a:cs typeface="Arial"/>
              </a:rPr>
              <a:t> Share information on special topics that can impact safe sleep practices.</a:t>
            </a: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Image credit: Texas DSHS</a:t>
            </a:r>
            <a:endParaRPr lang="en-US" b="0" i="0" dirty="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20</a:t>
            </a:fld>
            <a:endParaRPr lang="en-US"/>
          </a:p>
        </p:txBody>
      </p:sp>
      <p:sp>
        <p:nvSpPr>
          <p:cNvPr id="5" name="Date Placeholder 4">
            <a:extLst>
              <a:ext uri="{FF2B5EF4-FFF2-40B4-BE49-F238E27FC236}">
                <a16:creationId xmlns:a16="http://schemas.microsoft.com/office/drawing/2014/main" id="{4CD0DBBB-0804-FBC7-B798-CF0723B2B9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848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notes contained within this presentation are meant as suggested facilitator language and contain additional resources to support the facilitator and audience attending the </a:t>
            </a:r>
            <a:r>
              <a:rPr lang="en-US" b="1" dirty="0"/>
              <a:t>Let’s Talk- </a:t>
            </a:r>
            <a:r>
              <a:rPr lang="en-US" b="1" i="1" dirty="0"/>
              <a:t>Safe Infant Sleep Community Training</a:t>
            </a:r>
          </a:p>
          <a:p>
            <a:endParaRPr lang="en-US" dirty="0"/>
          </a:p>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
        <p:nvSpPr>
          <p:cNvPr id="5" name="Date Placeholder 4">
            <a:extLst>
              <a:ext uri="{FF2B5EF4-FFF2-40B4-BE49-F238E27FC236}">
                <a16:creationId xmlns:a16="http://schemas.microsoft.com/office/drawing/2014/main" id="{579D45A7-35CE-1137-92CA-0290EA2611F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524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a:solidFill>
                  <a:srgbClr val="333333"/>
                </a:solidFill>
                <a:effectLst/>
                <a:latin typeface="Segoe UI" panose="020B0502040204020203" pitchFamily="34" charset="0"/>
              </a:rPr>
              <a:t>What are some concerns regarding their baby that come up frequently when you work with families? (prompt: crying, sleeping, feeding sound familiar?)</a:t>
            </a:r>
            <a:endParaRPr lang="en-US" b="0" i="1" u="none" strike="noStrike">
              <a:solidFill>
                <a:srgbClr val="000000"/>
              </a:solidFill>
              <a:effectLst/>
              <a:latin typeface="Calibri" panose="020F0502020204030204" pitchFamily="34" charset="0"/>
            </a:endParaRPr>
          </a:p>
          <a:p>
            <a:pPr algn="l" rtl="0" fontAlgn="base"/>
            <a:endParaRPr lang="en-US" b="0" i="1" u="none" strike="noStrike">
              <a:solidFill>
                <a:srgbClr val="000000"/>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To help support these common concerns which can also have an impact on a parent or caregivers' adoption of safe sleep practices, we included these topics in the Discussion Guides were to help parents prepare for these common concerns which we refer to as “Baby Behavior.” When parents understand what their baby needs, or how their baby may be trying to communicate their needs, they are better positioned to manage these issues by developing a plan ahead of time so that when faced with it head on, they feel less stressed about finding a solution.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As we see with the safe sleep recommendations, when they don’t know the “why” behind the behavior, they may create solutions that include unsafe sleep practices.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The training today focuses on:</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Crying</a:t>
            </a:r>
          </a:p>
          <a:p>
            <a:pPr algn="l" rtl="0" fontAlgn="base">
              <a:buFont typeface="Arial" panose="020B0604020202020204" pitchFamily="34" charset="0"/>
              <a:buChar char="•"/>
            </a:pPr>
            <a:r>
              <a:rPr lang="en-US" sz="1800" i="1">
                <a:solidFill>
                  <a:srgbClr val="000000"/>
                </a:solidFill>
                <a:latin typeface="Calibri" panose="020F0502020204030204" pitchFamily="34" charset="0"/>
              </a:rPr>
              <a:t>Feeding</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Baby’s sleep patterns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4A012A6-349B-615E-BE4B-FDA58AD9C13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66995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Crying- Crying lets parents and caregivers know that baby needs quick attention and is meant to move adults to action!</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Babies may use cues or signs to let their parents know what they need before they start to cry. But those cues might be hard to understand when you are first learning to care for your baby or can be easily missed when parents are tired. Encourage parents to look for the cause of baby’s distress- it could be they are too hot/cold, have trapped gas and need to burp, need to be held or have their diaper changed, are overstimulated, feeling pain, ​or are hungry. Often, parents and other caregivers believe that crying equals hunger which may cause them to try and feed baby each time. As parents learn their baby over time, understanding the “why” behind their cry gets easier to determine.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Parents can try to calm their baby by: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holding baby in skin-to-skin,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talking or singing softly while rocking them back and forth</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offer baby massage</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taking them for a walk in a carrier, sling, or stroller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sz="1300">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D7AE69A-342E-02CE-2346-7D4E7460B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0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b="1" i="1">
                <a:solidFill>
                  <a:srgbClr val="000000"/>
                </a:solidFill>
                <a:latin typeface="Calibri" panose="020F0502020204030204" pitchFamily="34" charset="0"/>
              </a:rPr>
              <a:t>Baby Behavior- Feeding Cues-Babies use signals or cues to let parents and caregivers know when they want to start or stop feeding.​</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[read slide]</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All babies give these signals, no matter how they are being fed, so teaching parents these cues can help them best respond to their baby’s needs. If parents don’t know how to tell when their baby is hungry, they may choose to provide formula to keep baby “fuller”, or they may add solids to their diet earlier than it is recommended, which can have an impact on mom’s milk supply, and limit how long she is able to exclusively breastfeed.  Feeding a baby too much by bottle (with either formula or breastmilk) so that they sleep longer is not recommended and may limit their protection against SIDS.</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If parents have any concerns about their baby’s feeding patterns, encourage them to talk with their baby’s doctor, or if breastfeeding, visit a lactation consultant for help.</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Additional context (if needed):​</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Parents and caregivers may also express concerns that their baby wants to feed all the time. It can be helpful to explain:​</a:t>
            </a:r>
            <a:endParaRPr lang="en-US" sz="2900">
              <a:solidFill>
                <a:srgbClr val="444444"/>
              </a:solidFill>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There may be times when it feels like your baby wants to nurse more often for short periods of time during the day—sometimes every hour.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This is called “cluster feeding” and it tends to last only a few days.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You can be sure that cluster feeding is okay if your baby is gaining weight and growing well and has some time between feedings when they are content.​</a:t>
            </a:r>
            <a:endParaRPr lang="en-US" sz="1800">
              <a:solidFill>
                <a:srgbClr val="444444"/>
              </a:solidFill>
              <a:latin typeface="Arial" panose="020B060402020202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Information source: Texas WIC (breastmilkcounts.com) and Dr. Jane Heinig, UC Davis California​</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Image credit: Texas DSHS</a:t>
            </a:r>
            <a:endParaRPr lang="en-US" sz="2900">
              <a:solidFill>
                <a:srgbClr val="444444"/>
              </a:solidFill>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B0228719-F9A5-27E2-1DAE-C7B035F6A2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4683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Sleep- It is normal for babies to wake up often at night. Waking is protective and signals a need, so there are many reasons young babies don't (and shouldn't) sleep through the night.​</a:t>
            </a:r>
            <a:r>
              <a:rPr lang="en-US" b="1" i="0">
                <a:solidFill>
                  <a:srgbClr val="000000"/>
                </a:solidFill>
                <a:effectLst/>
                <a:latin typeface="Calibri" panose="020F0502020204030204" pitchFamily="34" charset="0"/>
              </a:rPr>
              <a:t>​</a:t>
            </a:r>
            <a:r>
              <a:rPr lang="en-US" b="1" i="0" u="none" strike="noStrike">
                <a:solidFill>
                  <a:srgbClr val="444444"/>
                </a:solidFill>
                <a:effectLst/>
                <a:latin typeface="Calibri" panose="020F0502020204030204" pitchFamily="34" charset="0"/>
              </a:rPr>
              <a:t> </a:t>
            </a:r>
          </a:p>
          <a:p>
            <a:pPr algn="l" rtl="0" fontAlgn="base"/>
            <a:endParaRPr lang="en-US" b="1" i="0" u="none" strike="noStrike">
              <a:solidFill>
                <a:srgbClr val="444444"/>
              </a:solidFill>
              <a:effectLst/>
              <a:latin typeface="Calibri" panose="020F0502020204030204" pitchFamily="34" charset="0"/>
            </a:endParaRPr>
          </a:p>
          <a:p>
            <a:pPr marL="176614" indent="-176614" fontAlgn="base">
              <a:buFont typeface="Arial" panose="020B0604020202020204" pitchFamily="34" charset="0"/>
              <a:buChar char="•"/>
            </a:pPr>
            <a:r>
              <a:rPr lang="en-US" b="0" i="1" u="none" strike="noStrike">
                <a:solidFill>
                  <a:srgbClr val="000000"/>
                </a:solidFill>
                <a:effectLst/>
                <a:latin typeface="Calibri" panose="020F0502020204030204" pitchFamily="34" charset="0"/>
              </a:rPr>
              <a:t>Newborn babies spend more time in light and active sleep, which helps them to wake more easily.</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In light sleep, newborns dream and this is also a time for brain growth. Just like adults, they are more likely to wake when they are dreaming.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If babies sleep too deeply, they may not be able to wake up if they get too hot or cold or if they need more air.​</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It is understandable that new parents might be looking for answers to get more sleep.  This is a time of adjustment for the whole family. Because waking frequently at night is normal for newborns sleep training actually goes against their normal development. ​Sharing this information with parents early, will help them to understand that this is normal and to plan for how to get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What are some things you might suggest to parents and caregivers to support them getting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b="0" i="0">
              <a:latin typeface="+mn-lt"/>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1389B1-2F4A-6DB7-24B1-D2B0A425975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4094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Calibri" panose="020F0502020204030204" pitchFamily="34" charset="0"/>
              </a:rPr>
              <a:t>The recommendations in this section come from the American Academy of Pediatrics Policy Statement - </a:t>
            </a:r>
            <a:r>
              <a:rPr lang="en-US" b="0" i="1" u="none" strike="noStrike" dirty="0">
                <a:solidFill>
                  <a:srgbClr val="303235"/>
                </a:solidFill>
                <a:effectLst/>
                <a:latin typeface="Calibri" panose="020F0502020204030204" pitchFamily="34" charset="0"/>
              </a:rPr>
              <a:t>Sleep-Related Infant Deaths: Updated 2022 Recommendations for Reducing Infant Deaths in the Sleep Environment. </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Like baby behavior, the topics with asterisks include 3 additional situations that can have significant impacts on the adoption or continuation of safe sleep practices.</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When you train your community educators it’s important to review the recommendations even if you think you are training a room full of experts.</a:t>
            </a:r>
            <a:r>
              <a:rPr lang="en-US" b="0" i="0" dirty="0">
                <a:solidFill>
                  <a:srgbClr val="303235"/>
                </a:solidFill>
                <a:effectLst/>
                <a:latin typeface="Calibri" panose="020F0502020204030204" pitchFamily="34" charset="0"/>
              </a:rPr>
              <a:t>​ </a:t>
            </a:r>
            <a:r>
              <a:rPr lang="en-US" b="0" i="1" dirty="0">
                <a:solidFill>
                  <a:srgbClr val="303235"/>
                </a:solidFill>
                <a:effectLst/>
                <a:latin typeface="Calibri" panose="020F0502020204030204" pitchFamily="34" charset="0"/>
              </a:rPr>
              <a:t>The recommendations are provided in order of the evidence to support risk reduction and are aligned with the DSHS Safe Infant Sleep infographic.</a:t>
            </a:r>
          </a:p>
          <a:p>
            <a:pPr algn="l" rtl="0" fontAlgn="base"/>
            <a:endParaRPr lang="en-US" b="0" i="0" dirty="0">
              <a:solidFill>
                <a:srgbClr val="303235"/>
              </a:solidFill>
              <a:effectLst/>
              <a:latin typeface="Calibri" panose="020F0502020204030204" pitchFamily="34" charset="0"/>
            </a:endParaRPr>
          </a:p>
          <a:p>
            <a:pPr algn="l" rtl="0" fontAlgn="base"/>
            <a:r>
              <a:rPr lang="en-US" b="0" i="1" dirty="0">
                <a:solidFill>
                  <a:srgbClr val="303235"/>
                </a:solidFill>
                <a:effectLst/>
                <a:latin typeface="Calibri" panose="020F0502020204030204" pitchFamily="34" charset="0"/>
              </a:rPr>
              <a:t>The slides include the recommendation, a bolded “why” statement behind the recommendation, and in the notes section, additional context and resources should you need them.</a:t>
            </a:r>
            <a:endParaRPr lang="en-US" b="0" i="1" dirty="0">
              <a:solidFill>
                <a:srgbClr val="444444"/>
              </a:solidFill>
              <a:effectLst/>
              <a:latin typeface="Calibri" panose="020F0502020204030204" pitchFamily="34" charset="0"/>
            </a:endParaRPr>
          </a:p>
          <a:p>
            <a:pPr algn="l" rtl="0" fontAlgn="base"/>
            <a:r>
              <a:rPr lang="en-US" b="0" i="0" dirty="0">
                <a:solidFill>
                  <a:srgbClr val="303235"/>
                </a:solidFill>
                <a:effectLst/>
                <a:latin typeface="Calibri" panose="020F0502020204030204" pitchFamily="34" charset="0"/>
              </a:rPr>
              <a:t>​</a:t>
            </a:r>
            <a:endParaRPr lang="en-US" b="0" i="0" dirty="0">
              <a:solidFill>
                <a:srgbClr val="1A1A1A"/>
              </a:solidFill>
              <a:effectLst/>
              <a:latin typeface="+mn-lt"/>
            </a:endParaRPr>
          </a:p>
          <a:p>
            <a:pPr defTabSz="941939">
              <a:defRPr/>
            </a:pPr>
            <a:r>
              <a:rPr lang="en-US" b="0" i="0" dirty="0">
                <a:solidFill>
                  <a:srgbClr val="1A1A1A"/>
                </a:solidFill>
                <a:effectLst/>
                <a:latin typeface="+mn-lt"/>
              </a:rPr>
              <a:t>Reference:</a:t>
            </a:r>
          </a:p>
          <a:p>
            <a:pPr defTabSz="941939">
              <a:defRPr/>
            </a:pPr>
            <a:r>
              <a:rPr lang="en-US" b="0" i="0" dirty="0">
                <a:solidFill>
                  <a:srgbClr val="1A1A1A"/>
                </a:solidFill>
                <a:effectLst/>
                <a:latin typeface="+mn-lt"/>
              </a:rPr>
              <a:t>AAP Technical Report Link: https://publications.aap.org/pediatrics/article/150/1/e2022057991/188305/Evidence-Base-for-2022-Updated-Recommendations-for?autologincheck=redirected </a:t>
            </a:r>
          </a:p>
          <a:p>
            <a:pPr defTabSz="941939">
              <a:defRPr/>
            </a:pPr>
            <a:endParaRPr lang="en-US" b="0" i="0" dirty="0">
              <a:solidFill>
                <a:srgbClr val="303235"/>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25</a:t>
            </a:fld>
            <a:endParaRPr lang="en-US"/>
          </a:p>
        </p:txBody>
      </p:sp>
      <p:sp>
        <p:nvSpPr>
          <p:cNvPr id="5" name="Date Placeholder 4">
            <a:extLst>
              <a:ext uri="{FF2B5EF4-FFF2-40B4-BE49-F238E27FC236}">
                <a16:creationId xmlns:a16="http://schemas.microsoft.com/office/drawing/2014/main" id="{CEF3CDA6-3B30-F1B6-072A-BAA590754D4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48923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 </a:t>
            </a:r>
            <a:r>
              <a:rPr lang="en-US" b="0" i="1" u="none" strike="noStrike" dirty="0">
                <a:solidFill>
                  <a:srgbClr val="000000"/>
                </a:solidFill>
                <a:effectLst/>
                <a:latin typeface="Calibri" panose="020F0502020204030204" pitchFamily="34" charset="0"/>
              </a:rPr>
              <a:t>stomach or side sleeping increases the risk of SIDS death</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Back sleeping is safest for infants and should be used for every sleep, including naps.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Babies who are placed to sleep on their tummies have a much higher risk of unexpected death, especially if they usually sleep on their backs.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Parents should share this information with everyone who cares for the baby.</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Parents and caregivers are often concerned about what position to place an infant to sleep once their babies can roll over. Babies generally learn to roll over between 4 and 6 months of age. The AAP reports that there is not data to support when it is safe to place babies on their stomachs to sleep. If they roll over on their own, they can stay in the position they roll into. Once babies can roll over, keeping the sleep environment free of all other items is even more important so that they do not roll over onto them during sleep.</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Why is sleep position related to infant death?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baby’s risk of re-breathing the same air that is under the baby’s face.​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risk of the baby getting overheated.​</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In young babies, 2 to 3 months, sleeping on the stomach changes how the nervous system controls the cardiovascular system.​</a:t>
            </a:r>
            <a:endParaRPr lang="en-US" sz="1800" dirty="0">
              <a:solidFill>
                <a:srgbClr val="444444"/>
              </a:solidFill>
              <a:latin typeface="Arial" panose="020B0604020202020204" pitchFamily="34" charset="0"/>
            </a:endParaRPr>
          </a:p>
          <a:p>
            <a:pPr algn="l" rtl="0" fontAlgn="base">
              <a:buFont typeface="Arial" panose="020B0604020202020204" pitchFamily="34" charset="0"/>
              <a:buNone/>
            </a:pP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endParaRPr lang="en-US" b="0" dirty="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
        <p:nvSpPr>
          <p:cNvPr id="5" name="Date Placeholder 4">
            <a:extLst>
              <a:ext uri="{FF2B5EF4-FFF2-40B4-BE49-F238E27FC236}">
                <a16:creationId xmlns:a16="http://schemas.microsoft.com/office/drawing/2014/main" id="{9F8C6D5C-9206-1BA2-593D-6C6A4F29409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5407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dirty="0"/>
              <a:t>Soft objects, bedding, and other items in the sleep environment can become a barrier to baby’s breathing and lead to death.</a:t>
            </a:r>
          </a:p>
          <a:p>
            <a:pPr defTabSz="941939">
              <a:defRPr/>
            </a:pPr>
            <a:endParaRPr lang="en-US" sz="1300" b="1" i="1" dirty="0">
              <a:solidFill>
                <a:srgbClr val="333333"/>
              </a:solidFill>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Use a safety approved* sleep surface that is firm, flat, and level (not inclined) and covered only with a fitted sheet.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Do not use wedges or positioning devices.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Do not use crib bumpers.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1" u="none" strike="noStrike" dirty="0">
                <a:solidFill>
                  <a:srgbClr val="333333"/>
                </a:solidFill>
                <a:effectLst/>
                <a:latin typeface="Calibri" panose="020F0502020204030204" pitchFamily="34" charset="0"/>
              </a:rPr>
              <a:t>You will hear the term safety-approved during this training. What does this mean? How do parents and caregivers know if their baby’s sleep surface is safe?</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1" u="none" strike="noStrike" dirty="0">
                <a:solidFill>
                  <a:srgbClr val="333333"/>
                </a:solidFill>
                <a:effectLst/>
                <a:latin typeface="Calibri" panose="020F0502020204030204" pitchFamily="34" charset="0"/>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 Parents can sign up for recall alerts on the CPSC site to ensure their crib has not been recalled.</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1" u="none" strike="noStrike" dirty="0">
                <a:solidFill>
                  <a:srgbClr val="000000"/>
                </a:solidFill>
                <a:effectLst/>
                <a:latin typeface="Calibri" panose="020F0502020204030204" pitchFamily="34" charset="0"/>
              </a:rPr>
              <a:t>www.cpsc.gov/SafeSleep </a:t>
            </a:r>
            <a:r>
              <a:rPr lang="en-US"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Arial" panose="020B0604020202020204" pitchFamily="34" charset="0"/>
            </a:endParaRPr>
          </a:p>
          <a:p>
            <a:endParaRPr lang="en-US" b="0" i="0" dirty="0">
              <a:solidFill>
                <a:srgbClr val="333333"/>
              </a:solidFill>
              <a:effectLst/>
              <a:latin typeface="+mn-lt"/>
            </a:endParaRPr>
          </a:p>
          <a:p>
            <a:r>
              <a:rPr lang="en-US" b="0" i="0" dirty="0">
                <a:solidFill>
                  <a:srgbClr val="333333"/>
                </a:solidFill>
                <a:latin typeface="+mn-lt"/>
              </a:rPr>
              <a:t>Image credit: Texas DSHS</a:t>
            </a:r>
            <a:endParaRPr lang="en-US" b="0" i="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0092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Feeding baby only breast milk for the first six months provides the greatest protection from SIDS.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The protection is dose dependent, meaning the longer a baby is exclusively breastfed, the lower their risk of dying from SIDS.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Segoe UI" panose="020B0502040204020203" pitchFamily="34" charset="0"/>
              </a:rPr>
              <a:t>​ </a:t>
            </a:r>
            <a:r>
              <a:rPr lang="en-US" sz="1800" i="1" dirty="0">
                <a:solidFill>
                  <a:srgbClr val="000000"/>
                </a:solidFill>
                <a:latin typeface="Segoe UI" panose="020B0502040204020203" pitchFamily="34" charset="0"/>
              </a:rPr>
              <a:t>Providing breastmilk by breast or bottle is more protective than not feeding breastmilk at all.</a:t>
            </a: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None/>
            </a:pPr>
            <a:r>
              <a:rPr lang="en-US" b="0" i="1" u="none" strike="noStrike" dirty="0">
                <a:solidFill>
                  <a:srgbClr val="000000"/>
                </a:solidFill>
                <a:effectLst/>
                <a:latin typeface="Segoe UI" panose="020B0502040204020203" pitchFamily="34" charset="0"/>
              </a:rPr>
              <a:t>Breastfeeding is the biological normative way to feed an infant and every other way of feeding should closely mimic breastfeeding, when possible. </a:t>
            </a:r>
            <a:r>
              <a:rPr lang="en-US" b="0" i="0" dirty="0">
                <a:solidFill>
                  <a:srgbClr val="000000"/>
                </a:solidFill>
                <a:effectLst/>
                <a:latin typeface="Segoe UI" panose="020B0502040204020203" pitchFamily="34" charset="0"/>
              </a:rPr>
              <a:t>​</a:t>
            </a:r>
            <a:r>
              <a:rPr lang="en-US" b="0" i="1" u="none" strike="noStrike" dirty="0">
                <a:solidFill>
                  <a:srgbClr val="000000"/>
                </a:solidFill>
                <a:effectLst/>
                <a:latin typeface="Segoe UI" panose="020B0502040204020203" pitchFamily="34" charset="0"/>
              </a:rPr>
              <a:t>We recognize that not all mothers are able to successfully breastfeed or may choose to provide formula for their infants. It is important to share the recommendation that breast milk/ breastfeeding offers a protection against SIDS, but equally important to share with mothers using formula, is information on how to safely prepare, store, and feed their baby, paying attention to feeding cues which we’ll talked about earlier and use paced bottle-feeding to mimic the normal pace of breastfeeding.</a:t>
            </a:r>
            <a:r>
              <a:rPr lang="en-US" b="0" i="0" dirty="0">
                <a:solidFill>
                  <a:srgbClr val="000000"/>
                </a:solidFill>
                <a:effectLst/>
                <a:latin typeface="Segoe UI" panose="020B0502040204020203" pitchFamily="34" charset="0"/>
              </a:rPr>
              <a:t>​ </a:t>
            </a:r>
            <a:r>
              <a:rPr lang="en-US" b="0" i="1" dirty="0">
                <a:solidFill>
                  <a:srgbClr val="000000"/>
                </a:solidFill>
                <a:effectLst/>
                <a:latin typeface="Segoe UI" panose="020B0502040204020203" pitchFamily="34" charset="0"/>
              </a:rPr>
              <a:t>Formula resource information is included in the slide notes.</a:t>
            </a:r>
            <a:endParaRPr lang="en-US" b="0" i="1"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The following information should be provided to parents regarding feeding: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For those that are not directly breastfeeding, or are feeding breast milk by bottle​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handling and storage of breast milk​</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the bottle and all feeding implements​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formula​</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Paced bottle-feeding​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Information Source: CDC- Guidelines and Recommendations: </a:t>
            </a:r>
            <a:r>
              <a:rPr lang="en-US" b="0" i="0" u="sng" strike="noStrike" dirty="0">
                <a:solidFill>
                  <a:srgbClr val="5695D4"/>
                </a:solidFill>
                <a:effectLst/>
                <a:latin typeface="Calibri" panose="020F0502020204030204" pitchFamily="34" charset="0"/>
                <a:hlinkClick r:id="rId3"/>
              </a:rPr>
              <a:t>https://www.cdc.gov/breastfeeding/recommendations/index.htm)</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resource: https://texaswiccatalog.specialbee.com/product/breastfeeding-guide-how-to-get-off-to-a-great-start/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0E42C61-D0D2-6958-DBF6-9A22824210A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3314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i="1" dirty="0">
                <a:solidFill>
                  <a:srgbClr val="000000"/>
                </a:solidFill>
                <a:latin typeface="Calibri" panose="020F0502020204030204" pitchFamily="34" charset="0"/>
              </a:rPr>
              <a:t>We recognize the intersection of breastfeeding and bed-sharing and how this may create tension for parents when safe sleep recommendations only focus on what “not to do.” </a:t>
            </a:r>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i="1" dirty="0">
                <a:solidFill>
                  <a:srgbClr val="444444"/>
                </a:solidFill>
                <a:latin typeface="Calibri" panose="020F0502020204030204" pitchFamily="34" charset="0"/>
              </a:rPr>
              <a:t>Us</a:t>
            </a:r>
            <a:r>
              <a:rPr lang="en-US" sz="2900" i="1" dirty="0">
                <a:solidFill>
                  <a:srgbClr val="000000"/>
                </a:solidFill>
                <a:latin typeface="Calibri" panose="020F0502020204030204" pitchFamily="34" charset="0"/>
              </a:rPr>
              <a:t>ing the Let's Talk conversations approach can help identify and reduce potential risks. Help parents to make a fully informed decision by sharing information on the following:</a:t>
            </a:r>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Preparing the sleep space before bringing baby into the bed for feeding or comforting</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Help breastfeeding mothers understand that feeling sleepy during breastfeeding is likely to occur, is normal and due to hormones that are released during suckling that cause drowsiness</a:t>
            </a:r>
            <a:r>
              <a:rPr lang="en-US" sz="1800" dirty="0">
                <a:solidFill>
                  <a:srgbClr val="000000"/>
                </a:solidFill>
                <a:latin typeface="Calibri" panose="020F0502020204030204" pitchFamily="34" charset="0"/>
              </a:rPr>
              <a:t>​</a:t>
            </a: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Develop a plan to combat falling asleep such as setting an alarm to help keep them awake, asking someone to stay with you while you are breastfeeding/comforting baby in your bed, and others.</a:t>
            </a:r>
            <a:endParaRPr lang="en-US" sz="1800" i="1" dirty="0">
              <a:solidFill>
                <a:srgbClr val="444444"/>
              </a:solidFill>
              <a:latin typeface="Arial" panose="020B060402020202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Additional context (if needed):​</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The NAPPSS coalition that developed Building on Campaigns through Conversations found that a common concern of community educators was:​</a:t>
            </a:r>
            <a:endParaRPr lang="en-US" sz="2900" dirty="0">
              <a:solidFill>
                <a:srgbClr val="444444"/>
              </a:solidFill>
              <a:latin typeface="Calibri" panose="020F0502020204030204" pitchFamily="34" charset="0"/>
            </a:endParaRPr>
          </a:p>
          <a:p>
            <a:pPr algn="l" rtl="0" fontAlgn="base"/>
            <a:r>
              <a:rPr lang="en-US" sz="2900" dirty="0">
                <a:solidFill>
                  <a:srgbClr val="333333"/>
                </a:solidFill>
                <a:latin typeface="Calibri" panose="020F0502020204030204" pitchFamily="34" charset="0"/>
              </a:rPr>
              <a:t>I am not an expert on breastfeeding or safe sleep. How am I supposed to integrate these topics into a conversation?​</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These modules will provide you with the knowledge you will need to have conversations with families about both topics.  View this training as team sport- you may need to identify others within your Circle of Support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endParaRPr lang="en-US" sz="2900" dirty="0">
              <a:solidFill>
                <a:srgbClr val="444444"/>
              </a:solidFill>
              <a:latin typeface="Calibri" panose="020F0502020204030204" pitchFamily="34" charset="0"/>
            </a:endParaRPr>
          </a:p>
          <a:p>
            <a:pPr algn="l" rtl="0" fontAlgn="base"/>
            <a:r>
              <a:rPr lang="en-US" sz="2900" dirty="0">
                <a:solidFill>
                  <a:srgbClr val="333333"/>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333333"/>
                </a:solidFill>
                <a:latin typeface="Calibri" panose="020F0502020204030204" pitchFamily="34" charset="0"/>
              </a:rPr>
              <a:t>(Source for information – AAP Recommendations and NCEMCH and NAPPSS Building on Campaigns with Conversations Training)​</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a:t>
            </a:r>
            <a:endParaRPr lang="en-US" sz="2900" dirty="0">
              <a:solidFill>
                <a:srgbClr val="444444"/>
              </a:solidFill>
              <a:latin typeface="Calibri" panose="020F0502020204030204" pitchFamily="34" charset="0"/>
            </a:endParaRPr>
          </a:p>
          <a:p>
            <a:pPr algn="l" rtl="0" fontAlgn="base"/>
            <a:r>
              <a:rPr lang="en-US" sz="2900" dirty="0">
                <a:solidFill>
                  <a:srgbClr val="000000"/>
                </a:solidFill>
                <a:latin typeface="Calibri" panose="020F0502020204030204" pitchFamily="34" charset="0"/>
              </a:rPr>
              <a:t>Image credit: Texas DSHS</a:t>
            </a:r>
            <a:endParaRPr lang="en-US" sz="2900" dirty="0">
              <a:solidFill>
                <a:srgbClr val="444444"/>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EC3FD4-378F-98E8-FA83-773B6ECF3526}"/>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1270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keeping baby close allows parents to watch and respond to their baby’s needs right away. </a:t>
            </a:r>
            <a:r>
              <a:rPr lang="en-US" b="0" i="0" dirty="0">
                <a:solidFill>
                  <a:srgbClr val="000000"/>
                </a:solidFill>
                <a:effectLst/>
                <a:latin typeface="Calibri" panose="020F0502020204030204" pitchFamily="34" charset="0"/>
              </a:rPr>
              <a:t>​</a:t>
            </a:r>
            <a:r>
              <a:rPr lang="en-US" sz="1300" i="1" dirty="0">
                <a:solidFill>
                  <a:srgbClr val="333333"/>
                </a:solidFill>
                <a:latin typeface="Calibri" panose="020F0502020204030204" pitchFamily="34" charset="0"/>
              </a:rPr>
              <a:t>There is evidence that sleeping in the parents’ room, on a separate sleep surface, reduces the risk of SIDS by as much as 50%.​</a:t>
            </a:r>
            <a:endParaRPr lang="en-US" sz="1300" i="1" dirty="0">
              <a:solidFill>
                <a:srgbClr val="444444"/>
              </a:solidFill>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Room-share for at least the first six months and ideally the first year.</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bringing the baby into an adult bed for feeding or comforting, prepare the space to reduce risk by removing all soft bedding, toys, and pillows.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If a parent or caregiver falls asleep while feeding or comforting, as soon as they wake, place the baby back on a separate safety-approved sleep surface.</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Placing the crib close to the parents’ bed allows the parents to see and respond to their baby, monitor their baby's needs and can make feeding and comforting easier. Babies who room-share with parents have more small awakenings and this may keep them from sleeping too deeply in a way that increases the risk of sleep-related death. Finally, room sharing supports continued breastfeeding and its protective effects and positive health benefits.​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444444"/>
                </a:solidFill>
                <a:latin typeface="Calibri" panose="020F0502020204030204" pitchFamily="34" charset="0"/>
              </a:rPr>
              <a:t>Avoid placing your baby to sleep on a couch, armchair, or sitting device like a swing, baby seat, or car safety seat (except when in a car).​</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I</a:t>
            </a:r>
            <a:r>
              <a:rPr lang="en-US" b="0" i="0" u="none" strike="noStrike" dirty="0">
                <a:solidFill>
                  <a:srgbClr val="333333"/>
                </a:solidFill>
                <a:effectLst/>
                <a:latin typeface="Calibri" panose="020F0502020204030204" pitchFamily="34" charset="0"/>
              </a:rPr>
              <a:t>nformation Source: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6BF4F0F-C362-673A-89F3-C82E5C3106E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684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3</a:t>
            </a:fld>
            <a:endParaRPr lang="en-US"/>
          </a:p>
        </p:txBody>
      </p:sp>
      <p:sp>
        <p:nvSpPr>
          <p:cNvPr id="5" name="Date Placeholder 4">
            <a:extLst>
              <a:ext uri="{FF2B5EF4-FFF2-40B4-BE49-F238E27FC236}">
                <a16:creationId xmlns:a16="http://schemas.microsoft.com/office/drawing/2014/main" id="{101427B1-AA55-64CC-CC84-DF8BFDB11E4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50612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dirty="0"/>
              <a:t>Soft objects, bedding, and other items in the sleep environment can become a barrier to baby’s breathing and lead to death.</a:t>
            </a:r>
          </a:p>
          <a:p>
            <a:pPr defTabSz="941939">
              <a:defRPr/>
            </a:pPr>
            <a:endParaRPr lang="en-US" sz="1300" b="1" i="1" dirty="0">
              <a:solidFill>
                <a:srgbClr val="333333"/>
              </a:solidFill>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Take toys, stuffed animals, bumper pads, blankets, and other objects out of the crib.</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i="1" dirty="0">
                <a:solidFill>
                  <a:srgbClr val="333333"/>
                </a:solidFill>
                <a:latin typeface="Calibri" panose="020F0502020204030204" pitchFamily="34" charset="0"/>
              </a:rPr>
              <a:t>Do not place near window coverings or cords, do not hang mobiles overhead.</a:t>
            </a:r>
            <a:r>
              <a:rPr lang="en-US" sz="1800" dirty="0">
                <a:solidFill>
                  <a:srgbClr val="333333"/>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Arial" panose="020B0604020202020204" pitchFamily="34" charset="0"/>
            </a:endParaRPr>
          </a:p>
          <a:p>
            <a:endParaRPr lang="en-US" b="0" i="0" dirty="0">
              <a:solidFill>
                <a:srgbClr val="333333"/>
              </a:solidFill>
              <a:effectLst/>
              <a:latin typeface="+mn-lt"/>
            </a:endParaRPr>
          </a:p>
          <a:p>
            <a:r>
              <a:rPr lang="en-US" b="0" i="0" dirty="0">
                <a:solidFill>
                  <a:srgbClr val="333333"/>
                </a:solidFill>
                <a:latin typeface="+mn-lt"/>
              </a:rPr>
              <a:t>Image credit: Texas DSHS</a:t>
            </a:r>
            <a:endParaRPr lang="en-US" b="0" i="0" dirty="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3218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a:t>
            </a:r>
            <a:r>
              <a:rPr lang="en-US" sz="3700" i="1" dirty="0"/>
              <a:t>Suckling, either during breastfeeding or when using a pacifier during sleep, may help keep baby from sleeping too deeply</a:t>
            </a:r>
            <a:endParaRPr lang="en-US" sz="3700" dirty="0"/>
          </a:p>
          <a:p>
            <a:pPr algn="l" rtl="0" fontAlgn="base"/>
            <a:endParaRPr lang="en-US" sz="1300" dirty="0">
              <a:cs typeface="Calibri"/>
            </a:endParaRPr>
          </a:p>
          <a:p>
            <a:pPr defTabSz="941939">
              <a:defRPr/>
            </a:pPr>
            <a:r>
              <a:rPr lang="en-US" sz="1300" dirty="0">
                <a:solidFill>
                  <a:srgbClr val="25408F"/>
                </a:solidFill>
              </a:rPr>
              <a:t>Share safe pacifier use with parents and caregivers which includes:</a:t>
            </a:r>
            <a:endParaRPr lang="en-US" sz="1300" dirty="0"/>
          </a:p>
          <a:p>
            <a:pPr marL="176614" indent="-176614" defTabSz="941939">
              <a:buFont typeface="Arial" panose="020B0604020202020204" pitchFamily="34" charset="0"/>
              <a:buChar char="•"/>
              <a:defRPr/>
            </a:pPr>
            <a:r>
              <a:rPr lang="en-US" sz="1300" dirty="0"/>
              <a:t>Using a pacifier that is fee of toys, cords</a:t>
            </a:r>
          </a:p>
          <a:p>
            <a:pPr marL="176614" indent="-176614" defTabSz="941939">
              <a:buFont typeface="Arial" panose="020B0604020202020204" pitchFamily="34" charset="0"/>
              <a:buChar char="•"/>
              <a:defRPr/>
            </a:pPr>
            <a:r>
              <a:rPr lang="en-US" sz="1300" dirty="0"/>
              <a:t>Never attaching a pacifier to baby's clothes to avoid choking, strangulation, or suffocation.​</a:t>
            </a:r>
            <a:endParaRPr lang="en-US" sz="1300" dirty="0">
              <a:cs typeface="Calibri"/>
            </a:endParaRPr>
          </a:p>
          <a:p>
            <a:pPr marL="176614" indent="-176614" defTabSz="941939">
              <a:buFont typeface="Arial" panose="020B0604020202020204" pitchFamily="34" charset="0"/>
              <a:buChar char="•"/>
              <a:defRPr/>
            </a:pPr>
            <a:r>
              <a:rPr lang="en-US" sz="1300" dirty="0"/>
              <a:t>If the pacifier falls out of your baby’s mouth during sleep, you don’t need to put it back.​</a:t>
            </a:r>
          </a:p>
          <a:p>
            <a:pPr marL="176614" indent="-176614" defTabSz="941939">
              <a:buFont typeface="Arial" panose="020B0604020202020204" pitchFamily="34" charset="0"/>
              <a:buChar char="•"/>
              <a:defRPr/>
            </a:pPr>
            <a:endParaRPr lang="en-US" sz="1300" dirty="0">
              <a:cs typeface="Calibri"/>
            </a:endParaRPr>
          </a:p>
          <a:p>
            <a:pPr defTabSz="941939">
              <a:defRPr/>
            </a:pPr>
            <a:r>
              <a:rPr lang="en-US" sz="1300" dirty="0">
                <a:cs typeface="Calibri"/>
              </a:rPr>
              <a:t>Additionally,</a:t>
            </a:r>
          </a:p>
          <a:p>
            <a:pPr marL="176614" indent="-176614" defTabSz="941939">
              <a:buFont typeface="Arial" panose="020B0604020202020204" pitchFamily="34" charset="0"/>
              <a:buChar char="•"/>
              <a:defRPr/>
            </a:pPr>
            <a:r>
              <a:rPr lang="en-US" sz="1300" dirty="0"/>
              <a:t>Finger or thumb sucking does not reduce SIDS risk.</a:t>
            </a:r>
            <a:endParaRPr lang="en-US" sz="1300" dirty="0">
              <a:cs typeface="Calibri"/>
            </a:endParaRPr>
          </a:p>
          <a:p>
            <a:pPr defTabSz="941939">
              <a:defRPr/>
            </a:pPr>
            <a:endParaRPr lang="en-US" sz="1300" dirty="0">
              <a:cs typeface="Calibri"/>
            </a:endParaRPr>
          </a:p>
          <a:p>
            <a:pPr>
              <a:defRPr/>
            </a:pPr>
            <a:r>
              <a:rPr lang="en-US" sz="1300" dirty="0">
                <a:solidFill>
                  <a:srgbClr val="25408F"/>
                </a:solidFill>
              </a:rPr>
              <a:t>For breastfeeding infants, pacifiers can be introduced once breastfeeding is going well. This is determined by:</a:t>
            </a:r>
            <a:endParaRPr lang="en-US" sz="1300" dirty="0">
              <a:solidFill>
                <a:srgbClr val="25408F"/>
              </a:solidFill>
              <a:cs typeface="Calibri"/>
            </a:endParaRPr>
          </a:p>
          <a:p>
            <a:pPr marL="285750" indent="-285750">
              <a:buFont typeface="Arial" panose="020B0604020202020204" pitchFamily="34" charset="0"/>
              <a:buChar char="•"/>
              <a:defRPr/>
            </a:pPr>
            <a:r>
              <a:rPr lang="en-US" sz="1300" dirty="0">
                <a:solidFill>
                  <a:srgbClr val="25408F"/>
                </a:solidFill>
              </a:rPr>
              <a:t>Baby is calm and satisfied after feeding</a:t>
            </a:r>
            <a:endParaRPr lang="en-US" sz="1300" dirty="0">
              <a:solidFill>
                <a:srgbClr val="25408F"/>
              </a:solidFill>
              <a:cs typeface="Calibri"/>
            </a:endParaRPr>
          </a:p>
          <a:p>
            <a:pPr marL="294356" indent="-294356">
              <a:buFont typeface="Arial"/>
              <a:buChar char="•"/>
              <a:defRPr/>
            </a:pPr>
            <a:r>
              <a:rPr lang="en-US" sz="1300" dirty="0">
                <a:solidFill>
                  <a:srgbClr val="25408F"/>
                </a:solidFill>
              </a:rPr>
              <a:t>There is no pain for mom when baby breastfeeds</a:t>
            </a:r>
            <a:endParaRPr lang="en-US" sz="1300" dirty="0">
              <a:solidFill>
                <a:srgbClr val="25408F"/>
              </a:solidFill>
              <a:cs typeface="Calibri"/>
            </a:endParaRPr>
          </a:p>
          <a:p>
            <a:pPr marL="294356" indent="-294356">
              <a:buFont typeface="Arial"/>
              <a:buChar char="•"/>
              <a:defRPr/>
            </a:pPr>
            <a:r>
              <a:rPr lang="en-US" sz="1300" dirty="0">
                <a:solidFill>
                  <a:srgbClr val="25408F"/>
                </a:solidFill>
              </a:rPr>
              <a:t>Baby is gaining weight and growing well</a:t>
            </a:r>
            <a:endParaRPr lang="en-US" sz="1300" dirty="0">
              <a:solidFill>
                <a:srgbClr val="25408F"/>
              </a:solidFill>
              <a:cs typeface="Calibri"/>
            </a:endParaRPr>
          </a:p>
          <a:p>
            <a:pPr>
              <a:defRPr/>
            </a:pPr>
            <a:endParaRPr lang="en-US" sz="130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 and </a:t>
            </a:r>
            <a:r>
              <a:rPr lang="en-US" sz="1300" dirty="0">
                <a:solidFill>
                  <a:srgbClr val="25408F"/>
                </a:solidFill>
              </a:rPr>
              <a:t>Academy of Breastfeeding Medicine- Clinical Protocol #3- Supplementary Feedings in the Healthy Term Breastfed Neonate, Revised 2017</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BA0ECE-B556-915F-622C-5A487D08C7D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803526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A baby’s exposure to smoke during pregnancy and after birth increases their risk of dying from SIDS</a:t>
            </a: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To keep baby healthy, encourage parents and all caregivers to keep a smoke- and vape-free environment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endParaRPr lang="en-US" b="0" i="0" dirty="0">
              <a:solidFill>
                <a:srgbClr val="000000"/>
              </a:solidFill>
              <a:effectLst/>
              <a:latin typeface="Calibri" panose="020F0502020204030204" pitchFamily="34" charset="0"/>
            </a:endParaRPr>
          </a:p>
          <a:p>
            <a:r>
              <a:rPr lang="en-US" sz="1300" dirty="0">
                <a:solidFill>
                  <a:srgbClr val="1A1A1A"/>
                </a:solidFill>
                <a:ea typeface="Open Sans"/>
                <a:cs typeface="Open Sans"/>
              </a:rPr>
              <a:t>It is important to share the ways in which smoke can be transferred to baby:</a:t>
            </a:r>
          </a:p>
          <a:p>
            <a:pPr marL="294356" indent="-294356">
              <a:buFont typeface="Arial"/>
              <a:buChar char="•"/>
            </a:pPr>
            <a:r>
              <a:rPr lang="en-US" sz="1300" dirty="0">
                <a:solidFill>
                  <a:srgbClr val="1A1A1A"/>
                </a:solidFill>
                <a:ea typeface="Open Sans"/>
                <a:cs typeface="Open Sans"/>
              </a:rPr>
              <a:t>Firsthand- direct use of tobacco and e-cigarettes</a:t>
            </a:r>
          </a:p>
          <a:p>
            <a:pPr marL="294356" indent="-294356">
              <a:buFont typeface="Arial"/>
              <a:buChar char="•"/>
            </a:pPr>
            <a:r>
              <a:rPr lang="en-US" sz="1300" dirty="0">
                <a:solidFill>
                  <a:srgbClr val="1A1A1A"/>
                </a:solidFill>
                <a:ea typeface="Open Sans"/>
                <a:cs typeface="Open Sans"/>
              </a:rPr>
              <a:t>Secondhand- the environment around baby</a:t>
            </a:r>
          </a:p>
          <a:p>
            <a:pPr marL="294356" indent="-294356">
              <a:buFont typeface="Arial"/>
              <a:buChar char="•"/>
            </a:pPr>
            <a:r>
              <a:rPr lang="en-US" sz="1300" dirty="0">
                <a:solidFill>
                  <a:srgbClr val="1A1A1A"/>
                </a:solidFill>
                <a:ea typeface="Open Sans"/>
                <a:cs typeface="Open Sans"/>
              </a:rPr>
              <a:t>Thirdhand- smoke on the clothes and other objects like blankets and furniture</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may be helpful to share some of the dangers of alcohol and drugs with parents and caregivers: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They are more likely to roll over onto your baby during sleep if they drink, use drugs, or take medication that makes them sleepy while sharing a bed with their baby. ​​</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Sharing a bed with their baby is also riskier if they or anyone else uses alcohol or drugs and are also a smoker.​​</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The best thing they can do for their health and baby's health is to quit using alcohol, drugs, and smoking.​​</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Ask their doctor for help.​</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iStock photo purchased for unlimited use by DSHS Tobacco Prevention and Control (used with permission).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1715816-1053-4EBB-4F00-3696C8CB17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38618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a:solidFill>
                  <a:srgbClr val="000000"/>
                </a:solidFill>
                <a:latin typeface="Calibri" panose="020F0502020204030204" pitchFamily="34" charset="0"/>
              </a:rPr>
              <a:t>Babies exposed to alcohol and drugs during pregnancy and after birth may have a harder time waking up when they need help.</a:t>
            </a:r>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defTabSz="941939" fontAlgn="base">
              <a:defRPr/>
            </a:pPr>
            <a:r>
              <a:rPr lang="en-US" b="0" i="0" u="none" strike="noStrike">
                <a:solidFill>
                  <a:srgbClr val="333333"/>
                </a:solidFill>
                <a:effectLst/>
                <a:latin typeface="Calibri" panose="020F0502020204030204" pitchFamily="34" charset="0"/>
              </a:rPr>
              <a:t>It is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Share the dangers of using alcohol and drugs with parents and caregivers: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They are more likely to roll over onto baby during sleep if they drink, use drugs, or take medication that makes them sleepy while sharing a bed with their baby.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Sharing a bed with their baby is also riskier if they or anyone else uses alcohol or drugs and are also a smoker.​​</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 best thing they can do for their health and baby's health is to quit using alcohol, drugs, and smoking.​​</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Ask their doctor for help with quitting.​</a:t>
            </a:r>
          </a:p>
          <a:p>
            <a:pPr defTabSz="941939" fontAlgn="base">
              <a:buFont typeface="Arial" panose="020B0604020202020204" pitchFamily="34" charset="0"/>
              <a:buChar char="•"/>
              <a:defRPr/>
            </a:pPr>
            <a:r>
              <a:rPr lang="en-US" sz="1800"/>
              <a:t>Check if any medicine parents are taking causes them to be sleepy.</a:t>
            </a:r>
          </a:p>
          <a:p>
            <a:pPr algn="l" rtl="0" fontAlgn="base">
              <a:buFont typeface="Arial" panose="020B0604020202020204" pitchFamily="34" charset="0"/>
              <a:buChar char="•"/>
            </a:pP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DE7BD1B-4B58-5A0E-EADA-F5A4918E465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355540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Fira Sans" panose="020B0503050000020004" pitchFamily="34" charset="0"/>
              </a:rPr>
              <a:t>WHY-</a:t>
            </a:r>
            <a:r>
              <a:rPr lang="en-US" b="0" i="1" u="none" strike="noStrike" dirty="0">
                <a:solidFill>
                  <a:srgbClr val="000000"/>
                </a:solidFill>
                <a:effectLst/>
                <a:latin typeface="Fira Sans" panose="020B0503050000020004" pitchFamily="34" charset="0"/>
              </a:rPr>
              <a:t> If baby gets too hot, the baby may have trouble waking up and getting oxygen.</a:t>
            </a:r>
            <a:r>
              <a:rPr lang="en-US" b="0" i="0" u="none" strike="noStrike" dirty="0">
                <a:solidFill>
                  <a:srgbClr val="000000"/>
                </a:solidFill>
                <a:effectLst/>
                <a:latin typeface="Fira Sans" panose="020B0503050000020004" pitchFamily="34" charset="0"/>
              </a:rPr>
              <a:t>​</a:t>
            </a:r>
            <a:r>
              <a:rPr lang="en-US" b="0" i="0" dirty="0">
                <a:solidFill>
                  <a:srgbClr val="000000"/>
                </a:solidFill>
                <a:effectLst/>
                <a:latin typeface="Fira Sans" panose="020B05030500000200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Keep the room temperature where baby is sleeping comfortable enough for a lightly clothed adult.​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Use a lightweight sleep sack or footed sleeper instead of a blanket.​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indoors, keep your baby's head free of hats or other coverings. A sweaty or damp baby is too hot.</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As a general rule, if the room temperature is comfortable for you, it’s most likely comfortable for your baby too!</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Overheating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Blankets and other soft items in the crib increases your baby's risk from being unable to roll over and away or move that item out of their way. Unlike adults and older children, a baby can’t roll over or move the item out of the way​ This may block their airway, and they could suffocate. Also, hats and other soft items can slide off and block the airway, too. ​</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As a general rule, if the room temperature is comfortable for you, it’s most likely comfortable for your baby too!​</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To keep your baby warm, use a sleep sack or footed- sleep clothing. You can also dress your baby in layers that can be removed if their face becomes too red or you notice they are sweating.​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Information Source: AAP Recommendations and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BBFBD5B-EC47-7B7A-9617-EC0BC8D99CF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15219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a:solidFill>
                  <a:srgbClr val="444444"/>
                </a:solidFill>
                <a:latin typeface="Arial" panose="020B0604020202020204" pitchFamily="34" charset="0"/>
              </a:rPr>
              <a:t>Doctors share updates on important health and safety topics for mom and baby.</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​To have the healthiest pregnancy, visit your doctor as soon as you know you are pregnant: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Once a month for weeks ten through 28</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Twice a month for weeks 28 through 36</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Weekly for weeks 36 to birth</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mothers to discuss schedule and any questions they have with their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 </a:t>
            </a:r>
            <a:r>
              <a:rPr lang="en-US" b="0" i="0" u="none" strike="noStrike">
                <a:solidFill>
                  <a:srgbClr val="333333"/>
                </a:solidFill>
                <a:effectLst/>
                <a:latin typeface="Calibri" panose="020F0502020204030204" pitchFamily="34" charset="0"/>
              </a:rPr>
              <a:t>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WIC Program</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9ED825-ACE4-1FCB-F715-4D12C9B11A2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40256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1800">
                <a:solidFill>
                  <a:srgbClr val="444444"/>
                </a:solidFill>
                <a:latin typeface="Arial" panose="020B0604020202020204" pitchFamily="34" charset="0"/>
              </a:rPr>
              <a:t>Vaccines help babies stay healthy, which may protect them from SIDS.</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​Most babies are recommended to see the doctor at: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3-5 days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1, 2, 3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6, 9, 12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parents to discuss schedule with their baby’s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Centers for Disease Control and Prevention (CDC)</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6457CF6-4A79-5BFC-AF88-5CBAA3C6E7C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16784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spcAft>
                <a:spcPts val="1854"/>
              </a:spcAft>
              <a:defRPr/>
            </a:pPr>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Choosing to use a monitor or device at home doesn’t replace following all safe sleep guidance</a:t>
            </a:r>
          </a:p>
          <a:p>
            <a:pPr defTabSz="941939">
              <a:spcAft>
                <a:spcPts val="1854"/>
              </a:spcAft>
              <a:defRPr/>
            </a:pPr>
            <a:endParaRPr lang="en-US" sz="3700"/>
          </a:p>
          <a:p>
            <a:pPr defTabSz="941939">
              <a:spcAft>
                <a:spcPts val="1854"/>
              </a:spcAft>
              <a:defRPr/>
            </a:pPr>
            <a:r>
              <a:rPr lang="en-US" sz="3700"/>
              <a:t>No product can prevent SIDS, so encourage parents and caregivers to avoid products and devices that claim to “prevent” SIDS and sleep-related death and this can give a </a:t>
            </a:r>
            <a:r>
              <a:rPr lang="en-US" sz="1300">
                <a:solidFill>
                  <a:srgbClr val="25408F"/>
                </a:solidFill>
              </a:rPr>
              <a:t>false sense of safety. Encourage them to continue to follow all safe sleep recommendations.</a:t>
            </a:r>
            <a:endParaRPr lang="en-US" sz="1300">
              <a:solidFill>
                <a:srgbClr val="564D39"/>
              </a:solidFill>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5826EE-9BE4-99EA-5929-1EAC3089149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02386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b="1" i="1">
                <a:solidFill>
                  <a:srgbClr val="000000"/>
                </a:solidFill>
                <a:cs typeface="Calibri"/>
              </a:rPr>
              <a:t>Why-</a:t>
            </a:r>
            <a:r>
              <a:rPr lang="en-US" sz="1300" i="1">
                <a:solidFill>
                  <a:srgbClr val="000000"/>
                </a:solidFill>
                <a:cs typeface="Calibri"/>
              </a:rPr>
              <a:t> Tummy time strengthens muscles that support a baby’s head and may prevent flat spots. </a:t>
            </a:r>
          </a:p>
          <a:p>
            <a:pPr algn="l" rtl="0" fontAlgn="base"/>
            <a:endParaRPr lang="en-US" sz="1300">
              <a:solidFill>
                <a:srgbClr val="000000"/>
              </a:solidFill>
              <a:cs typeface="Calibri"/>
            </a:endParaRPr>
          </a:p>
          <a:p>
            <a:pPr defTabSz="941939" fontAlgn="base">
              <a:defRPr/>
            </a:pPr>
            <a:r>
              <a:rPr lang="en-US" sz="1300">
                <a:solidFill>
                  <a:srgbClr val="000000"/>
                </a:solidFill>
                <a:cs typeface="Calibri"/>
              </a:rPr>
              <a:t>The American Academy of Pediatrics (AAP) recommends 30 minutes a day of tummy time, but this can be broken into several short sessions, especially if baby doesn’t like tummy time at first. ​Tummy time can start a few days after birth, for short periods of time, a few times a day.</a:t>
            </a:r>
            <a:r>
              <a:rPr lang="en-US" b="0" i="0">
                <a:solidFill>
                  <a:srgbClr val="000000"/>
                </a:solidFill>
                <a:latin typeface="+mn-lt"/>
                <a:cs typeface="Calibri"/>
              </a:rPr>
              <a:t> </a:t>
            </a:r>
            <a:r>
              <a:rPr lang="en-US" sz="1300">
                <a:solidFill>
                  <a:srgbClr val="000000"/>
                </a:solidFill>
                <a:cs typeface="Calibri"/>
              </a:rPr>
              <a:t> Parents and caregivers can increase this time as your baby gets stronger.​</a:t>
            </a:r>
            <a:r>
              <a:rPr lang="en-US" sz="1300">
                <a:solidFill>
                  <a:srgbClr val="000000"/>
                </a:solidFill>
                <a:cs typeface="Segoe UI"/>
              </a:rPr>
              <a:t> </a:t>
            </a:r>
            <a:r>
              <a:rPr lang="en-US" b="0" i="0">
                <a:solidFill>
                  <a:srgbClr val="000000"/>
                </a:solidFill>
                <a:latin typeface="+mn-lt"/>
                <a:cs typeface="Calibri"/>
              </a:rPr>
              <a:t>Fathers and other support partners can do tummy time directly on their chest.</a:t>
            </a:r>
            <a:endParaRPr lang="en-US" b="0" i="0">
              <a:solidFill>
                <a:srgbClr val="000000"/>
              </a:solidFill>
              <a:effectLst/>
              <a:latin typeface="+mn-lt"/>
            </a:endParaRPr>
          </a:p>
          <a:p>
            <a:pPr algn="l" rtl="0" fontAlgn="base"/>
            <a:endParaRPr lang="en-US" b="0" i="0">
              <a:solidFill>
                <a:srgbClr val="000000"/>
              </a:solidFill>
              <a:effectLst/>
              <a:latin typeface="+mn-lt"/>
              <a:cs typeface="Calibri"/>
            </a:endParaRPr>
          </a:p>
          <a:p>
            <a:pPr fontAlgn="base"/>
            <a:r>
              <a:rPr lang="en-US" sz="1300">
                <a:solidFill>
                  <a:srgbClr val="000000"/>
                </a:solidFill>
                <a:cs typeface="Calibri"/>
              </a:rPr>
              <a:t>Even if a baby cries,</a:t>
            </a:r>
            <a:r>
              <a:rPr lang="en-US" b="0" i="0">
                <a:solidFill>
                  <a:srgbClr val="000000"/>
                </a:solidFill>
                <a:latin typeface="+mn-lt"/>
                <a:cs typeface="Calibri"/>
              </a:rPr>
              <a:t> </a:t>
            </a:r>
            <a:r>
              <a:rPr lang="en-US" sz="1300">
                <a:solidFill>
                  <a:srgbClr val="000000"/>
                </a:solidFill>
                <a:cs typeface="Calibri"/>
              </a:rPr>
              <a:t> encourage parents and caregivers to keep trying every day.​</a:t>
            </a:r>
            <a:endParaRPr lang="en-US" b="0" i="0">
              <a:solidFill>
                <a:srgbClr val="000000"/>
              </a:solidFill>
              <a:effectLst/>
              <a:latin typeface="+mn-lt"/>
              <a:cs typeface="Calibri"/>
            </a:endParaRPr>
          </a:p>
          <a:p>
            <a:pPr algn="l" rtl="0" fontAlgn="base"/>
            <a:endParaRPr lang="en-US" sz="1300">
              <a:solidFill>
                <a:srgbClr val="000000"/>
              </a:solidFill>
            </a:endParaRPr>
          </a:p>
          <a:p>
            <a:endParaRPr lang="en-US" b="0" i="0">
              <a:latin typeface="+mn-lt"/>
            </a:endParaRPr>
          </a:p>
          <a:p>
            <a:pPr defTabSz="941939">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latin typeface="+mn-lt"/>
            </a:endParaRPr>
          </a:p>
          <a:p>
            <a:r>
              <a:rPr lang="en-US" b="0" i="0">
                <a:latin typeface="+mn-lt"/>
              </a:rPr>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62B0BC4-C199-4C3C-EE0C-E9EF1450EC3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97061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54"/>
              </a:spcAft>
            </a:pPr>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a:t>
            </a:r>
            <a:r>
              <a:rPr lang="en-US" sz="3700" i="1" dirty="0"/>
              <a:t>If baby is placed on the stomach or rolls onto their stomach while swaddles, the risk of death is higher</a:t>
            </a:r>
          </a:p>
          <a:p>
            <a:pPr algn="l" rtl="0" fontAlgn="base"/>
            <a:endParaRPr lang="en-US" sz="1300" dirty="0">
              <a:cs typeface="Calibri"/>
            </a:endParaRPr>
          </a:p>
          <a:p>
            <a:pPr algn="l" rtl="0" fontAlgn="base"/>
            <a:r>
              <a:rPr lang="en-US" sz="1300" dirty="0">
                <a:cs typeface="Calibri"/>
              </a:rPr>
              <a:t>Swaddle recommendations include:</a:t>
            </a:r>
          </a:p>
          <a:p>
            <a:pPr algn="l" rtl="0" fontAlgn="base">
              <a:buFont typeface="Arial" panose="020B0604020202020204" pitchFamily="34" charset="0"/>
              <a:buChar char="•"/>
            </a:pPr>
            <a:r>
              <a:rPr lang="en-US" sz="1800" dirty="0">
                <a:solidFill>
                  <a:srgbClr val="000000"/>
                </a:solidFill>
                <a:latin typeface="Calibri" panose="020F0502020204030204" pitchFamily="34" charset="0"/>
              </a:rPr>
              <a:t>Make sure the swaddle is wrapped snugly so that the blanket isn't loosened during sleep. ​</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Do not swaddle so tightly that your baby cannot move their hips.​</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Do not use weighted blankets, clothing, or objects within swaddles. ​</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Avoid swaddling once baby starts to roll over (two-three months of age).​</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Check your baby for signs of overheating.</a:t>
            </a:r>
            <a:endParaRPr lang="en-US" b="0" i="0" dirty="0">
              <a:solidFill>
                <a:srgbClr val="000000"/>
              </a:solidFill>
              <a:effectLst/>
              <a:latin typeface="Arial" panose="020B0604020202020204" pitchFamily="34" charset="0"/>
            </a:endParaRPr>
          </a:p>
          <a:p>
            <a:pPr>
              <a:defRPr/>
            </a:pPr>
            <a:endParaRPr lang="en-US" sz="130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94643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r>
              <a:rPr lang="en-US"/>
              <a:t>:</a:t>
            </a:r>
          </a:p>
          <a:p>
            <a:pPr marL="235485" indent="-235485">
              <a:buAutoNum type="arabicPeriod"/>
            </a:pPr>
            <a:r>
              <a:rPr lang="en-US"/>
              <a:t>Ask participants to find a partner for the icebreaker activity</a:t>
            </a:r>
          </a:p>
          <a:p>
            <a:pPr marL="235485" indent="-235485">
              <a:buAutoNum type="arabicPeriod"/>
            </a:pPr>
            <a:r>
              <a:rPr lang="en-US"/>
              <a:t>Partners will introduce themselves and will be asked to introduce their partner after the ice-breaker.</a:t>
            </a:r>
          </a:p>
          <a:p>
            <a:pPr marL="235485" indent="-235485">
              <a:buAutoNum type="arabicPeriod"/>
            </a:pPr>
            <a:endParaRPr lang="en-US"/>
          </a:p>
          <a:p>
            <a:r>
              <a:rPr lang="en-US" b="1"/>
              <a:t>Memory Game Instructions:</a:t>
            </a:r>
          </a:p>
          <a:p>
            <a:r>
              <a:rPr lang="en-US">
                <a:solidFill>
                  <a:srgbClr val="333333"/>
                </a:solidFill>
              </a:rPr>
              <a:t>This game is intended as an ice breaker for use during the train-the-trainer session of the DSHS </a:t>
            </a:r>
            <a:r>
              <a:rPr lang="en-US" b="1">
                <a:solidFill>
                  <a:srgbClr val="333333"/>
                </a:solidFill>
              </a:rPr>
              <a:t>Let’s Talk- </a:t>
            </a:r>
            <a:r>
              <a:rPr lang="en-US" b="1" i="1">
                <a:solidFill>
                  <a:srgbClr val="333333"/>
                </a:solidFill>
              </a:rPr>
              <a:t>Safe Infant Sleep Community Training</a:t>
            </a:r>
            <a:r>
              <a:rPr lang="en-US">
                <a:solidFill>
                  <a:srgbClr val="333333"/>
                </a:solidFill>
              </a:rPr>
              <a:t>. The cards can be printed on card stock and should be provided to each participant.</a:t>
            </a:r>
          </a:p>
          <a:p>
            <a:pPr marL="235485" indent="-235485">
              <a:buFont typeface="+mj-lt"/>
              <a:buAutoNum type="arabicPeriod"/>
            </a:pPr>
            <a:r>
              <a:rPr lang="en-US">
                <a:solidFill>
                  <a:srgbClr val="333333"/>
                </a:solidFill>
              </a:rPr>
              <a:t>Ask participants to find a partner and introduce themselves.</a:t>
            </a:r>
          </a:p>
          <a:p>
            <a:pPr marL="235485" indent="-235485">
              <a:buFont typeface="+mj-lt"/>
              <a:buAutoNum type="arabicPeriod"/>
            </a:pPr>
            <a:r>
              <a:rPr lang="en-US">
                <a:solidFill>
                  <a:srgbClr val="333333"/>
                </a:solidFill>
              </a:rPr>
              <a:t>Instruct participants to lay one set of cards out on the table with the symbols face down.</a:t>
            </a:r>
          </a:p>
          <a:p>
            <a:pPr marL="235485" indent="-235485">
              <a:buFont typeface="+mj-lt"/>
              <a:buAutoNum type="arabicPeriod"/>
            </a:pPr>
            <a:r>
              <a:rPr lang="en-US">
                <a:solidFill>
                  <a:srgbClr val="333333"/>
                </a:solidFill>
              </a:rPr>
              <a:t>Set a short (2-3 minute) timer and instruct participants to take turns flipping two cards face up. </a:t>
            </a:r>
          </a:p>
          <a:p>
            <a:pPr marL="235485" indent="-235485">
              <a:buFont typeface="Arial" panose="020B0604020202020204" pitchFamily="34" charset="0"/>
              <a:buChar char="•"/>
            </a:pPr>
            <a:r>
              <a:rPr lang="en-US">
                <a:solidFill>
                  <a:srgbClr val="333333"/>
                </a:solidFill>
              </a:rPr>
              <a:t>If the pair is a match the person can collect that pair in their “win stack” and take another turn.</a:t>
            </a:r>
          </a:p>
          <a:p>
            <a:pPr marL="235485" indent="-235485">
              <a:buFont typeface="Arial" panose="020B0604020202020204" pitchFamily="34" charset="0"/>
              <a:buChar char="•"/>
            </a:pPr>
            <a:r>
              <a:rPr lang="en-US">
                <a:solidFill>
                  <a:srgbClr val="333333"/>
                </a:solidFill>
              </a:rPr>
              <a:t>If the pair is not a match, the person will flip the cards face down and let their partner have a turn.</a:t>
            </a:r>
          </a:p>
          <a:p>
            <a:pPr marL="235485" indent="-235485">
              <a:buFont typeface="+mj-lt"/>
              <a:buAutoNum type="arabicPeriod" startAt="4"/>
            </a:pPr>
            <a:r>
              <a:rPr lang="en-US">
                <a:solidFill>
                  <a:srgbClr val="333333"/>
                </a:solidFill>
              </a:rPr>
              <a:t>Explain that participants may not understand all the symbols on the cards, but the goal is to match the most pairs by the end of time.</a:t>
            </a:r>
          </a:p>
          <a:p>
            <a:pPr marL="235485" indent="-235485">
              <a:buFont typeface="+mj-lt"/>
              <a:buAutoNum type="arabicPeriod" startAt="4"/>
            </a:pPr>
            <a:r>
              <a:rPr lang="en-US">
                <a:solidFill>
                  <a:srgbClr val="333333"/>
                </a:solidFill>
              </a:rPr>
              <a:t>When the timer rings ask participants to count their “win stack” pairs.</a:t>
            </a:r>
          </a:p>
          <a:p>
            <a:pPr marL="235485" indent="-235485">
              <a:buFont typeface="+mj-lt"/>
              <a:buAutoNum type="arabicPeriod" startAt="4"/>
            </a:pPr>
            <a:r>
              <a:rPr lang="en-US">
                <a:solidFill>
                  <a:srgbClr val="333333"/>
                </a:solidFill>
              </a:rPr>
              <a:t>Share the DSHS Safe Infant Sleep Environment Infographic with participants to identify their winning sets. </a:t>
            </a:r>
          </a:p>
          <a:p>
            <a:pPr marL="235485" indent="-235485">
              <a:buFont typeface="+mj-lt"/>
              <a:buAutoNum type="arabicPeriod" startAt="4"/>
            </a:pPr>
            <a:r>
              <a:rPr lang="en-US">
                <a:solidFill>
                  <a:srgbClr val="333333"/>
                </a:solidFill>
              </a:rPr>
              <a:t>Ask participants to introduce the partner they played with – then identify and share a symbol from their “win stack” that they would like to learn more about during the training.</a:t>
            </a:r>
          </a:p>
          <a:p>
            <a:pPr marL="235485" indent="-235485">
              <a:buFont typeface="+mj-lt"/>
              <a:buAutoNum type="arabicPeriod" startAt="4"/>
            </a:pPr>
            <a:r>
              <a:rPr lang="en-US">
                <a:solidFill>
                  <a:srgbClr val="333333"/>
                </a:solidFill>
              </a:rPr>
              <a:t>Ask participants to keep their “win stack” to use later in the training.</a:t>
            </a:r>
          </a:p>
          <a:p>
            <a:endParaRPr lang="en-US"/>
          </a:p>
          <a:p>
            <a:r>
              <a:rPr lang="en-US" b="1"/>
              <a:t>After Icebreaker:</a:t>
            </a:r>
          </a:p>
          <a:p>
            <a:r>
              <a:rPr lang="en-US"/>
              <a:t>1. Ask partners to introduce each other to the group.</a:t>
            </a:r>
          </a:p>
          <a:p>
            <a:r>
              <a:rPr lang="en-US"/>
              <a:t>2. Ask for volunteers to share one set of matched images. Follow this by asking: </a:t>
            </a:r>
          </a:p>
          <a:p>
            <a:pPr marL="176614" indent="-176614">
              <a:buFont typeface="Arial" panose="020B0604020202020204" pitchFamily="34" charset="0"/>
              <a:buChar char="•"/>
            </a:pPr>
            <a:r>
              <a:rPr lang="en-US"/>
              <a:t>What do they think the image represents? </a:t>
            </a:r>
          </a:p>
          <a:p>
            <a:pPr marL="176614" indent="-176614">
              <a:buFont typeface="Arial" panose="020B0604020202020204" pitchFamily="34" charset="0"/>
              <a:buChar char="•"/>
            </a:pPr>
            <a:r>
              <a:rPr lang="en-US"/>
              <a:t>How might this tie to our training topic- Safe Infant Sleep?</a:t>
            </a:r>
          </a:p>
          <a:p>
            <a:endParaRPr lang="en-US"/>
          </a:p>
          <a:p>
            <a:r>
              <a:rPr lang="en-US"/>
              <a:t>Facilitator may reassure participants that some of images maybe new to them, but they will begin to identify the images with safe sleep recommendations and materials provided during this training.</a:t>
            </a:r>
          </a:p>
          <a:p>
            <a:endParaRPr lang="en-US"/>
          </a:p>
          <a:p>
            <a:r>
              <a:rPr lang="en-US" b="1"/>
              <a:t>*Facilitator reminder for the later in the training*</a:t>
            </a:r>
          </a:p>
          <a:p>
            <a:r>
              <a:rPr lang="en-US" b="1"/>
              <a:t>Teach-back activity:</a:t>
            </a:r>
          </a:p>
          <a:p>
            <a:r>
              <a:rPr lang="en-US"/>
              <a:t>Included in the class agenda and training presentations is an opportunity for participants to partner up and practice the Let’s Talk Approach near the end of training. </a:t>
            </a:r>
          </a:p>
          <a:p>
            <a:pPr marL="235485" indent="-235485">
              <a:buFont typeface="+mj-lt"/>
              <a:buAutoNum type="arabicPeriod"/>
            </a:pPr>
            <a:r>
              <a:rPr lang="en-US"/>
              <a:t>Ask participants to find a partner and chose 1-3 of their matched pairs from the Ice Breaker Memory Game to use as topics in their practice.</a:t>
            </a:r>
          </a:p>
          <a:p>
            <a:pPr marL="235485" indent="-235485">
              <a:buFont typeface="+mj-lt"/>
              <a:buAutoNum type="arabicPeriod"/>
            </a:pPr>
            <a:r>
              <a:rPr lang="en-US"/>
              <a:t>Provide ample time and remind participants they may use any materials in the Let’s Talk Safe Infant Sleep toolkit to support their conversation.</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
        <p:nvSpPr>
          <p:cNvPr id="5" name="Date Placeholder 4">
            <a:extLst>
              <a:ext uri="{FF2B5EF4-FFF2-40B4-BE49-F238E27FC236}">
                <a16:creationId xmlns:a16="http://schemas.microsoft.com/office/drawing/2014/main" id="{7F7346E6-E597-19C6-946C-27E4521203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89495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dirty="0">
                <a:solidFill>
                  <a:srgbClr val="333333"/>
                </a:solidFill>
                <a:effectLst/>
                <a:latin typeface="Calibri" panose="020F0502020204030204" pitchFamily="34" charset="0"/>
              </a:rPr>
              <a:t>Make sure any sleep space used for baby during an emergency has a firm, flat, and level sleep surface. If available, use a well-fitted sheet.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1" u="none" strike="noStrike" dirty="0">
                <a:solidFill>
                  <a:srgbClr val="333333"/>
                </a:solidFill>
                <a:effectLst/>
                <a:latin typeface="Calibri" panose="020F0502020204030204" pitchFamily="34" charset="0"/>
              </a:rPr>
              <a:t>Temporary (or Emergency) sleep surfaces can include a box, basket, or dresser drawer.</a:t>
            </a:r>
            <a:r>
              <a:rPr lang="en-US" sz="2800" b="0" i="0" u="none" strike="noStrike" dirty="0">
                <a:solidFill>
                  <a:srgbClr val="333333"/>
                </a:solidFill>
                <a:effectLst/>
                <a:latin typeface="Calibri" panose="020F0502020204030204" pitchFamily="34" charset="0"/>
              </a:rPr>
              <a:t> The surface should not include a covering or lid and should include thin, firm padding that fits well in the space.</a:t>
            </a:r>
            <a:r>
              <a:rPr lang="en-US" sz="2800" b="0" i="0"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b="1" i="0" u="none" strike="noStrike" dirty="0">
              <a:solidFill>
                <a:srgbClr val="333333"/>
              </a:solidFill>
              <a:effectLst/>
              <a:latin typeface="Fira Sans" panose="020B0503050000020004" pitchFamily="34" charset="0"/>
            </a:endParaRPr>
          </a:p>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Encourage parents to follow all safe sleep guidelines as closely as possible to reduce risk. This includes: </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Placing baby on their back to sleep including naps and at night.</a:t>
            </a: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Keeping baby close by, but not in their bed.</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using a temporary sleep surface, like in the picture, replace with a Consumer Product Safety Commission-approved* surface as soon as possible.</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endParaRPr lang="en-US" sz="1200" b="1" i="1" dirty="0">
              <a:solidFill>
                <a:srgbClr val="333333"/>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333333"/>
                </a:solidFill>
                <a:effectLst/>
                <a:latin typeface="Fira Sans" panose="020B0503050000020004" pitchFamily="34" charset="0"/>
              </a:rPr>
              <a:t>To help parents plan, practice responsive conversations about emergencies by asking open-ended questions like, “Do you have a plan for you and your baby if you experience an emergency event?” or “What concerns do you have about keeping your baby safe if there is an emergency like a tornado or hurricane?”</a:t>
            </a:r>
          </a:p>
          <a:p>
            <a:pPr>
              <a:defRPr/>
            </a:pPr>
            <a:endParaRPr lang="en-US" sz="1200" b="1" dirty="0">
              <a:solidFill>
                <a:srgbClr val="333333"/>
              </a:solidFill>
              <a:cs typeface="Calibri"/>
            </a:endParaRPr>
          </a:p>
          <a:p>
            <a:pPr>
              <a:defRPr/>
            </a:pPr>
            <a:endParaRPr lang="en-US" sz="1200" b="0" i="1" dirty="0">
              <a:solidFill>
                <a:srgbClr val="25408F"/>
              </a:solidFill>
              <a:cs typeface="Calibri"/>
            </a:endParaRPr>
          </a:p>
          <a:p>
            <a:pPr algn="l" rtl="0" fontAlgn="base"/>
            <a:r>
              <a:rPr lang="en-US" sz="1200" b="0" i="0" dirty="0">
                <a:solidFill>
                  <a:srgbClr val="333333"/>
                </a:solidFill>
                <a:effectLst/>
                <a:latin typeface="Calibri" panose="020F0502020204030204" pitchFamily="34" charset="0"/>
              </a:rPr>
              <a:t>​</a:t>
            </a:r>
            <a:r>
              <a:rPr lang="en-US" sz="1200" b="0" i="0" u="none" strike="noStrike" dirty="0">
                <a:solidFill>
                  <a:srgbClr val="333333"/>
                </a:solidFill>
                <a:effectLst/>
                <a:latin typeface="Calibri" panose="020F0502020204030204" pitchFamily="34" charset="0"/>
              </a:rPr>
              <a:t>Source for information – </a:t>
            </a:r>
            <a:r>
              <a:rPr lang="en-US" sz="1200" b="0" i="0" u="none" strike="noStrike" dirty="0">
                <a:solidFill>
                  <a:srgbClr val="333333"/>
                </a:solidFill>
                <a:effectLst/>
                <a:highlight>
                  <a:srgbClr val="FFFF00"/>
                </a:highlight>
                <a:latin typeface="Calibri" panose="020F0502020204030204" pitchFamily="34" charset="0"/>
              </a:rPr>
              <a:t>AAP Recommendations,</a:t>
            </a:r>
            <a:r>
              <a:rPr lang="en-US" sz="1200" b="0" i="0" u="none" strike="noStrike" dirty="0">
                <a:solidFill>
                  <a:srgbClr val="333333"/>
                </a:solidFill>
                <a:effectLst/>
                <a:latin typeface="Calibri" panose="020F0502020204030204" pitchFamily="34" charset="0"/>
              </a:rPr>
              <a:t> NCEMCH and NAPPSS Building on Campaigns with Conversations Training</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Calibri" panose="020F0502020204030204" pitchFamily="34" charset="0"/>
            </a:endParaRPr>
          </a:p>
          <a:p>
            <a:pPr algn="l" rtl="0" fontAlgn="base"/>
            <a:endParaRPr lang="en-US" sz="1200" b="0" i="0" u="none" strike="noStrike" dirty="0">
              <a:solidFill>
                <a:srgbClr val="000000"/>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Image Credit- Texas DSHS</a:t>
            </a:r>
            <a:endParaRPr lang="en-US" sz="1200" b="0" i="0" dirty="0">
              <a:solidFill>
                <a:srgbClr val="444444"/>
              </a:solidFill>
              <a:effectLst/>
              <a:latin typeface="Calibri" panose="020F0502020204030204" pitchFamily="34" charset="0"/>
            </a:endParaRPr>
          </a:p>
          <a:p>
            <a:pPr defTabSz="96642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429"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29"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Let's Talk - Community Training Pilot</a:t>
            </a:r>
          </a:p>
        </p:txBody>
      </p:sp>
    </p:spTree>
    <p:extLst>
      <p:ext uri="{BB962C8B-B14F-4D97-AF65-F5344CB8AC3E}">
        <p14:creationId xmlns:p14="http://schemas.microsoft.com/office/powerpoint/2010/main" val="3818807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Educators can practice responsive conversations by asking open-ended questions like, “How are you feeling about your baby coming home from the hospital?” and “Have you made any plans for safe sleep when your baby comes home from the hospital?”</a:t>
            </a:r>
          </a:p>
          <a:p>
            <a:pPr algn="l" rtl="0" fontAlgn="base">
              <a:buFont typeface="Arial" panose="020B0604020202020204" pitchFamily="34" charset="0"/>
              <a:buNone/>
            </a:pPr>
            <a:endParaRPr lang="en-US" sz="1800" b="1" i="0" u="none" strike="noStrike" dirty="0">
              <a:solidFill>
                <a:srgbClr val="333333"/>
              </a:solidFill>
              <a:effectLst/>
              <a:latin typeface="Fira Sans" panose="020B0503050000020004" pitchFamily="34" charset="0"/>
            </a:endParaRPr>
          </a:p>
          <a:p>
            <a:pPr algn="l" rtl="0" fontAlgn="base">
              <a:buFont typeface="Arial" panose="020B0604020202020204" pitchFamily="34" charset="0"/>
              <a:buNone/>
            </a:pPr>
            <a:r>
              <a:rPr lang="en-US" sz="1800" b="1" i="0" u="none" strike="noStrike" dirty="0">
                <a:solidFill>
                  <a:srgbClr val="333333"/>
                </a:solidFill>
                <a:effectLst/>
                <a:latin typeface="Fira Sans" panose="020B0503050000020004" pitchFamily="34" charset="0"/>
              </a:rPr>
              <a:t>If your baby was in the Neonatal Intensive Care Unit (NICU): </a:t>
            </a: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Ask the hospital staff to review how to prepare your baby for safe sleep at home.</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333333"/>
                </a:solidFill>
                <a:effectLst/>
                <a:latin typeface="Calibri" panose="020F0502020204030204" pitchFamily="34" charset="0"/>
              </a:rPr>
              <a:t>The plan can include how to change your baby’s sleep position from their side to back.</a:t>
            </a:r>
            <a:r>
              <a:rPr lang="en-US" sz="1800" b="0" i="0" dirty="0">
                <a:solidFill>
                  <a:srgbClr val="333333"/>
                </a:solidFill>
                <a:effectLst/>
                <a:latin typeface="Calibri" panose="020F0502020204030204" pitchFamily="34" charset="0"/>
              </a:rPr>
              <a:t>​</a:t>
            </a:r>
            <a:endParaRPr lang="en-US" sz="2800" b="0" i="0"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your baby goes home with oxygen, feeding tubes, breathing tubes, or any monitors, make sure cords or tubes do not coil or bunch up into the area where your baby is sleeping.</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If you swaddle your baby, make space for the cords to come out from the bottom of the swaddle, keeping them away from your baby’s hands and face.</a:t>
            </a:r>
            <a:r>
              <a:rPr lang="en-US" sz="1800" b="0" i="1" dirty="0">
                <a:solidFill>
                  <a:srgbClr val="333333"/>
                </a:solidFill>
                <a:effectLst/>
                <a:latin typeface="Calibri" panose="020F0502020204030204" pitchFamily="34" charset="0"/>
              </a:rPr>
              <a:t>​</a:t>
            </a:r>
            <a:endParaRPr lang="en-US" sz="2800" b="0" i="1" dirty="0">
              <a:solidFill>
                <a:srgbClr val="333333"/>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333333"/>
                </a:solidFill>
                <a:effectLst/>
                <a:latin typeface="Calibri" panose="020F0502020204030204" pitchFamily="34" charset="0"/>
              </a:rPr>
              <a:t>All other equipment should be next to, but not in, your baby’s sleep area.</a:t>
            </a:r>
            <a:endParaRPr lang="en-US" sz="2800" b="0" i="1" dirty="0">
              <a:solidFill>
                <a:srgbClr val="333333"/>
              </a:solidFill>
              <a:effectLst/>
              <a:latin typeface="Arial" panose="020B0604020202020204" pitchFamily="34" charset="0"/>
            </a:endParaRPr>
          </a:p>
          <a:p>
            <a:pPr algn="l" rtl="0" fontAlgn="base"/>
            <a:endParaRPr lang="en-US" sz="1200" b="1" i="1" dirty="0">
              <a:solidFill>
                <a:srgbClr val="333333"/>
              </a:solidFill>
              <a:cs typeface="Calibri"/>
            </a:endParaRPr>
          </a:p>
          <a:p>
            <a:pPr>
              <a:defRPr/>
            </a:pPr>
            <a:r>
              <a:rPr lang="en-US" sz="1200" b="1" dirty="0">
                <a:solidFill>
                  <a:srgbClr val="333333"/>
                </a:solidFill>
                <a:cs typeface="Calibri"/>
              </a:rPr>
              <a:t>Common questions from parents and caregivers are:</a:t>
            </a:r>
          </a:p>
          <a:p>
            <a:pPr marL="171450" indent="-171450">
              <a:buFont typeface="Arial" panose="020B0604020202020204" pitchFamily="34" charset="0"/>
              <a:buChar char="•"/>
              <a:defRPr/>
            </a:pPr>
            <a:r>
              <a:rPr lang="en-US" sz="1200" b="1" i="1" dirty="0">
                <a:solidFill>
                  <a:srgbClr val="333333"/>
                </a:solidFill>
                <a:cs typeface="Calibri"/>
              </a:rPr>
              <a:t>“</a:t>
            </a:r>
            <a:r>
              <a:rPr lang="en-US" sz="1800" b="1" i="0" u="none" strike="noStrike" dirty="0">
                <a:solidFill>
                  <a:srgbClr val="333333"/>
                </a:solidFill>
                <a:effectLst/>
                <a:latin typeface="Fira Sans" panose="020B0503050000020004" pitchFamily="34" charset="0"/>
              </a:rPr>
              <a:t>Should I use a wedge to raise my baby’s position like they did in the hospital?</a:t>
            </a:r>
            <a:r>
              <a:rPr lang="en-US" sz="1800" b="1" i="1" u="none" strike="noStrike" dirty="0">
                <a:solidFill>
                  <a:srgbClr val="333333"/>
                </a:solidFill>
                <a:effectLst/>
                <a:latin typeface="Fira Sans" panose="020B0503050000020004" pitchFamily="34" charset="0"/>
              </a:rPr>
              <a:t>”</a:t>
            </a:r>
          </a:p>
          <a:p>
            <a:pPr algn="l" rtl="0" fontAlgn="base"/>
            <a:r>
              <a:rPr lang="en-US" sz="1800" b="0" i="0" u="none" strike="noStrike" dirty="0">
                <a:solidFill>
                  <a:srgbClr val="333333"/>
                </a:solidFill>
                <a:effectLst/>
                <a:latin typeface="Calibri" panose="020F0502020204030204" pitchFamily="34" charset="0"/>
              </a:rPr>
              <a:t>If your baby was placed in a non-level position while in the hospital, part of your safe sleep transition to home should include how to move away from using devices that prevent your baby from laying flat including wedges, blanket rolls, or other products. </a:t>
            </a:r>
            <a:r>
              <a:rPr lang="en-US" sz="1800" b="0" i="0" dirty="0">
                <a:solidFill>
                  <a:srgbClr val="333333"/>
                </a:solidFill>
                <a:effectLst/>
                <a:latin typeface="Calibri" panose="020F0502020204030204" pitchFamily="34" charset="0"/>
              </a:rPr>
              <a:t>​​</a:t>
            </a:r>
            <a:r>
              <a:rPr lang="en-US" sz="1800" b="0" i="0" u="none" strike="noStrike" dirty="0">
                <a:solidFill>
                  <a:srgbClr val="333333"/>
                </a:solidFill>
                <a:effectLst/>
                <a:latin typeface="Calibri" panose="020F0502020204030204" pitchFamily="34" charset="0"/>
              </a:rPr>
              <a:t>Talk with your baby's doctor about how to keep your baby safely sleeping when at home.</a:t>
            </a:r>
            <a:endParaRPr lang="en-US" sz="1800" b="0" i="1" u="none" strike="noStrike" dirty="0">
              <a:solidFill>
                <a:srgbClr val="333333"/>
              </a:solidFill>
              <a:effectLst/>
              <a:latin typeface="Fira Sans" panose="020B0503050000020004" pitchFamily="34" charset="0"/>
              <a:cs typeface="Calibri"/>
            </a:endParaRPr>
          </a:p>
          <a:p>
            <a:pPr marL="285750" indent="-285750" algn="l" rtl="0" fontAlgn="base">
              <a:buFont typeface="Arial" panose="020B0604020202020204" pitchFamily="34" charset="0"/>
              <a:buChar char="•"/>
            </a:pPr>
            <a:r>
              <a:rPr lang="en-US" sz="1800" b="1" i="0" u="none" strike="noStrike" dirty="0">
                <a:solidFill>
                  <a:srgbClr val="333333"/>
                </a:solidFill>
                <a:effectLst/>
                <a:latin typeface="Fira Sans" panose="020B0503050000020004" pitchFamily="34" charset="0"/>
              </a:rPr>
              <a:t>“I’m concerned that my baby got used to sleeping on his tummy in the NICU. What can I do to help keep him calm?” </a:t>
            </a:r>
            <a:r>
              <a:rPr lang="en-US" sz="1800" b="0" i="0" dirty="0">
                <a:solidFill>
                  <a:srgbClr val="333333"/>
                </a:solidFill>
                <a:effectLst/>
                <a:latin typeface="Fira Sans" panose="020B0503050000020004" pitchFamily="34" charset="0"/>
              </a:rPr>
              <a:t>​</a:t>
            </a:r>
            <a:endParaRPr lang="en-US" sz="1200" b="0" i="1" dirty="0">
              <a:solidFill>
                <a:srgbClr val="333333"/>
              </a:solidFill>
              <a:cs typeface="Calibri"/>
            </a:endParaRPr>
          </a:p>
          <a:p>
            <a:pPr algn="l" rtl="0" fontAlgn="base"/>
            <a:r>
              <a:rPr lang="en-US" sz="1800" b="0" i="0" u="none" strike="noStrike" dirty="0">
                <a:solidFill>
                  <a:srgbClr val="333333"/>
                </a:solidFill>
                <a:effectLst/>
                <a:latin typeface="Calibri" panose="020F0502020204030204" pitchFamily="34" charset="0"/>
              </a:rPr>
              <a:t>The risk of SIDS for preemie babies or babies with special health conditions can be even higher if they are placed to sleep on their stomachs. </a:t>
            </a:r>
            <a:r>
              <a:rPr lang="en-US" sz="1800" b="0" i="0" dirty="0">
                <a:solidFill>
                  <a:srgbClr val="333333"/>
                </a:solidFill>
                <a:effectLst/>
                <a:latin typeface="Calibri" panose="020F0502020204030204" pitchFamily="34" charset="0"/>
              </a:rPr>
              <a:t>​</a:t>
            </a:r>
            <a:endParaRPr lang="en-US" b="0" i="0" dirty="0">
              <a:solidFill>
                <a:srgbClr val="333333"/>
              </a:solidFill>
              <a:effectLst/>
              <a:latin typeface="Segoe UI" panose="020B0502040204020203" pitchFamily="34" charset="0"/>
            </a:endParaRPr>
          </a:p>
          <a:p>
            <a:pPr algn="l" rtl="0" fontAlgn="base"/>
            <a:r>
              <a:rPr lang="en-US" sz="1800" b="0" i="0" u="none" strike="noStrike" dirty="0">
                <a:solidFill>
                  <a:srgbClr val="333333"/>
                </a:solidFill>
                <a:effectLst/>
                <a:latin typeface="Calibri" panose="020F0502020204030204" pitchFamily="34" charset="0"/>
              </a:rPr>
              <a:t>Be sure to follow your hospital care team’s transition plan and place your baby to sleep on his back. Skin-to-skin contact can help calm your baby, help with breastfeeding, and help keep your baby warm. </a:t>
            </a:r>
            <a:r>
              <a:rPr lang="en-US" sz="1800" b="0" i="0" dirty="0">
                <a:solidFill>
                  <a:srgbClr val="333333"/>
                </a:solidFill>
                <a:effectLst/>
                <a:latin typeface="Calibri" panose="020F0502020204030204" pitchFamily="34" charset="0"/>
              </a:rPr>
              <a:t>​</a:t>
            </a:r>
            <a:r>
              <a:rPr lang="en-US" sz="1800" b="0" i="0" u="none" strike="noStrike" dirty="0">
                <a:solidFill>
                  <a:srgbClr val="333333"/>
                </a:solidFill>
                <a:effectLst/>
                <a:latin typeface="Calibri" panose="020F0502020204030204" pitchFamily="34" charset="0"/>
              </a:rPr>
              <a:t>Make sure that someone is around to watch both you and your baby when holding him skin-to-skin to ensure you do not fall asleep.</a:t>
            </a:r>
            <a:r>
              <a:rPr lang="en-US" sz="1800" b="0" i="0" dirty="0">
                <a:solidFill>
                  <a:srgbClr val="333333"/>
                </a:solidFill>
                <a:effectLst/>
                <a:latin typeface="Calibri" panose="020F0502020204030204" pitchFamily="34" charset="0"/>
              </a:rPr>
              <a:t>​</a:t>
            </a:r>
            <a:endParaRPr lang="en-US" b="0" i="0" dirty="0">
              <a:solidFill>
                <a:srgbClr val="333333"/>
              </a:solidFill>
              <a:effectLst/>
              <a:latin typeface="Segoe UI" panose="020B0502040204020203" pitchFamily="34" charset="0"/>
            </a:endParaRPr>
          </a:p>
          <a:p>
            <a:pPr>
              <a:defRPr/>
            </a:pPr>
            <a:endParaRPr lang="en-US" sz="1200" b="0" i="1" dirty="0">
              <a:solidFill>
                <a:srgbClr val="333333"/>
              </a:solidFill>
              <a:cs typeface="Calibri"/>
            </a:endParaRPr>
          </a:p>
          <a:p>
            <a:pPr algn="l" rtl="0" fontAlgn="base"/>
            <a:r>
              <a:rPr lang="en-US" sz="1800" dirty="0">
                <a:effectLst/>
                <a:latin typeface="Segoe UI" panose="020B0502040204020203" pitchFamily="34" charset="0"/>
              </a:rPr>
              <a:t>Note for presenter: The 2022 AAP recommendations includes the following top tier recommendation: “It is essential that physicians, nonphysician clinicians, hospital staff, and child care providers endorse and model safe infant sleep guidelines from the beginning of pregnancy.”</a:t>
            </a:r>
            <a:endParaRPr lang="en-US" sz="1200" b="0" i="0" dirty="0">
              <a:solidFill>
                <a:srgbClr val="333333"/>
              </a:solidFill>
              <a:effectLst/>
              <a:latin typeface="Calibri" panose="020F0502020204030204" pitchFamily="34" charset="0"/>
            </a:endParaRPr>
          </a:p>
          <a:p>
            <a:pPr algn="l" rtl="0" fontAlgn="base"/>
            <a:endParaRPr lang="en-US" sz="1200" b="0" i="0" dirty="0">
              <a:solidFill>
                <a:srgbClr val="333333"/>
              </a:solidFill>
              <a:effectLst/>
              <a:latin typeface="Calibri" panose="020F0502020204030204" pitchFamily="34" charset="0"/>
            </a:endParaRPr>
          </a:p>
          <a:p>
            <a:pPr algn="l" rtl="0" fontAlgn="base"/>
            <a:endParaRPr lang="en-US" sz="1200" b="0" i="0" dirty="0">
              <a:solidFill>
                <a:srgbClr val="333333"/>
              </a:solidFill>
              <a:effectLst/>
              <a:latin typeface="Calibri" panose="020F0502020204030204" pitchFamily="34" charset="0"/>
            </a:endParaRPr>
          </a:p>
          <a:p>
            <a:pPr algn="l" rtl="0" fontAlgn="base"/>
            <a:r>
              <a:rPr lang="en-US" sz="1200" b="0" i="0" dirty="0">
                <a:solidFill>
                  <a:srgbClr val="333333"/>
                </a:solidFill>
                <a:effectLst/>
                <a:latin typeface="Calibri" panose="020F0502020204030204" pitchFamily="34" charset="0"/>
              </a:rPr>
              <a:t>​</a:t>
            </a:r>
            <a:r>
              <a:rPr lang="en-US" sz="1200" b="0" i="0" u="none" strike="noStrike" dirty="0">
                <a:solidFill>
                  <a:srgbClr val="333333"/>
                </a:solidFill>
                <a:effectLst/>
                <a:latin typeface="Calibri" panose="020F0502020204030204" pitchFamily="34" charset="0"/>
              </a:rPr>
              <a:t>Source for information – </a:t>
            </a:r>
            <a:r>
              <a:rPr lang="en-US" sz="1200" b="0" i="0" u="none" strike="noStrike" dirty="0">
                <a:solidFill>
                  <a:srgbClr val="333333"/>
                </a:solidFill>
                <a:effectLst/>
                <a:highlight>
                  <a:srgbClr val="FFFF00"/>
                </a:highlight>
                <a:latin typeface="Calibri" panose="020F0502020204030204" pitchFamily="34" charset="0"/>
              </a:rPr>
              <a:t>AAP Recommendations,</a:t>
            </a:r>
            <a:r>
              <a:rPr lang="en-US" sz="1200" b="0" i="0" u="none" strike="noStrike" dirty="0">
                <a:solidFill>
                  <a:srgbClr val="333333"/>
                </a:solidFill>
                <a:effectLst/>
                <a:latin typeface="Calibri" panose="020F0502020204030204" pitchFamily="34" charset="0"/>
              </a:rPr>
              <a:t> NCEMCH and NAPPSS Building on Campaigns with Conversations Training</a:t>
            </a:r>
            <a:r>
              <a:rPr lang="en-US" sz="1200" b="0" i="0" dirty="0">
                <a:solidFill>
                  <a:srgbClr val="333333"/>
                </a:solidFill>
                <a:effectLst/>
                <a:latin typeface="Calibri" panose="020F0502020204030204" pitchFamily="34" charset="0"/>
              </a:rPr>
              <a:t>​</a:t>
            </a:r>
          </a:p>
          <a:p>
            <a:pPr algn="l" rtl="0" fontAlgn="base"/>
            <a:endParaRPr lang="en-US" sz="1200" b="0" i="0" u="none" strike="noStrike" dirty="0">
              <a:solidFill>
                <a:srgbClr val="333333"/>
              </a:solidFill>
              <a:effectLst/>
              <a:latin typeface="Calibri" panose="020F0502020204030204" pitchFamily="34" charset="0"/>
            </a:endParaRPr>
          </a:p>
          <a:p>
            <a:pPr algn="l" rtl="0" fontAlgn="base"/>
            <a:r>
              <a:rPr lang="en-US" sz="1200" b="0" i="0" u="none" strike="noStrike" dirty="0">
                <a:solidFill>
                  <a:srgbClr val="333333"/>
                </a:solidFill>
                <a:effectLst/>
                <a:latin typeface="Calibri" panose="020F0502020204030204" pitchFamily="34" charset="0"/>
              </a:rPr>
              <a:t>Image Credit- Texas DSHS</a:t>
            </a:r>
            <a:endParaRPr lang="en-US" sz="1200" b="0" i="0" dirty="0">
              <a:solidFill>
                <a:srgbClr val="333333"/>
              </a:solidFill>
              <a:effectLst/>
              <a:latin typeface="Calibri" panose="020F0502020204030204" pitchFamily="34" charset="0"/>
            </a:endParaRPr>
          </a:p>
          <a:p>
            <a:pPr defTabSz="96642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6429"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429"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Let's Talk - Community Training Pilot</a:t>
            </a:r>
          </a:p>
        </p:txBody>
      </p:sp>
    </p:spTree>
    <p:extLst>
      <p:ext uri="{BB962C8B-B14F-4D97-AF65-F5344CB8AC3E}">
        <p14:creationId xmlns:p14="http://schemas.microsoft.com/office/powerpoint/2010/main" val="994406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1" i="1" u="none" strike="noStrike" dirty="0">
                <a:solidFill>
                  <a:srgbClr val="000000"/>
                </a:solidFill>
                <a:effectLst/>
                <a:latin typeface="Calibri" panose="020F0502020204030204" pitchFamily="34" charset="0"/>
              </a:rPr>
              <a:t>WHY- </a:t>
            </a:r>
            <a:r>
              <a:rPr lang="en-US" sz="1800" b="1" i="1" u="none" strike="noStrike" dirty="0">
                <a:solidFill>
                  <a:srgbClr val="000000"/>
                </a:solidFill>
                <a:effectLst/>
                <a:latin typeface="Calibri" panose="020F0502020204030204" pitchFamily="34" charset="0"/>
              </a:rPr>
              <a:t>Many sleep-training programs and methods can be found online, but not all follow safe sleep guidelines.</a:t>
            </a:r>
            <a:r>
              <a:rPr lang="en-US" sz="1800" b="1" i="1" dirty="0">
                <a:solidFill>
                  <a:srgbClr val="000000"/>
                </a:solidFill>
                <a:effectLst/>
                <a:latin typeface="Calibri" panose="020F0502020204030204" pitchFamily="34" charset="0"/>
              </a:rPr>
              <a:t>​ </a:t>
            </a:r>
          </a:p>
          <a:p>
            <a:pPr algn="l" rtl="0" fontAlgn="base">
              <a:buFont typeface="Arial" panose="020B0604020202020204" pitchFamily="34" charset="0"/>
              <a:buChar char="•"/>
            </a:pPr>
            <a:endParaRPr lang="en-US" sz="1800" b="0" i="1" u="none" strike="noStrike"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u="none" strike="noStrike" dirty="0">
                <a:solidFill>
                  <a:srgbClr val="FFFFFF"/>
                </a:solidFill>
                <a:effectLst/>
                <a:latin typeface="Fira Sans SemiBold" panose="020B0603050000020004" pitchFamily="34" charset="0"/>
              </a:rPr>
              <a:t>Newborn babies spend more time in light sleep, which helps them wake when they need to and may protect them from SIDS.</a:t>
            </a:r>
            <a:r>
              <a:rPr lang="en-US" sz="1800" b="0" i="0" dirty="0">
                <a:solidFill>
                  <a:srgbClr val="000000"/>
                </a:solidFill>
                <a:effectLst/>
                <a:latin typeface="Fira Sans SemiBold" panose="020B0603050000020004" pitchFamily="34" charset="0"/>
              </a:rPr>
              <a:t>​ Training babies to sleep longer goes against their normal development.</a:t>
            </a:r>
            <a:endParaRPr lang="en-US" sz="5400" b="0" i="1" dirty="0">
              <a:solidFill>
                <a:srgbClr val="000000"/>
              </a:solidFill>
              <a:effectLst/>
              <a:latin typeface="Arial" panose="020B0604020202020204" pitchFamily="34" charset="0"/>
            </a:endParaRPr>
          </a:p>
          <a:p>
            <a:pPr algn="l" rtl="0" fontAlgn="base"/>
            <a:endParaRPr lang="en-US" sz="1300" dirty="0">
              <a:cs typeface="Calibri"/>
            </a:endParaRPr>
          </a:p>
          <a:p>
            <a:pPr algn="l" rtl="0" fontAlgn="base"/>
            <a:r>
              <a:rPr lang="en-US" sz="1800" b="1" i="0" u="none" strike="noStrike" dirty="0">
                <a:solidFill>
                  <a:srgbClr val="25408F"/>
                </a:solidFill>
                <a:effectLst/>
                <a:latin typeface="Fira Sans" panose="020B0503050000020004" pitchFamily="34" charset="0"/>
              </a:rPr>
              <a:t>Information to consider:</a:t>
            </a:r>
            <a:r>
              <a:rPr lang="en-US" sz="1800" b="0" i="0" dirty="0">
                <a:solidFill>
                  <a:srgbClr val="000000"/>
                </a:solidFill>
                <a:effectLst/>
                <a:latin typeface="Fira Sans" panose="020B0503050000020004" pitchFamily="34" charset="0"/>
              </a:rPr>
              <a:t>​</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The term "sleep training" is often used to mean any information that parents use to get the baby to sleep longer at night.</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Putting infants to sleep in a separate room for sleep training may be linked to an increased risk of SIDS.</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Sleep training babies younger than six months can result in: </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poor nutrition as it may limit the number of times your baby may eat</a:t>
            </a:r>
            <a:r>
              <a:rPr lang="en-US" sz="1800" b="0" i="0" dirty="0">
                <a:solidFill>
                  <a:srgbClr val="000000"/>
                </a:solidFill>
                <a:effectLst/>
                <a:latin typeface="Calibri" panose="020F050202020403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separation from mother, which can impact the success of breastfeeding </a:t>
            </a:r>
            <a:endParaRPr lang="en-US" sz="2800" b="0" i="0" dirty="0">
              <a:solidFill>
                <a:srgbClr val="000000"/>
              </a:solidFill>
              <a:effectLst/>
              <a:latin typeface="Arial" panose="020B0604020202020204" pitchFamily="34" charset="0"/>
            </a:endParaRPr>
          </a:p>
          <a:p>
            <a:pPr>
              <a:defRPr/>
            </a:pPr>
            <a:endParaRPr lang="en-US" sz="1300" dirty="0">
              <a:solidFill>
                <a:srgbClr val="25408F"/>
              </a:solidFill>
              <a:cs typeface="Calibri"/>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t>
            </a:r>
            <a:r>
              <a:rPr lang="en-US" b="0" i="0" u="none" strike="noStrike" dirty="0">
                <a:solidFill>
                  <a:srgbClr val="333333"/>
                </a:solidFill>
                <a:effectLst/>
                <a:highlight>
                  <a:srgbClr val="FFFF00"/>
                </a:highlight>
                <a:latin typeface="Calibri" panose="020F0502020204030204" pitchFamily="34" charset="0"/>
              </a:rPr>
              <a:t>AAP Recommendations,</a:t>
            </a:r>
            <a:r>
              <a:rPr lang="en-US" b="0" i="0" u="none" strike="noStrike" dirty="0">
                <a:solidFill>
                  <a:srgbClr val="333333"/>
                </a:solidFill>
                <a:effectLst/>
                <a:latin typeface="Calibri" panose="020F0502020204030204" pitchFamily="34" charset="0"/>
              </a:rPr>
              <a:t> NCEMCH and NAPPSS Building on Campaigns with Conversations Training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pPr defTabSz="941939">
              <a:defRPr/>
            </a:pPr>
            <a:endParaRPr lang="en-US" b="0" i="1"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20727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364" marR="2153378" algn="just">
              <a:lnSpc>
                <a:spcPct val="101000"/>
              </a:lnSpc>
              <a:spcBef>
                <a:spcPts val="408"/>
              </a:spcBef>
            </a:pPr>
            <a:r>
              <a:rPr lang="en-US" sz="1300" dirty="0">
                <a:ea typeface="Lucida Sans" panose="020B0602030504020204" pitchFamily="34" charset="0"/>
                <a:cs typeface="Lucida Sans" panose="020B0602030504020204" pitchFamily="34" charset="0"/>
              </a:rPr>
              <a:t>Let’s check </a:t>
            </a:r>
            <a:r>
              <a:rPr lang="en-US" b="0" dirty="0">
                <a:latin typeface="+mn-lt"/>
                <a:ea typeface="Lucida Sans" panose="020B0602030504020204" pitchFamily="34" charset="0"/>
                <a:cs typeface="Lucida Sans" panose="020B0602030504020204" pitchFamily="34" charset="0"/>
              </a:rPr>
              <a:t>our knowledge on facts</a:t>
            </a:r>
            <a:r>
              <a:rPr lang="en-US" sz="1300" dirty="0">
                <a:ea typeface="Lucida Sans" panose="020B0602030504020204" pitchFamily="34" charset="0"/>
                <a:cs typeface="Lucida Sans" panose="020B0602030504020204" pitchFamily="34" charset="0"/>
              </a:rPr>
              <a:t> and myth statements </a:t>
            </a:r>
            <a:r>
              <a:rPr lang="en-US" b="0" dirty="0">
                <a:latin typeface="+mn-lt"/>
                <a:ea typeface="Lucida Sans" panose="020B0602030504020204" pitchFamily="34" charset="0"/>
                <a:cs typeface="Lucida Sans" panose="020B0602030504020204" pitchFamily="34" charset="0"/>
              </a:rPr>
              <a:t>related to </a:t>
            </a:r>
            <a:r>
              <a:rPr lang="en-US" sz="1300" dirty="0">
                <a:ea typeface="Lucida Sans" panose="020B0602030504020204" pitchFamily="34" charset="0"/>
                <a:cs typeface="Lucida Sans" panose="020B0602030504020204" pitchFamily="34" charset="0"/>
              </a:rPr>
              <a:t>safe</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sleep</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and</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sudden</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unexpected</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infant</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death</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(SUID).</a:t>
            </a:r>
            <a:r>
              <a:rPr lang="en-US" spc="-51" dirty="0">
                <a:ea typeface="Lucida Sans" panose="020B0602030504020204" pitchFamily="34" charset="0"/>
                <a:cs typeface="Lucida Sans" panose="020B0602030504020204" pitchFamily="34" charset="0"/>
              </a:rPr>
              <a:t> </a:t>
            </a:r>
            <a:endParaRPr lang="en-US" sz="1300" dirty="0">
              <a:ea typeface="Lucida Sans" panose="020B0602030504020204" pitchFamily="34" charset="0"/>
              <a:cs typeface="Lucida Sans" panose="020B0602030504020204" pitchFamily="34" charset="0"/>
            </a:endParaRPr>
          </a:p>
          <a:p>
            <a:endParaRPr lang="en-US" b="0" dirty="0">
              <a:latin typeface="+mn-lt"/>
              <a:cs typeface="Calibri"/>
            </a:endParaRPr>
          </a:p>
          <a:p>
            <a:pPr defTabSz="941939">
              <a:defRPr/>
            </a:pPr>
            <a:r>
              <a:rPr lang="en-US" sz="1300" i="1" dirty="0">
                <a:ea typeface="Lucida Sans" panose="020B0602030504020204" pitchFamily="34" charset="0"/>
                <a:cs typeface="Lucida Sans" panose="020B0602030504020204" pitchFamily="34" charset="0"/>
              </a:rPr>
              <a:t>Activity instructions: I’m going to read a statement that you may hear from a parent or caregiver, and I want you to say if it is a FACT or a MYTH</a:t>
            </a:r>
            <a:endParaRPr lang="en-US" b="0" i="1" dirty="0">
              <a:latin typeface="+mn-lt"/>
            </a:endParaRPr>
          </a:p>
          <a:p>
            <a:endParaRPr lang="en-US" b="0" dirty="0">
              <a:latin typeface="+mn-lt"/>
              <a:cs typeface="Calibri"/>
            </a:endParaRPr>
          </a:p>
          <a:p>
            <a:r>
              <a:rPr lang="en-US" b="0" dirty="0">
                <a:latin typeface="+mn-lt"/>
                <a:cs typeface="Calibri"/>
              </a:rPr>
              <a:t>Points to Cover:</a:t>
            </a:r>
          </a:p>
          <a:p>
            <a:pPr marL="176614" indent="-176614">
              <a:buFont typeface="Arial" panose="020B0604020202020204" pitchFamily="34" charset="0"/>
              <a:buChar char="•"/>
            </a:pPr>
            <a:r>
              <a:rPr lang="en-US" b="0" dirty="0">
                <a:latin typeface="+mn-lt"/>
                <a:cs typeface="Calibri"/>
              </a:rPr>
              <a:t>There are many myths about safe sleep and sudden unexpected infant death (SUID).</a:t>
            </a:r>
          </a:p>
          <a:p>
            <a:pPr marL="176614" indent="-176614">
              <a:buFont typeface="Arial" panose="020B0604020202020204" pitchFamily="34" charset="0"/>
              <a:buChar char="•"/>
            </a:pPr>
            <a:r>
              <a:rPr lang="en-US" b="0" dirty="0">
                <a:latin typeface="+mn-lt"/>
                <a:cs typeface="Calibri"/>
              </a:rPr>
              <a:t>This section will clarify true and false statements about safe sleep practices and the unexpected death of an infant.</a:t>
            </a:r>
          </a:p>
          <a:p>
            <a:pPr marL="176614" indent="-176614">
              <a:buFont typeface="Arial" panose="020B0604020202020204" pitchFamily="34" charset="0"/>
              <a:buChar char="•"/>
            </a:pPr>
            <a:r>
              <a:rPr lang="en-US" b="0" dirty="0">
                <a:latin typeface="+mn-lt"/>
                <a:cs typeface="Calibri"/>
              </a:rPr>
              <a:t>Participants can follow along with their Myth or Fact handout.</a:t>
            </a:r>
          </a:p>
          <a:p>
            <a:pPr marL="311364" marR="2153378" algn="just">
              <a:lnSpc>
                <a:spcPct val="101000"/>
              </a:lnSpc>
              <a:spcBef>
                <a:spcPts val="408"/>
              </a:spcBef>
            </a:pPr>
            <a:r>
              <a:rPr lang="en-US" sz="1300" i="1" dirty="0">
                <a:ea typeface="Lucida Sans" panose="020B0602030504020204" pitchFamily="34" charset="0"/>
                <a:cs typeface="Lucida Sans" panose="020B0602030504020204" pitchFamily="34" charset="0"/>
              </a:rPr>
              <a:t> </a:t>
            </a:r>
          </a:p>
          <a:p>
            <a:pPr marL="311364" marR="2153378" algn="just">
              <a:lnSpc>
                <a:spcPct val="101000"/>
              </a:lnSpc>
            </a:pPr>
            <a:r>
              <a:rPr lang="en-US" sz="1300" i="1" dirty="0">
                <a:ea typeface="Lucida Sans" panose="020B0602030504020204" pitchFamily="34" charset="0"/>
                <a:cs typeface="Lucida Sans" panose="020B0602030504020204" pitchFamily="34" charset="0"/>
              </a:rPr>
              <a:t>As you play the game together and a myth is </a:t>
            </a:r>
            <a:r>
              <a:rPr lang="en-US" b="0" i="1" dirty="0">
                <a:latin typeface="+mn-lt"/>
                <a:ea typeface="Lucida Sans" panose="020B0602030504020204" pitchFamily="34" charset="0"/>
                <a:cs typeface="Lucida Sans" panose="020B0602030504020204" pitchFamily="34" charset="0"/>
              </a:rPr>
              <a:t>identified, ask</a:t>
            </a:r>
            <a:r>
              <a:rPr lang="en-US" sz="1300" i="1" dirty="0">
                <a:ea typeface="Lucida Sans" panose="020B0602030504020204" pitchFamily="34" charset="0"/>
                <a:cs typeface="Lucida Sans" panose="020B0602030504020204" pitchFamily="34" charset="0"/>
              </a:rPr>
              <a:t> the class if they have heard this before? Encourage participants to share personal examples if they feel comfortable.</a:t>
            </a:r>
          </a:p>
          <a:p>
            <a:pPr marL="311364" marR="2153378" algn="just">
              <a:lnSpc>
                <a:spcPct val="101000"/>
              </a:lnSpc>
            </a:pPr>
            <a:endParaRPr lang="en-US" sz="1300" dirty="0">
              <a:ea typeface="Lucida Sans" panose="020B0602030504020204" pitchFamily="34" charset="0"/>
              <a:cs typeface="Lucida Sans" panose="020B0602030504020204" pitchFamily="34" charset="0"/>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44</a:t>
            </a:fld>
            <a:endParaRPr lang="en-US"/>
          </a:p>
        </p:txBody>
      </p:sp>
      <p:sp>
        <p:nvSpPr>
          <p:cNvPr id="5" name="Date Placeholder 4">
            <a:extLst>
              <a:ext uri="{FF2B5EF4-FFF2-40B4-BE49-F238E27FC236}">
                <a16:creationId xmlns:a16="http://schemas.microsoft.com/office/drawing/2014/main" id="{084E1FE1-EF6B-1859-3F6E-5A52A4F0EB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201634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45</a:t>
            </a:fld>
            <a:endParaRPr lang="en-US"/>
          </a:p>
        </p:txBody>
      </p:sp>
      <p:sp>
        <p:nvSpPr>
          <p:cNvPr id="5" name="Date Placeholder 4">
            <a:extLst>
              <a:ext uri="{FF2B5EF4-FFF2-40B4-BE49-F238E27FC236}">
                <a16:creationId xmlns:a16="http://schemas.microsoft.com/office/drawing/2014/main" id="{92D95F88-5105-2B39-166D-CFA9D343C5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91136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300" kern="0">
                <a:solidFill>
                  <a:srgbClr val="000000"/>
                </a:solidFill>
                <a:ea typeface="Times New Roman" panose="02020603050405020304" pitchFamily="18" charset="0"/>
                <a:cs typeface="Calibri"/>
              </a:rPr>
              <a:t>Healthy babies tend to swallow or cough up fluids best when they are lying on their backs. They also have a gag reflex to help prevent choking while lying on their backs. </a:t>
            </a:r>
            <a:endParaRPr lang="en-US" b="0" i="0">
              <a:solidFill>
                <a:srgbClr val="1A1A1A"/>
              </a:solidFill>
              <a:effectLst/>
              <a:latin typeface="+mn-lt"/>
              <a:cs typeface="Calibri"/>
            </a:endParaRPr>
          </a:p>
          <a:p>
            <a:pPr algn="l" fontAlgn="base"/>
            <a:endParaRPr lang="en-US" b="0" i="0">
              <a:solidFill>
                <a:srgbClr val="1A1A1A"/>
              </a:solidFill>
              <a:effectLst/>
              <a:latin typeface="+mn-lt"/>
            </a:endParaRPr>
          </a:p>
          <a:p>
            <a:pPr fontAlgn="base"/>
            <a:r>
              <a:rPr lang="en-US" b="0" i="0">
                <a:solidFill>
                  <a:srgbClr val="1A1A1A"/>
                </a:solidFill>
                <a:latin typeface="+mn-lt"/>
                <a:ea typeface="Open Sans"/>
                <a:cs typeface="Open Sans"/>
              </a:rPr>
              <a:t>Placing a baby in the back to</a:t>
            </a:r>
            <a:r>
              <a:rPr lang="en-US" b="0" i="0">
                <a:solidFill>
                  <a:srgbClr val="1A1A1A"/>
                </a:solidFill>
                <a:effectLst/>
                <a:latin typeface="+mn-lt"/>
                <a:ea typeface="Open Sans"/>
                <a:cs typeface="Open Sans"/>
              </a:rPr>
              <a:t> sleep</a:t>
            </a:r>
            <a:r>
              <a:rPr lang="en-US" b="0" i="0">
                <a:solidFill>
                  <a:srgbClr val="1A1A1A"/>
                </a:solidFill>
                <a:latin typeface="+mn-lt"/>
                <a:ea typeface="Open Sans"/>
                <a:cs typeface="Open Sans"/>
              </a:rPr>
              <a:t> (supine </a:t>
            </a:r>
            <a:r>
              <a:rPr lang="en-US" b="0" i="0">
                <a:solidFill>
                  <a:srgbClr val="1A1A1A"/>
                </a:solidFill>
                <a:effectLst/>
                <a:latin typeface="+mn-lt"/>
                <a:ea typeface="Open Sans"/>
                <a:cs typeface="Open Sans"/>
              </a:rPr>
              <a:t>sleep position</a:t>
            </a:r>
            <a:r>
              <a:rPr lang="en-US" b="0" i="0">
                <a:solidFill>
                  <a:srgbClr val="1A1A1A"/>
                </a:solidFill>
                <a:latin typeface="+mn-lt"/>
                <a:ea typeface="Open Sans"/>
                <a:cs typeface="Open Sans"/>
              </a:rPr>
              <a:t>)</a:t>
            </a:r>
            <a:r>
              <a:rPr lang="en-US" b="0" i="0">
                <a:solidFill>
                  <a:srgbClr val="1A1A1A"/>
                </a:solidFill>
                <a:effectLst/>
                <a:latin typeface="+mn-lt"/>
                <a:ea typeface="Open Sans"/>
                <a:cs typeface="Open Sans"/>
              </a:rPr>
              <a:t> on a firm, flat, non-inclined surface does not increase the risk of choking and aspiration in infants and is recommended for every sleep, even for infants with gastroesophageal reflux</a:t>
            </a:r>
            <a:r>
              <a:rPr lang="en-US" b="0" i="0">
                <a:solidFill>
                  <a:srgbClr val="1A1A1A"/>
                </a:solidFill>
                <a:latin typeface="+mn-lt"/>
                <a:ea typeface="Open Sans"/>
                <a:cs typeface="Open Sans"/>
              </a:rPr>
              <a:t> "reflux".</a:t>
            </a:r>
            <a:endParaRPr lang="en-US" b="0" i="0">
              <a:solidFill>
                <a:srgbClr val="1A1A1A"/>
              </a:solidFill>
              <a:effectLst/>
              <a:latin typeface="+mn-lt"/>
              <a:ea typeface="Open Sans" panose="020B0606030504020204" pitchFamily="34" charset="0"/>
              <a:cs typeface="Open Sans" panose="020B0606030504020204" pitchFamily="34" charset="0"/>
            </a:endParaRPr>
          </a:p>
          <a:p>
            <a:endParaRPr lang="en-US" b="0" i="0">
              <a:solidFill>
                <a:srgbClr val="1A1A1A"/>
              </a:solidFill>
              <a:latin typeface="+mn-lt"/>
              <a:ea typeface="Open Sans"/>
              <a:cs typeface="Open Sans"/>
            </a:endParaRPr>
          </a:p>
          <a:p>
            <a:pPr algn="l" fontAlgn="base"/>
            <a:r>
              <a:rPr lang="en-US" b="0" i="0">
                <a:solidFill>
                  <a:srgbClr val="1A1A1A"/>
                </a:solidFill>
                <a:effectLst/>
                <a:latin typeface="+mn-lt"/>
                <a:ea typeface="Open Sans"/>
                <a:cs typeface="Open Sans"/>
              </a:rPr>
              <a:t>Parents and caregivers continue to be concerned that an infant will choke or aspirate while supine.</a:t>
            </a:r>
            <a:r>
              <a:rPr lang="en-US" b="0" i="0" u="sng" baseline="30000">
                <a:solidFill>
                  <a:srgbClr val="304FFE"/>
                </a:solidFill>
                <a:effectLst/>
                <a:latin typeface="+mn-lt"/>
                <a:ea typeface="Open Sans"/>
                <a:cs typeface="Open Sans"/>
              </a:rPr>
              <a:t>149</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157</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mn-lt"/>
                <a:ea typeface="Open Sans"/>
                <a:cs typeface="Open Sans"/>
              </a:rPr>
              <a:t>172</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174</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Further, “the working group recommends not to use positional therapy (</a:t>
            </a:r>
            <a:r>
              <a:rPr lang="en-US" b="0" i="0" err="1">
                <a:solidFill>
                  <a:srgbClr val="1A1A1A"/>
                </a:solidFill>
                <a:effectLst/>
                <a:latin typeface="+mn-lt"/>
                <a:ea typeface="Open Sans"/>
                <a:cs typeface="Open Sans"/>
              </a:rPr>
              <a:t>ie</a:t>
            </a:r>
            <a:r>
              <a:rPr lang="en-US" b="0" i="0">
                <a:solidFill>
                  <a:srgbClr val="1A1A1A"/>
                </a:solidFill>
                <a:effectLst/>
                <a:latin typeface="+mn-lt"/>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a:t>
            </a:r>
          </a:p>
          <a:p>
            <a:pPr defTabSz="941939">
              <a:defRPr/>
            </a:pPr>
            <a:endParaRPr lang="en-US" sz="1300"/>
          </a:p>
          <a:p>
            <a:pPr defTabSz="941939">
              <a:defRPr/>
            </a:pPr>
            <a:endParaRPr lang="en-US" sz="1300"/>
          </a:p>
          <a:p>
            <a:pPr defTabSz="941939">
              <a:defRPr/>
            </a:pPr>
            <a:r>
              <a:rPr lang="en-US" sz="1300"/>
              <a:t>Reference:</a:t>
            </a:r>
            <a:endParaRPr lang="en-US" sz="1300">
              <a:cs typeface="Calibri"/>
            </a:endParaRPr>
          </a:p>
          <a:p>
            <a:pPr defTabSz="941939">
              <a:defRPr/>
            </a:pPr>
            <a:r>
              <a:rPr lang="en-US" b="0" i="0">
                <a:solidFill>
                  <a:srgbClr val="1A1A1A"/>
                </a:solidFill>
                <a:effectLst/>
                <a:latin typeface="+mn-lt"/>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300">
              <a:ea typeface="Open Sans"/>
              <a:cs typeface="Open Sans"/>
            </a:endParaRPr>
          </a:p>
          <a:p>
            <a:pPr defTabSz="941939">
              <a:defRPr/>
            </a:pPr>
            <a:endParaRPr lang="en-US" sz="1300"/>
          </a:p>
          <a:p>
            <a:pPr defTabSz="941939">
              <a:defRPr/>
            </a:pPr>
            <a:r>
              <a:rPr lang="en-US" sz="1300"/>
              <a:t>Image Credit: </a:t>
            </a:r>
            <a:r>
              <a:rPr lang="en-US" sz="1300">
                <a:solidFill>
                  <a:srgbClr val="242424"/>
                </a:solidFill>
              </a:rPr>
              <a:t>Image courtesy of the Safe to Sleep® campaign, for educational purposes only; Eunice Kennedy Shriver National Institute of Child Health and Human Development, </a:t>
            </a:r>
            <a:r>
              <a:rPr lang="en-US" sz="1300">
                <a:solidFill>
                  <a:srgbClr val="4F52B2"/>
                </a:solidFill>
                <a:hlinkClick r:id="rId3" tooltip="https://safetosleep.nichd.nih.gov/"/>
              </a:rPr>
              <a:t>http://www.nichd.nih.gov/sids</a:t>
            </a:r>
            <a:r>
              <a:rPr lang="en-US" sz="1300">
                <a:solidFill>
                  <a:srgbClr val="242424"/>
                </a:solidFill>
              </a:rPr>
              <a:t>; Safe to Sleep® is a registered trademark of the U.S. Department of Health and Human Services.</a:t>
            </a:r>
            <a:endParaRPr lang="en-US" sz="1300">
              <a:ea typeface="Lucida Sans" panose="020B0602030504020204" pitchFamily="34" charset="0"/>
              <a:cs typeface="Lucida Sans" panose="020B0602030504020204" pitchFamily="34" charset="0"/>
            </a:endParaRPr>
          </a:p>
          <a:p>
            <a:endParaRPr lang="en-US" sz="1300">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
        <p:nvSpPr>
          <p:cNvPr id="5" name="Date Placeholder 4">
            <a:extLst>
              <a:ext uri="{FF2B5EF4-FFF2-40B4-BE49-F238E27FC236}">
                <a16:creationId xmlns:a16="http://schemas.microsoft.com/office/drawing/2014/main" id="{912DA3EF-CA9B-E22B-EAC4-EB6AB8B3899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00974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
        <p:nvSpPr>
          <p:cNvPr id="5" name="Date Placeholder 4">
            <a:extLst>
              <a:ext uri="{FF2B5EF4-FFF2-40B4-BE49-F238E27FC236}">
                <a16:creationId xmlns:a16="http://schemas.microsoft.com/office/drawing/2014/main" id="{58BC2E9F-EB2F-CBCE-AD89-4971BF4CD03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70638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kern="0">
                <a:solidFill>
                  <a:srgbClr val="000000"/>
                </a:solidFill>
                <a:latin typeface="+mn-lt"/>
                <a:ea typeface="Times New Roman" panose="02020603050405020304" pitchFamily="18" charset="0"/>
                <a:cs typeface="Calibri"/>
              </a:rPr>
              <a:t>We will cover all the 2022 AAP safe sleep recommendations for you to share with parents and</a:t>
            </a:r>
            <a:r>
              <a:rPr lang="en-US" sz="1300" kern="0">
                <a:solidFill>
                  <a:srgbClr val="000000"/>
                </a:solidFill>
                <a:ea typeface="Times New Roman" panose="02020603050405020304" pitchFamily="18" charset="0"/>
                <a:cs typeface="Calibri"/>
              </a:rPr>
              <a:t> </a:t>
            </a:r>
            <a:r>
              <a:rPr lang="en-US" b="0" i="0" kern="0">
                <a:solidFill>
                  <a:srgbClr val="000000"/>
                </a:solidFill>
                <a:latin typeface="+mn-lt"/>
                <a:ea typeface="Times New Roman" panose="02020603050405020304" pitchFamily="18" charset="0"/>
                <a:cs typeface="Calibri"/>
              </a:rPr>
              <a:t>infant caregivers to help </a:t>
            </a:r>
            <a:r>
              <a:rPr lang="en-US" sz="1300" kern="0">
                <a:solidFill>
                  <a:srgbClr val="000000"/>
                </a:solidFill>
                <a:ea typeface="Times New Roman" panose="02020603050405020304" pitchFamily="18" charset="0"/>
                <a:cs typeface="Calibri"/>
              </a:rPr>
              <a:t>reduce </a:t>
            </a:r>
            <a:r>
              <a:rPr lang="en-US" b="0" i="0" kern="0">
                <a:solidFill>
                  <a:srgbClr val="000000"/>
                </a:solidFill>
                <a:latin typeface="+mn-lt"/>
                <a:ea typeface="Times New Roman" panose="02020603050405020304" pitchFamily="18" charset="0"/>
                <a:cs typeface="Calibri"/>
              </a:rPr>
              <a:t>their </a:t>
            </a:r>
            <a:r>
              <a:rPr lang="en-US" sz="1300" kern="0">
                <a:solidFill>
                  <a:srgbClr val="000000"/>
                </a:solidFill>
                <a:ea typeface="Times New Roman" panose="02020603050405020304" pitchFamily="18" charset="0"/>
                <a:cs typeface="Calibri"/>
              </a:rPr>
              <a:t>infant’s risk of sleep-related death.  </a:t>
            </a:r>
            <a:endParaRPr lang="en-US" sz="1400" kern="100">
              <a:ea typeface="Calibri" panose="020F0502020204030204" pitchFamily="34" charset="0"/>
              <a:cs typeface="Calibri"/>
            </a:endParaRPr>
          </a:p>
          <a:p>
            <a:endParaRPr lang="en-US" b="0" i="0">
              <a:latin typeface="+mn-lt"/>
              <a:cs typeface="Calibri"/>
            </a:endParaRPr>
          </a:p>
          <a:p>
            <a:endParaRPr lang="en-US" b="0" i="0">
              <a:latin typeface="+mn-lt"/>
              <a:cs typeface="Calibri"/>
            </a:endParaRPr>
          </a:p>
          <a:p>
            <a:r>
              <a:rPr lang="en-US" b="0" i="0">
                <a:latin typeface="+mn-lt"/>
                <a:cs typeface="Calibri"/>
              </a:rPr>
              <a:t>Reference:</a:t>
            </a:r>
            <a:endParaRPr lang="en-US" b="0" i="0">
              <a:latin typeface="+mn-lt"/>
              <a:ea typeface="Calibri"/>
              <a:cs typeface="Calibri"/>
            </a:endParaRPr>
          </a:p>
          <a:p>
            <a:pPr algn="l"/>
            <a:r>
              <a:rPr lang="en-US" sz="18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a:latin typeface="+mn-lt"/>
              <a:cs typeface="Calibri"/>
            </a:endParaRPr>
          </a:p>
          <a:p>
            <a:endParaRPr lang="en-US" b="0" i="0">
              <a:latin typeface="+mn-lt"/>
              <a:cs typeface="Calibri"/>
            </a:endParaRPr>
          </a:p>
          <a:p>
            <a:r>
              <a:rPr lang="en-US" b="0" i="0">
                <a:latin typeface="+mn-lt"/>
              </a:rPr>
              <a:t>Image </a:t>
            </a:r>
            <a:r>
              <a:rPr lang="en-US"/>
              <a:t>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0B030E0-3236-C3DB-CAA8-60EED2B894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2229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49</a:t>
            </a:fld>
            <a:endParaRPr lang="en-US"/>
          </a:p>
        </p:txBody>
      </p:sp>
      <p:sp>
        <p:nvSpPr>
          <p:cNvPr id="5" name="Date Placeholder 4">
            <a:extLst>
              <a:ext uri="{FF2B5EF4-FFF2-40B4-BE49-F238E27FC236}">
                <a16:creationId xmlns:a16="http://schemas.microsoft.com/office/drawing/2014/main" id="{A4896C68-52B8-74AF-F5E6-AAE6BEDB15B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8169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solidFill>
                  <a:srgbClr val="1A1A1A"/>
                </a:solidFill>
                <a:effectLst/>
                <a:latin typeface="+mn-lt"/>
                <a:ea typeface="Open Sans"/>
                <a:cs typeface="Open Sans"/>
              </a:rPr>
              <a:t>The 2022 American Academy of Pediatrics (AAP) report on evidence continues to show no causal relationship between immunizations and SIDS and suggests that vaccination may have a protective effect against SIDS. The AAP published a technical report to support the recommendations included in the Let’s Talk- Safe Infant Sleep training and toolkit. </a:t>
            </a:r>
            <a:br>
              <a:rPr lang="en-US" b="0" i="0" u="none">
                <a:effectLst/>
                <a:latin typeface="+mn-lt"/>
                <a:cs typeface="Open Sans"/>
              </a:rPr>
            </a:br>
            <a:br>
              <a:rPr lang="en-US" b="0" i="0" u="none">
                <a:effectLst/>
                <a:latin typeface="+mn-lt"/>
                <a:cs typeface="Open Sans"/>
              </a:rPr>
            </a:br>
            <a:r>
              <a:rPr lang="en-US" b="0" i="0" u="none">
                <a:solidFill>
                  <a:srgbClr val="1A1A1A"/>
                </a:solidFill>
                <a:effectLst/>
                <a:latin typeface="+mn-lt"/>
                <a:ea typeface="Open Sans"/>
                <a:cs typeface="Open Sans"/>
              </a:rPr>
              <a:t>AAP Technical Report Link: https://publications.aap.org/pediatrics/article/150/1/e2022057991/188305/Evidence-Base-for-2022-Updated-Recommendations-for?autologincheck=redirected</a:t>
            </a:r>
            <a:r>
              <a:rPr lang="en-US" b="0" i="0" u="none">
                <a:solidFill>
                  <a:srgbClr val="1A1A1A"/>
                </a:solidFill>
                <a:latin typeface="+mn-lt"/>
                <a:ea typeface="Open Sans"/>
                <a:cs typeface="Open Sans"/>
              </a:rPr>
              <a:t> </a:t>
            </a:r>
            <a:endParaRPr lang="en-US" b="0" i="0" u="none">
              <a:solidFill>
                <a:srgbClr val="1A1A1A"/>
              </a:solidFill>
              <a:effectLst/>
              <a:latin typeface="+mn-lt"/>
            </a:endParaRPr>
          </a:p>
          <a:p>
            <a:endParaRPr lang="en-US" b="0" i="0" u="none">
              <a:latin typeface="+mn-lt"/>
              <a:cs typeface="Calibri"/>
            </a:endParaRPr>
          </a:p>
          <a:p>
            <a:r>
              <a:rPr lang="en-US" b="0" i="0" u="none">
                <a:latin typeface="+mn-lt"/>
                <a:cs typeface="Calibri"/>
              </a:rPr>
              <a:t>Reference:</a:t>
            </a:r>
            <a:endParaRPr lang="en-US" b="0" i="0" u="none">
              <a:latin typeface="+mn-lt"/>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u="none">
              <a:latin typeface="+mn-lt"/>
              <a:cs typeface="Calibri"/>
            </a:endParaRPr>
          </a:p>
          <a:p>
            <a:pPr>
              <a:defRPr/>
            </a:pPr>
            <a:endParaRPr lang="en-US" b="0" i="0" u="none">
              <a:latin typeface="+mn-lt"/>
            </a:endParaRPr>
          </a:p>
          <a:p>
            <a:pPr>
              <a:defRPr/>
            </a:pPr>
            <a:endParaRPr lang="en-US" b="0" i="0" u="none">
              <a:latin typeface="+mn-lt"/>
            </a:endParaRPr>
          </a:p>
          <a:p>
            <a:pPr>
              <a:defRPr/>
            </a:pPr>
            <a:r>
              <a:rPr lang="en-US" b="0" i="0" u="none">
                <a:latin typeface="+mn-lt"/>
              </a:rPr>
              <a:t>Image source: Photo by </a:t>
            </a:r>
            <a:r>
              <a:rPr lang="en-US" b="0" i="0" u="none">
                <a:latin typeface="+mn-lt"/>
                <a:hlinkClick r:id="rId3"/>
              </a:rPr>
              <a:t>CDC</a:t>
            </a:r>
            <a:r>
              <a:rPr lang="en-US" b="0" i="0" u="none">
                <a:latin typeface="+mn-lt"/>
              </a:rPr>
              <a:t> on </a:t>
            </a:r>
            <a:r>
              <a:rPr lang="en-US" b="0" i="0" u="none" err="1">
                <a:latin typeface="+mn-lt"/>
                <a:hlinkClick r:id="rId4"/>
              </a:rPr>
              <a:t>Unsplash</a:t>
            </a:r>
            <a:r>
              <a:rPr lang="en-US" b="0" i="0" u="none">
                <a:latin typeface="+mn-lt"/>
              </a:rPr>
              <a:t> </a:t>
            </a:r>
            <a:endParaRPr lang="en-US" b="0" i="0" u="none">
              <a:latin typeface="+mn-lt"/>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50</a:t>
            </a:fld>
            <a:endParaRPr lang="en-US"/>
          </a:p>
        </p:txBody>
      </p:sp>
      <p:sp>
        <p:nvSpPr>
          <p:cNvPr id="5" name="Date Placeholder 4">
            <a:extLst>
              <a:ext uri="{FF2B5EF4-FFF2-40B4-BE49-F238E27FC236}">
                <a16:creationId xmlns:a16="http://schemas.microsoft.com/office/drawing/2014/main" id="{323909AF-CE53-EB87-4BED-5F81E6C115F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9944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
        <p:nvSpPr>
          <p:cNvPr id="5" name="Date Placeholder 4">
            <a:extLst>
              <a:ext uri="{FF2B5EF4-FFF2-40B4-BE49-F238E27FC236}">
                <a16:creationId xmlns:a16="http://schemas.microsoft.com/office/drawing/2014/main" id="{3B2D51E1-60A8-00A5-1554-5F5A404A6AC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79525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51</a:t>
            </a:fld>
            <a:endParaRPr lang="en-US"/>
          </a:p>
        </p:txBody>
      </p:sp>
      <p:sp>
        <p:nvSpPr>
          <p:cNvPr id="5" name="Date Placeholder 4">
            <a:extLst>
              <a:ext uri="{FF2B5EF4-FFF2-40B4-BE49-F238E27FC236}">
                <a16:creationId xmlns:a16="http://schemas.microsoft.com/office/drawing/2014/main" id="{475B4884-4ACC-BB53-9B98-E02AE0CC6B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2076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Sleeping soundly on the back is learned and parents shouldn’t give up. If baby wakes during the night, remember that lighter sleep and waking more often helps protects them against SIDS. </a:t>
            </a:r>
            <a:endParaRPr lang="en-US" sz="1300" kern="100">
              <a:ea typeface="Calibri" panose="020F0502020204030204" pitchFamily="34" charset="0"/>
              <a:cs typeface="Calibri"/>
            </a:endParaRPr>
          </a:p>
          <a:p>
            <a:pPr defTabSz="941939">
              <a:defRPr/>
            </a:pPr>
            <a:br>
              <a:rPr lang="en-US" sz="1300">
                <a:cs typeface="Open Sans"/>
              </a:rPr>
            </a:br>
            <a:r>
              <a:rPr lang="en-US" sz="1300">
                <a:solidFill>
                  <a:srgbClr val="1A1A1A"/>
                </a:solidFill>
                <a:ea typeface="Open Sans"/>
                <a:cs typeface="Open Sans"/>
              </a:rPr>
              <a:t>One reason often cited by parents for not using the supine sleep position is the perception that the infant is uncomfortable or does not sleep well.</a:t>
            </a:r>
            <a:r>
              <a:rPr lang="en-US" sz="1300" u="sng" baseline="30000">
                <a:solidFill>
                  <a:srgbClr val="304FFE"/>
                </a:solidFill>
                <a:ea typeface="Open Sans"/>
                <a:cs typeface="Open Sans"/>
              </a:rPr>
              <a:t>149</a:t>
            </a:r>
            <a:r>
              <a:rPr lang="en-US" sz="1300" baseline="30000">
                <a:solidFill>
                  <a:srgbClr val="1A1A1A"/>
                </a:solidFill>
                <a:ea typeface="Open Sans"/>
                <a:cs typeface="Open Sans"/>
              </a:rPr>
              <a:t>–</a:t>
            </a:r>
            <a:r>
              <a:rPr lang="en-US" sz="1300" u="sng" baseline="30000">
                <a:solidFill>
                  <a:srgbClr val="304FFE"/>
                </a:solidFill>
                <a:ea typeface="Open Sans"/>
                <a:cs typeface="Open Sans"/>
              </a:rPr>
              <a:t>157</a:t>
            </a:r>
            <a:r>
              <a:rPr lang="en-US" sz="1300" baseline="30000">
                <a:solidFill>
                  <a:srgbClr val="1A1A1A"/>
                </a:solidFill>
                <a:ea typeface="Open Sans"/>
                <a:cs typeface="Open Sans"/>
              </a:rPr>
              <a:t> </a:t>
            </a:r>
            <a:r>
              <a:rPr lang="en-US" sz="1300">
                <a:solidFill>
                  <a:srgbClr val="1A1A1A"/>
                </a:solidFill>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sz="1300" u="sng" baseline="30000">
                <a:solidFill>
                  <a:srgbClr val="304FFE"/>
                </a:solidFill>
                <a:ea typeface="Open Sans"/>
                <a:cs typeface="Open Sans"/>
              </a:rPr>
              <a:t>158</a:t>
            </a:r>
            <a:r>
              <a:rPr lang="en-US" sz="1300" baseline="30000">
                <a:solidFill>
                  <a:srgbClr val="1A1A1A"/>
                </a:solidFill>
                <a:ea typeface="Open Sans"/>
                <a:cs typeface="Open Sans"/>
              </a:rPr>
              <a:t>–</a:t>
            </a:r>
            <a:r>
              <a:rPr lang="en-US" sz="1300" u="sng" baseline="30000">
                <a:solidFill>
                  <a:srgbClr val="304FFE"/>
                </a:solidFill>
                <a:ea typeface="Open Sans"/>
                <a:cs typeface="Open Sans"/>
              </a:rPr>
              <a:t>166</a:t>
            </a:r>
            <a:r>
              <a:rPr lang="en-US" sz="1300" baseline="30000">
                <a:solidFill>
                  <a:srgbClr val="1A1A1A"/>
                </a:solidFill>
                <a:ea typeface="Open Sans"/>
                <a:cs typeface="Open Sans"/>
              </a:rPr>
              <a:t> </a:t>
            </a:r>
            <a:r>
              <a:rPr lang="en-US" sz="1300">
                <a:solidFill>
                  <a:srgbClr val="1A1A1A"/>
                </a:solidFill>
                <a:ea typeface="Open Sans"/>
                <a:cs typeface="Open Sans"/>
              </a:rPr>
              <a:t> The ability to arouse from sleep is an important protective physiologic response to stressors during sleep,</a:t>
            </a:r>
            <a:r>
              <a:rPr lang="en-US" sz="1300" u="sng" baseline="30000">
                <a:solidFill>
                  <a:srgbClr val="304FFE"/>
                </a:solidFill>
                <a:ea typeface="Open Sans"/>
                <a:cs typeface="Open Sans"/>
              </a:rPr>
              <a:t>167</a:t>
            </a:r>
            <a:r>
              <a:rPr lang="en-US" sz="1300" baseline="30000">
                <a:solidFill>
                  <a:srgbClr val="1A1A1A"/>
                </a:solidFill>
                <a:ea typeface="Open Sans"/>
                <a:cs typeface="Open Sans"/>
              </a:rPr>
              <a:t>–</a:t>
            </a:r>
            <a:r>
              <a:rPr lang="en-US" sz="1300" u="sng" baseline="30000">
                <a:solidFill>
                  <a:srgbClr val="304FFE"/>
                </a:solidFill>
                <a:ea typeface="Open Sans"/>
                <a:cs typeface="Open Sans"/>
              </a:rPr>
              <a:t>171</a:t>
            </a:r>
            <a:r>
              <a:rPr lang="en-US" sz="1300" baseline="30000">
                <a:solidFill>
                  <a:srgbClr val="1A1A1A"/>
                </a:solidFill>
                <a:ea typeface="Open Sans"/>
                <a:cs typeface="Open Sans"/>
              </a:rPr>
              <a:t> </a:t>
            </a:r>
            <a:r>
              <a:rPr lang="en-US" sz="1300">
                <a:solidFill>
                  <a:srgbClr val="1A1A1A"/>
                </a:solidFill>
                <a:ea typeface="Open Sans"/>
                <a:cs typeface="Open Sans"/>
              </a:rPr>
              <a:t> and the infant’s ability to sleep for sustained periods may not be physiologically advantageous.</a:t>
            </a:r>
          </a:p>
          <a:p>
            <a:pPr defTabSz="941939">
              <a:defRPr/>
            </a:pPr>
            <a:endParaRPr lang="en-US" sz="1300"/>
          </a:p>
          <a:p>
            <a:pPr defTabSz="941939">
              <a:defRPr/>
            </a:pPr>
            <a:r>
              <a:rPr lang="en-US" sz="1300"/>
              <a:t>Reference:</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a:defRPr/>
            </a:pPr>
            <a:r>
              <a:rPr lang="en-US" sz="1300">
                <a:solidFill>
                  <a:srgbClr val="242424"/>
                </a:solidFill>
              </a:rPr>
              <a:t>Image credit: Texas DSHS</a:t>
            </a:r>
            <a:endParaRPr lang="en-US" sz="130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41E594C-5B79-7EBC-3F84-A5139D0F279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2076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53</a:t>
            </a:fld>
            <a:endParaRPr lang="en-US"/>
          </a:p>
        </p:txBody>
      </p:sp>
      <p:sp>
        <p:nvSpPr>
          <p:cNvPr id="5" name="Date Placeholder 4">
            <a:extLst>
              <a:ext uri="{FF2B5EF4-FFF2-40B4-BE49-F238E27FC236}">
                <a16:creationId xmlns:a16="http://schemas.microsoft.com/office/drawing/2014/main" id="{ED792339-90D7-08EF-750D-02D17F1F696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57342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Putting a baby to sleep on their back does not lead to a flat head.  If a baby is always left on his or her back while sleeping in a car seat swing chair, or a stroller, it could lead to flattening of their head. To prevent this, it is important to add supervised tummy time every day! </a:t>
            </a:r>
            <a:endParaRPr lang="en-US" sz="1300" kern="100">
              <a:ea typeface="Calibri" panose="020F0502020204030204" pitchFamily="34" charset="0"/>
              <a:cs typeface="Calibri"/>
            </a:endParaRPr>
          </a:p>
          <a:p>
            <a:pPr>
              <a:defRPr/>
            </a:pPr>
            <a:br>
              <a:rPr lang="en-US" sz="1300">
                <a:cs typeface="+mn-lt"/>
              </a:rPr>
            </a:br>
            <a:r>
              <a:rPr lang="en-US" sz="130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defTabSz="941939">
              <a:defRPr/>
            </a:pPr>
            <a:endParaRPr lang="en-US" sz="1300">
              <a:cs typeface="Calibri"/>
            </a:endParaRPr>
          </a:p>
          <a:p>
            <a:pPr>
              <a:defRPr/>
            </a:pPr>
            <a:r>
              <a:rPr lang="en-US" sz="1300"/>
              <a:t>Reference: </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defTabSz="941939">
              <a:defRPr/>
            </a:pPr>
            <a:r>
              <a:rPr lang="en-US" sz="1300"/>
              <a:t>PREFER THIS IMAGE: </a:t>
            </a:r>
            <a:r>
              <a:rPr lang="en-US" sz="1300">
                <a:solidFill>
                  <a:srgbClr val="4C4C4C"/>
                </a:solidFill>
                <a:ea typeface="Open Sans"/>
                <a:cs typeface="Open Sans"/>
              </a:rPr>
              <a:t>(Photo by Getty Images)***can contractor purchase?</a:t>
            </a:r>
            <a:endParaRPr lang="en-US" sz="1300">
              <a:ea typeface="Open Sans"/>
              <a:cs typeface="Open Sans"/>
            </a:endParaRPr>
          </a:p>
          <a:p>
            <a:pPr defTabSz="941939">
              <a:defRPr/>
            </a:pPr>
            <a:endParaRPr lang="en-US" sz="1300"/>
          </a:p>
          <a:p>
            <a:pPr>
              <a:defRPr/>
            </a:pPr>
            <a:r>
              <a:rPr lang="en-US" sz="1300">
                <a:solidFill>
                  <a:srgbClr val="242424"/>
                </a:solidFill>
              </a:rPr>
              <a:t>Image credit: Texas DSHS</a:t>
            </a:r>
            <a:endParaRPr lang="en-US" sz="1300"/>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76314-B0D8-6521-06A0-64E2FC547B1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62719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55</a:t>
            </a:fld>
            <a:endParaRPr lang="en-US"/>
          </a:p>
        </p:txBody>
      </p:sp>
      <p:sp>
        <p:nvSpPr>
          <p:cNvPr id="5" name="Date Placeholder 4">
            <a:extLst>
              <a:ext uri="{FF2B5EF4-FFF2-40B4-BE49-F238E27FC236}">
                <a16:creationId xmlns:a16="http://schemas.microsoft.com/office/drawing/2014/main" id="{32D32F1D-B800-C469-D3B1-335B5D0937D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031846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kern="0">
                <a:solidFill>
                  <a:srgbClr val="000000"/>
                </a:solidFill>
                <a:ea typeface="Times New Roman" panose="02020603050405020304" pitchFamily="18" charset="0"/>
                <a:cs typeface="Calibri"/>
              </a:rPr>
              <a:t>Smoke from any type of cigar or cigarette, including from e-cigarettes or “vapes” contains many ingredients that are harmful to adults and young children.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Avoid smoke and nicotine exposure during pregnancy and after birth. Encourage parents and infant caregivers to set strict rules for smoke-free environments including homes and cars and to eliminate tobacco smoke from all places where children and other nonsmokers spend time.</a:t>
            </a:r>
          </a:p>
          <a:p>
            <a:endParaRPr lang="en-US" sz="1300">
              <a:solidFill>
                <a:srgbClr val="1A1A1A"/>
              </a:solidFill>
              <a:ea typeface="Open Sans"/>
              <a:cs typeface="Open Sans"/>
            </a:endParaRPr>
          </a:p>
          <a:p>
            <a:r>
              <a:rPr lang="en-US" sz="1300">
                <a:solidFill>
                  <a:srgbClr val="1A1A1A"/>
                </a:solidFill>
                <a:ea typeface="Open Sans"/>
                <a:cs typeface="Open Sans"/>
              </a:rPr>
              <a:t>It is important to share the ways in which smoke can be transferred to baby:</a:t>
            </a:r>
          </a:p>
          <a:p>
            <a:pPr marL="294356" indent="-294356">
              <a:buFont typeface="Arial"/>
              <a:buChar char="•"/>
            </a:pPr>
            <a:r>
              <a:rPr lang="en-US" sz="1300">
                <a:solidFill>
                  <a:srgbClr val="1A1A1A"/>
                </a:solidFill>
                <a:ea typeface="Open Sans"/>
                <a:cs typeface="Open Sans"/>
              </a:rPr>
              <a:t>Firsthand- direct use of tobacco and e-cigarettes</a:t>
            </a:r>
          </a:p>
          <a:p>
            <a:pPr marL="294356" indent="-294356">
              <a:buFont typeface="Arial"/>
              <a:buChar char="•"/>
            </a:pPr>
            <a:r>
              <a:rPr lang="en-US" sz="1300">
                <a:solidFill>
                  <a:srgbClr val="1A1A1A"/>
                </a:solidFill>
                <a:ea typeface="Open Sans"/>
                <a:cs typeface="Open Sans"/>
              </a:rPr>
              <a:t>Secondhand- the environment around baby</a:t>
            </a:r>
          </a:p>
          <a:p>
            <a:pPr marL="294356" indent="-294356">
              <a:buFont typeface="Arial"/>
              <a:buChar char="•"/>
            </a:pPr>
            <a:r>
              <a:rPr lang="en-US" sz="1300">
                <a:solidFill>
                  <a:srgbClr val="1A1A1A"/>
                </a:solidFill>
                <a:ea typeface="Open Sans"/>
                <a:cs typeface="Open Sans"/>
              </a:rPr>
              <a:t>Thirdhand- smoke on the clothes and other objects like blankets and furniture</a:t>
            </a:r>
          </a:p>
          <a:p>
            <a:endParaRPr lang="en-US" sz="1300">
              <a:cs typeface="Calibri"/>
            </a:endParaRPr>
          </a:p>
          <a:p>
            <a:r>
              <a:rPr lang="en-US" sz="1300">
                <a:cs typeface="Calibri"/>
              </a:rPr>
              <a:t>Reference:</a:t>
            </a:r>
            <a:endParaRPr lang="en-US" sz="1300">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ea typeface="Calibri" panose="020F0502020204030204"/>
              <a:cs typeface="Calibri"/>
            </a:endParaRPr>
          </a:p>
          <a:p>
            <a:pPr>
              <a:defRPr/>
            </a:pPr>
            <a:endParaRPr lang="en-US" sz="1300">
              <a:cs typeface="Calibri"/>
            </a:endParaRPr>
          </a:p>
          <a:p>
            <a:pPr>
              <a:defRPr/>
            </a:pPr>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57CD743-B4A3-3DAB-46F3-4AC1BF486F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29784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57</a:t>
            </a:fld>
            <a:endParaRPr lang="en-US"/>
          </a:p>
        </p:txBody>
      </p:sp>
      <p:sp>
        <p:nvSpPr>
          <p:cNvPr id="5" name="Date Placeholder 4">
            <a:extLst>
              <a:ext uri="{FF2B5EF4-FFF2-40B4-BE49-F238E27FC236}">
                <a16:creationId xmlns:a16="http://schemas.microsoft.com/office/drawing/2014/main" id="{B50FBFAF-F88A-0B75-AC4C-323D10EA00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55939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rPr>
              <a:t>Just because a baby is in a</a:t>
            </a:r>
            <a:r>
              <a:rPr lang="en-US" sz="1300" kern="0">
                <a:solidFill>
                  <a:srgbClr val="000000"/>
                </a:solidFill>
                <a:ea typeface="Times New Roman" panose="02020603050405020304" pitchFamily="18" charset="0"/>
                <a:cs typeface="Calibri"/>
              </a:rPr>
              <a:t> crib does not mean it is a safe sleep environment. There are things that parents and caregivers can do to make sure their baby’s crib and other sleep surfaces are safe.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Use a firm, flat, non-inclined sleep surface (</a:t>
            </a:r>
            <a:r>
              <a:rPr lang="en-US" sz="1300" err="1">
                <a:solidFill>
                  <a:srgbClr val="1A1A1A"/>
                </a:solidFill>
                <a:ea typeface="Open Sans"/>
                <a:cs typeface="Open Sans"/>
              </a:rPr>
              <a:t>eg</a:t>
            </a:r>
            <a:r>
              <a:rPr lang="en-US" sz="1300">
                <a:solidFill>
                  <a:srgbClr val="1A1A1A"/>
                </a:solidFill>
                <a:ea typeface="Open Sans"/>
                <a:cs typeface="Open Sans"/>
              </a:rPr>
              <a:t>, tightly fitting mattress in a safety-approved crib) covered by a fitted sheet with no other bedding or soft objects to reduce the risk of suffocation or wedging or entrapment.</a:t>
            </a:r>
          </a:p>
          <a:p>
            <a:endParaRPr lang="en-US" sz="1300">
              <a:solidFill>
                <a:srgbClr val="1A1A1A"/>
              </a:solidFill>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423D640-2B36-6B5E-961A-7CB157F53CD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79173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59</a:t>
            </a:fld>
            <a:endParaRPr lang="en-US"/>
          </a:p>
        </p:txBody>
      </p:sp>
      <p:sp>
        <p:nvSpPr>
          <p:cNvPr id="5" name="Date Placeholder 4">
            <a:extLst>
              <a:ext uri="{FF2B5EF4-FFF2-40B4-BE49-F238E27FC236}">
                <a16:creationId xmlns:a16="http://schemas.microsoft.com/office/drawing/2014/main" id="{1FD6684B-1CCE-2D91-A9C1-CB02BD9101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5303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a:solidFill>
                  <a:srgbClr val="000000"/>
                </a:solidFill>
                <a:ea typeface="Times New Roman" panose="02020603050405020304" pitchFamily="18" charset="0"/>
                <a:cs typeface="Calibri"/>
              </a:rPr>
              <a:t>Monitors and devices should not be used as a caregiver’s main way to prevent SIDS or sleep-related infant death.  This can lead to a false sense of comfort.</a:t>
            </a:r>
            <a:endParaRPr lang="en-US" sz="1300" kern="100">
              <a:ea typeface="Calibri" panose="020F0502020204030204" pitchFamily="34"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Many devices go against safe sleep guidance </a:t>
            </a:r>
            <a:endParaRPr lang="en-US" sz="1300" kern="100">
              <a:ea typeface="Times New Roman" panose="02020603050405020304" pitchFamily="18"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Devices that claim to “prevent” SIDS,</a:t>
            </a:r>
            <a:r>
              <a:rPr lang="en-US" sz="1300">
                <a:ea typeface="Calibri"/>
                <a:cs typeface="Calibri"/>
              </a:rPr>
              <a:t> </a:t>
            </a:r>
            <a:r>
              <a:rPr lang="en-US" sz="1300" kern="0">
                <a:solidFill>
                  <a:srgbClr val="000000"/>
                </a:solidFill>
                <a:ea typeface="Times New Roman" panose="02020603050405020304" pitchFamily="18" charset="0"/>
                <a:cs typeface="Calibri"/>
              </a:rPr>
              <a:t>but no device has been proven to prevent SIDS</a:t>
            </a:r>
            <a:endParaRPr lang="en-US" sz="1300">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6E9CA31-1C92-8A45-7EC5-BC786EB6A1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5764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buFont typeface="Arial" panose="020B0604020202020204" pitchFamily="34" charset="0"/>
              <a:buChar char="•"/>
            </a:pPr>
            <a:r>
              <a:rPr lang="en-US" sz="1300">
                <a:cs typeface="Calibri"/>
              </a:rPr>
              <a:t>Describe evidence-based recommendations </a:t>
            </a:r>
            <a:r>
              <a:rPr lang="en-US">
                <a:cs typeface="Calibri"/>
              </a:rPr>
              <a:t>for parents and caregivers that </a:t>
            </a:r>
            <a:r>
              <a:rPr lang="en-US" sz="1300">
                <a:cs typeface="Calibri"/>
              </a:rPr>
              <a:t>reduce the risk of infant sleep-related deaths</a:t>
            </a:r>
          </a:p>
          <a:p>
            <a:pPr marL="176614" indent="-176614">
              <a:spcBef>
                <a:spcPts val="2060"/>
              </a:spcBef>
              <a:spcAft>
                <a:spcPct val="0"/>
              </a:spcAft>
              <a:buFont typeface="Arial" panose="020B0604020202020204" pitchFamily="34" charset="0"/>
              <a:buChar char="•"/>
            </a:pPr>
            <a:r>
              <a:rPr lang="en-US" sz="1300"/>
              <a:t>Demonstrate culturally supportive conversations to support caregiver knowledge intake of safe infant sleep practices.</a:t>
            </a:r>
            <a:endParaRPr lang="en-US" sz="1300">
              <a:cs typeface="Calibri"/>
            </a:endParaRPr>
          </a:p>
          <a:p>
            <a:pPr marL="176614" indent="-176614">
              <a:spcBef>
                <a:spcPts val="2060"/>
              </a:spcBef>
              <a:spcAft>
                <a:spcPct val="0"/>
              </a:spcAft>
              <a:buFont typeface="Arial" panose="020B0604020202020204" pitchFamily="34" charset="0"/>
              <a:buChar char="•"/>
            </a:pPr>
            <a:r>
              <a:rPr lang="en-US" sz="1300"/>
              <a:t>Model the use of </a:t>
            </a:r>
            <a:r>
              <a:rPr lang="en-US" sz="1300" b="1"/>
              <a:t>Let’s Talk- </a:t>
            </a:r>
            <a:r>
              <a:rPr lang="en-US" sz="1300" b="1" i="1"/>
              <a:t>Safe Infant Sleep </a:t>
            </a:r>
            <a:r>
              <a:rPr lang="en-US" sz="1300"/>
              <a:t>toolkit resources that may be used in community trainings.</a:t>
            </a:r>
          </a:p>
          <a:p>
            <a:pPr marL="176614" indent="-176614">
              <a:spcBef>
                <a:spcPts val="2060"/>
              </a:spcBef>
              <a:spcAft>
                <a:spcPct val="0"/>
              </a:spcAft>
              <a:buFont typeface="Arial" panose="020B0604020202020204" pitchFamily="34" charset="0"/>
              <a:buChar char="•"/>
            </a:pPr>
            <a:r>
              <a:rPr lang="en-US" sz="1300">
                <a:cs typeface="Calibri"/>
              </a:rPr>
              <a:t>Develop a Let’s Talk Circle of Support diagram of stakeholder within their organization to provide a </a:t>
            </a:r>
            <a:r>
              <a:rPr lang="en-US" sz="1300" b="1">
                <a:cs typeface="Calibri"/>
              </a:rPr>
              <a:t>Let’s Talk- </a:t>
            </a:r>
            <a:r>
              <a:rPr lang="en-US" sz="1300" b="1" i="1">
                <a:cs typeface="Calibri"/>
              </a:rPr>
              <a:t>Safe Infant Sleep </a:t>
            </a:r>
            <a:r>
              <a:rPr lang="en-US" sz="1300">
                <a:cs typeface="Calibri"/>
              </a:rPr>
              <a:t>community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
        <p:nvSpPr>
          <p:cNvPr id="5" name="Date Placeholder 4">
            <a:extLst>
              <a:ext uri="{FF2B5EF4-FFF2-40B4-BE49-F238E27FC236}">
                <a16:creationId xmlns:a16="http://schemas.microsoft.com/office/drawing/2014/main" id="{6C5F9857-8A7E-1BFC-2754-2D000D45BE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800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61</a:t>
            </a:fld>
            <a:endParaRPr lang="en-US"/>
          </a:p>
        </p:txBody>
      </p:sp>
      <p:sp>
        <p:nvSpPr>
          <p:cNvPr id="5" name="Date Placeholder 4">
            <a:extLst>
              <a:ext uri="{FF2B5EF4-FFF2-40B4-BE49-F238E27FC236}">
                <a16:creationId xmlns:a16="http://schemas.microsoft.com/office/drawing/2014/main" id="{FF2FC6B3-80C2-86D4-8F9A-2A6DB9FCDE1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588472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dirty="0">
                <a:solidFill>
                  <a:srgbClr val="000000"/>
                </a:solidFill>
                <a:ea typeface="Times New Roman" panose="02020603050405020304" pitchFamily="18" charset="0"/>
                <a:cs typeface="Calibri"/>
              </a:rPr>
              <a:t>Sitting devices, such as car seats, strollers, swings, infant carriers, and infant slings are not recommended for routine sleep in the hospital or at home, particularly for infants </a:t>
            </a:r>
            <a:endParaRPr lang="en-US" sz="1300" kern="100" dirty="0">
              <a:ea typeface="Calibri" panose="020F0502020204030204" pitchFamily="34" charset="0"/>
              <a:cs typeface="Calibri"/>
            </a:endParaRPr>
          </a:p>
          <a:p>
            <a:pPr fontAlgn="base"/>
            <a:r>
              <a:rPr lang="en-US" sz="1300" kern="0" dirty="0">
                <a:solidFill>
                  <a:srgbClr val="000000"/>
                </a:solidFill>
                <a:ea typeface="Times New Roman" panose="02020603050405020304" pitchFamily="18" charset="0"/>
                <a:cs typeface="Calibri"/>
              </a:rPr>
              <a:t>younger than 4 months. </a:t>
            </a:r>
            <a:endParaRPr lang="en-US" sz="1300" kern="100" dirty="0">
              <a:ea typeface="Calibri" panose="020F0502020204030204" pitchFamily="34" charset="0"/>
              <a:cs typeface="Calibri"/>
            </a:endParaRPr>
          </a:p>
          <a:p>
            <a:pPr marL="353227" indent="-353227" fontAlgn="base">
              <a:buFont typeface="Symbol" panose="05050102010706020507" pitchFamily="18" charset="2"/>
              <a:buChar char=""/>
            </a:pPr>
            <a:r>
              <a:rPr lang="en-US" sz="1300" kern="0" dirty="0">
                <a:solidFill>
                  <a:srgbClr val="000000"/>
                </a:solidFill>
                <a:ea typeface="Times New Roman" panose="02020603050405020304" pitchFamily="18" charset="0"/>
                <a:cs typeface="Calibri"/>
              </a:rPr>
              <a:t>If your baby falls asleep in a car seat, stroller, swing, carrier, or sling, move the baby to a firm and level safety-approved*sleep surface as soon as possible.  </a:t>
            </a:r>
            <a:endParaRPr lang="en-US" sz="1300" kern="100" dirty="0">
              <a:ea typeface="Calibri" panose="020F0502020204030204" pitchFamily="34" charset="0"/>
              <a:cs typeface="Calibri"/>
            </a:endParaRPr>
          </a:p>
          <a:p>
            <a:pPr marL="353227" indent="-353227" fontAlgn="base">
              <a:buFont typeface="Symbol" panose="05050102010706020507" pitchFamily="18" charset="2"/>
              <a:buChar char=""/>
            </a:pPr>
            <a:r>
              <a:rPr lang="en-US" sz="1300" kern="0" dirty="0">
                <a:solidFill>
                  <a:srgbClr val="000000"/>
                </a:solidFill>
                <a:ea typeface="Times New Roman" panose="02020603050405020304" pitchFamily="18" charset="0"/>
                <a:cs typeface="Calibri"/>
              </a:rPr>
              <a:t>Car seats and similar products are not stable when placed on a crib mattress or other elevated surfaces. </a:t>
            </a:r>
          </a:p>
          <a:p>
            <a:pPr fontAlgn="base"/>
            <a:endParaRPr lang="en-US" sz="1300" kern="100" dirty="0">
              <a:ea typeface="Calibri" panose="020F0502020204030204" pitchFamily="34" charset="0"/>
              <a:cs typeface="Arial" panose="020B0604020202020204" pitchFamily="34" charset="0"/>
            </a:endParaRPr>
          </a:p>
          <a:p>
            <a:pPr fontAlgn="base"/>
            <a:r>
              <a:rPr lang="en-US" sz="1300" kern="0" dirty="0">
                <a:solidFill>
                  <a:srgbClr val="000000"/>
                </a:solidFill>
                <a:ea typeface="Times New Roman" panose="02020603050405020304" pitchFamily="18" charset="0"/>
                <a:cs typeface="Calibri"/>
              </a:rPr>
              <a:t>*The Consumer Product Safety Commission (CPSC) sets safety standards for infant sleep surfaces such as a mattress, and sleep spaces like a crib. </a:t>
            </a:r>
            <a:endParaRPr lang="en-US" sz="1300" kern="100" dirty="0">
              <a:ea typeface="Calibri" panose="020F0502020204030204" pitchFamily="34" charset="0"/>
              <a:cs typeface="Calibri"/>
            </a:endParaRPr>
          </a:p>
          <a:p>
            <a:r>
              <a:rPr lang="en-US" sz="1300" kern="0" dirty="0">
                <a:solidFill>
                  <a:srgbClr val="000000"/>
                </a:solidFill>
                <a:ea typeface="Times New Roman" panose="02020603050405020304" pitchFamily="18" charset="0"/>
                <a:cs typeface="Calibri"/>
              </a:rPr>
              <a:t>www.cpsc.gov/SafeSleep </a:t>
            </a:r>
          </a:p>
          <a:p>
            <a:endParaRPr lang="en-US" sz="1300" dirty="0">
              <a:cs typeface="Calibri"/>
            </a:endParaRPr>
          </a:p>
          <a:p>
            <a:pPr defTabSz="941939">
              <a:defRPr/>
            </a:pPr>
            <a:r>
              <a:rPr lang="en-US" sz="1300" dirty="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dirty="0">
              <a:cs typeface="Calibri"/>
            </a:endParaRPr>
          </a:p>
          <a:p>
            <a:endParaRPr lang="en-US" sz="1300" dirty="0">
              <a:cs typeface="Calibri"/>
            </a:endParaRPr>
          </a:p>
          <a:p>
            <a:r>
              <a:rPr lang="en-US" sz="1300" dirty="0"/>
              <a:t>Image credit: Texas DSHS</a:t>
            </a:r>
          </a:p>
          <a:p>
            <a:endParaRPr lang="en-US" b="1" dirty="0">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56CD2BB-F166-B15E-289B-6EDFD42CA811}"/>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62373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71</a:t>
            </a:fld>
            <a:endParaRPr lang="en-US"/>
          </a:p>
        </p:txBody>
      </p:sp>
      <p:sp>
        <p:nvSpPr>
          <p:cNvPr id="5" name="Date Placeholder 4">
            <a:extLst>
              <a:ext uri="{FF2B5EF4-FFF2-40B4-BE49-F238E27FC236}">
                <a16:creationId xmlns:a16="http://schemas.microsoft.com/office/drawing/2014/main" id="{3ED31B12-F418-677C-7A59-A549E12B9D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753011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You may be asking yourself; how can I help?</a:t>
            </a:r>
          </a:p>
          <a:p>
            <a:endParaRPr lang="en-US" b="0"/>
          </a:p>
          <a:p>
            <a:r>
              <a:rPr lang="en-US" b="0"/>
              <a:t>We are going to explore the Let’s Talk- </a:t>
            </a:r>
            <a:r>
              <a:rPr lang="en-US" b="0" i="1"/>
              <a:t>Safe Infant Sleep </a:t>
            </a:r>
            <a:r>
              <a:rPr lang="en-US" b="0"/>
              <a:t>toolkit designed to support communities implement the Let’s Talk approach for supporting parents and caregivers with safe sleep.</a:t>
            </a:r>
            <a:endParaRPr lang="en-US" b="0">
              <a:ea typeface="Calibri"/>
              <a:cs typeface="Calibri"/>
            </a:endParaRPr>
          </a:p>
          <a:p>
            <a:endParaRPr lang="en-US" b="0">
              <a:ea typeface="Calibri"/>
              <a:cs typeface="Calibri"/>
            </a:endParaRPr>
          </a:p>
          <a:p>
            <a:r>
              <a:rPr lang="en-US" b="0"/>
              <a:t>Image </a:t>
            </a:r>
            <a:r>
              <a:rPr lang="en-US"/>
              <a:t>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73</a:t>
            </a:fld>
            <a:endParaRPr lang="en-US"/>
          </a:p>
        </p:txBody>
      </p:sp>
      <p:sp>
        <p:nvSpPr>
          <p:cNvPr id="5" name="Date Placeholder 4">
            <a:extLst>
              <a:ext uri="{FF2B5EF4-FFF2-40B4-BE49-F238E27FC236}">
                <a16:creationId xmlns:a16="http://schemas.microsoft.com/office/drawing/2014/main" id="{5D0C0AC7-BDC9-ED75-A33F-636BF330F21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56199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REVIEW THIS SCRIPT</a:t>
            </a:r>
            <a:br>
              <a:rPr lang="en-US" sz="1800" dirty="0">
                <a:solidFill>
                  <a:srgbClr val="000000"/>
                </a:solidFill>
                <a:latin typeface="Calibri" panose="020F0502020204030204" pitchFamily="34" charset="0"/>
              </a:rPr>
            </a:br>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thoughts and feelings: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74</a:t>
            </a:fld>
            <a:endParaRPr lang="en-US"/>
          </a:p>
        </p:txBody>
      </p:sp>
      <p:sp>
        <p:nvSpPr>
          <p:cNvPr id="5" name="Date Placeholder 4">
            <a:extLst>
              <a:ext uri="{FF2B5EF4-FFF2-40B4-BE49-F238E27FC236}">
                <a16:creationId xmlns:a16="http://schemas.microsoft.com/office/drawing/2014/main" id="{0F033066-2D4F-D8CA-5142-94B6C569482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56440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all have bias, so it is important to know what we bring to the learning table.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How do we deal with our own hidden biases? 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biases: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75</a:t>
            </a:fld>
            <a:endParaRPr lang="en-US"/>
          </a:p>
        </p:txBody>
      </p:sp>
      <p:sp>
        <p:nvSpPr>
          <p:cNvPr id="5" name="Date Placeholder 4">
            <a:extLst>
              <a:ext uri="{FF2B5EF4-FFF2-40B4-BE49-F238E27FC236}">
                <a16:creationId xmlns:a16="http://schemas.microsoft.com/office/drawing/2014/main" id="{06898764-98D5-016C-DDAB-E6F4FD98338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26135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To truly impact health disparities, parents need to experience consistent messaging across their community and Circle of Support. Multiple times from multiple sources.</a:t>
            </a:r>
          </a:p>
          <a:p>
            <a:endParaRPr lang="en-US" b="0" i="0">
              <a:latin typeface="+mn-lt"/>
            </a:endParaRPr>
          </a:p>
          <a:p>
            <a:r>
              <a:rPr lang="en-US" b="0" i="0">
                <a:latin typeface="+mn-lt"/>
              </a:rPr>
              <a:t>DSHS recognizes that there are various safe infant sleep messages, resources and trainings available- and you may be using those right now.  We encourage you to incorporate a conversations approach with any safe infant sleep messaging you are currently using. We are following the national safe to sleep campaign lead which expands on the simpler message of A-B-C. We recognize that each parent or caregiver can have unique needs that we can collectively support with helps them meet more of the safe infant sleep recommended practices. </a:t>
            </a:r>
          </a:p>
          <a:p>
            <a:endParaRPr lang="en-US" b="0" i="0">
              <a:latin typeface="+mn-lt"/>
            </a:endParaRPr>
          </a:p>
          <a:p>
            <a:r>
              <a:rPr lang="en-US" b="0" i="0">
                <a:latin typeface="+mn-lt"/>
              </a:rPr>
              <a:t>To truly impact the health disparities, we know exist our efforts can be only the simple teaching parents and caregivers like A-B-C. </a:t>
            </a:r>
          </a:p>
          <a:p>
            <a:endParaRPr lang="en-US" b="0" i="0">
              <a:latin typeface="+mn-lt"/>
            </a:endParaRPr>
          </a:p>
          <a:p>
            <a:pPr defTabSz="941939">
              <a:defRPr/>
            </a:pPr>
            <a:r>
              <a:rPr lang="en-US" b="0" i="0">
                <a:solidFill>
                  <a:srgbClr val="333333"/>
                </a:solidFill>
                <a:effectLst/>
                <a:latin typeface="+mn-lt"/>
              </a:rPr>
              <a:t>(Source for information – AAP Recommendations and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pPr defTabSz="941939">
              <a:defRPr/>
            </a:pPr>
            <a:fld id="{23ED2790-A10B-DF4E-8039-531061320ECA}" type="slidenum">
              <a:rPr lang="en-US">
                <a:solidFill>
                  <a:prstClr val="black"/>
                </a:solidFill>
                <a:latin typeface="Calibri" panose="020F0502020204030204"/>
              </a:rPr>
              <a:pPr defTabSz="941939">
                <a:defRPr/>
              </a:pPr>
              <a:t>76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5B18F90-EBBB-9381-E6D3-096DC03537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8642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mn-lt"/>
              </a:rPr>
              <a:t>Safe infant sleep is a national and state public health priority. The topic of safe infant sleep is complex and nuanced, adding importance to consistent messaging that goes beyond campaign slogans. Providing information on risk reduction strategies alone will not improve outcomes. Conversations that include real solutions tailored to meet the needs of parents and everyone caring for infants offers a comprehensive approach to saving infant lives.</a:t>
            </a:r>
          </a:p>
          <a:p>
            <a:endParaRPr lang="en-US" b="0">
              <a:latin typeface="+mn-lt"/>
            </a:endParaRPr>
          </a:p>
          <a:p>
            <a:r>
              <a:rPr lang="en-US" b="0">
                <a:latin typeface="+mn-lt"/>
              </a:rPr>
              <a:t>In our work we can work together to share common messages in a way that supports parents and caregivers. This includes when we lead discussions. We should listen carefully, make accurate observations, and help parents identify barriers they may have to adopting safe infant sleep practices. We cannot oversimply the message- each parent or caregiver can have unique needs that we can collectively support with helps them meet more of the safe infant sleep recommended practices.</a:t>
            </a:r>
          </a:p>
          <a:p>
            <a:endParaRPr lang="en-US" b="0">
              <a:latin typeface="+mn-lt"/>
            </a:endParaRPr>
          </a:p>
          <a:p>
            <a:r>
              <a:rPr lang="en-US" b="0">
                <a:latin typeface="+mn-lt"/>
              </a:rPr>
              <a:t>To truly impact health disparities, we know our efforts need to move beyond the simple A-B-C or do 1-2-3 teaching of recommendations to parents and caregivers </a:t>
            </a:r>
          </a:p>
          <a:p>
            <a:endParaRPr lang="en-US" b="0">
              <a:latin typeface="+mn-lt"/>
            </a:endParaRPr>
          </a:p>
          <a:p>
            <a:r>
              <a:rPr lang="en-US" b="0">
                <a:latin typeface="+mn-lt"/>
              </a:rPr>
              <a:t>We encourage all participants to dive deeper into the conversations-based approach using the web-based modules developed by NAPPSS. The Let’s Talk Community Training is adapted from their work and is an introduction to the approach and the toolkit developed by DSHS to support community work.</a:t>
            </a:r>
          </a:p>
          <a:p>
            <a:endParaRPr lang="en-US" i="1">
              <a:latin typeface="+mn-lt"/>
            </a:endParaRPr>
          </a:p>
          <a:p>
            <a:pPr defTabSz="941939">
              <a:defRPr/>
            </a:pPr>
            <a:r>
              <a:rPr lang="en-US" b="0" i="1">
                <a:solidFill>
                  <a:srgbClr val="333333"/>
                </a:solidFill>
                <a:effectLst/>
                <a:latin typeface="+mn-lt"/>
              </a:rPr>
              <a:t>(Source for information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77</a:t>
            </a:fld>
            <a:endParaRPr lang="en-US"/>
          </a:p>
        </p:txBody>
      </p:sp>
      <p:sp>
        <p:nvSpPr>
          <p:cNvPr id="5" name="Date Placeholder 4">
            <a:extLst>
              <a:ext uri="{FF2B5EF4-FFF2-40B4-BE49-F238E27FC236}">
                <a16:creationId xmlns:a16="http://schemas.microsoft.com/office/drawing/2014/main" id="{5AF9FC25-0224-0800-9276-4C01777D932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8973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Safe Infant Sleep Infographic handout pictured on the slide.</a:t>
            </a:r>
          </a:p>
          <a:p>
            <a:pPr defTabSz="941939">
              <a:defRPr/>
            </a:pPr>
            <a:endParaRPr lang="en-US" sz="1300" spc="-62">
              <a:solidFill>
                <a:srgbClr val="58595B"/>
              </a:solidFill>
              <a:latin typeface="Arial"/>
              <a:cs typeface="Arial"/>
            </a:endParaRPr>
          </a:p>
          <a:p>
            <a:r>
              <a:rPr lang="en-US" b="0"/>
              <a:t>The resources developed within the toolkit were designed with low reading levels and graphics to support parent and caregiver uptake of information. They are meant to support the Let’s Talk approach to supporting parents and caregivers adoption of safe infant sleep practices. The online files include instructions for use and individual files are referenced throughout the Community Training Implementation Guide. </a:t>
            </a:r>
          </a:p>
          <a:p>
            <a:endParaRPr lang="en-US" b="0"/>
          </a:p>
          <a:p>
            <a:r>
              <a:rPr lang="en-US" b="0"/>
              <a:t>Let’s review some of the key files and how they can be used in the Let’s Talk approach.</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78</a:t>
            </a:fld>
            <a:endParaRPr lang="en-US"/>
          </a:p>
        </p:txBody>
      </p:sp>
      <p:sp>
        <p:nvSpPr>
          <p:cNvPr id="5" name="Date Placeholder 4">
            <a:extLst>
              <a:ext uri="{FF2B5EF4-FFF2-40B4-BE49-F238E27FC236}">
                <a16:creationId xmlns:a16="http://schemas.microsoft.com/office/drawing/2014/main" id="{0369D63D-01B1-D50E-3187-EEA2CBC55A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56796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Many training participants may express barriers to the Let’s Talk approach. As a facilitator it important to provide a safe supportive place for community educators to share and support each other with solutions. </a:t>
            </a:r>
          </a:p>
          <a:p>
            <a:endParaRPr lang="en-US" b="0" i="0">
              <a:latin typeface="+mn-lt"/>
            </a:endParaRPr>
          </a:p>
          <a:p>
            <a:r>
              <a:rPr lang="en-US" b="0" i="0">
                <a:latin typeface="+mn-lt"/>
              </a:rPr>
              <a:t>Ask participants what challenges they expect when using the Let’s Talk approach. Guide discussion through the themes of time, setting, knowledge, and culture.</a:t>
            </a:r>
          </a:p>
          <a:p>
            <a:endParaRPr lang="en-US" b="0" i="0">
              <a:latin typeface="+mn-lt"/>
            </a:endParaRPr>
          </a:p>
          <a:p>
            <a:r>
              <a:rPr lang="en-US" b="0" i="0">
                <a:latin typeface="+mn-lt"/>
              </a:rPr>
              <a:t>Below is an example of barriers educators may experience from the NAPPSS Building on Campaigns through Conversations modules.</a:t>
            </a:r>
          </a:p>
          <a:p>
            <a:endParaRPr lang="en-US" b="0" i="0">
              <a:latin typeface="+mn-lt"/>
            </a:endParaRPr>
          </a:p>
          <a:p>
            <a:r>
              <a:rPr lang="en-US" b="0" i="0">
                <a:latin typeface="+mn-lt"/>
              </a:rPr>
              <a:t>TIME: </a:t>
            </a:r>
          </a:p>
          <a:p>
            <a:r>
              <a:rPr lang="en-US" b="0" i="1">
                <a:latin typeface="+mn-lt"/>
              </a:rPr>
              <a:t>“Wow, there are a lot of parts to this conversation. Who has that much time?”</a:t>
            </a:r>
            <a:endParaRPr lang="en-US" b="0" i="1">
              <a:latin typeface="+mn-lt"/>
              <a:ea typeface="Calibri"/>
              <a:cs typeface="Calibri"/>
            </a:endParaRPr>
          </a:p>
          <a:p>
            <a:r>
              <a:rPr lang="en-US" b="0" i="0">
                <a:latin typeface="+mn-lt"/>
              </a:rPr>
              <a:t>Remember that you may be one of several people talking with families. This approach depends on a broad system of users comprised of people and programs that touch families.  Look at the matrix of the parts and think about which ones fit your role with the family. It’s essential that we all work to make sure that before the baby is born, at the birth, and afterward, the conversation is started, a plan is made, and the conversation continues to tweak the plan and make sure it is working </a:t>
            </a:r>
            <a:r>
              <a:rPr lang="en-US" b="0">
                <a:latin typeface="+mn-lt"/>
              </a:rPr>
              <a:t>for the family and is a plan they will share with other infant caregivers.</a:t>
            </a:r>
          </a:p>
          <a:p>
            <a:endParaRPr lang="en-US" b="0">
              <a:latin typeface="+mn-lt"/>
              <a:ea typeface="Calibri"/>
              <a:cs typeface="Calibri"/>
            </a:endParaRPr>
          </a:p>
          <a:p>
            <a:r>
              <a:rPr lang="en-US" b="0" i="1">
                <a:latin typeface="+mn-lt"/>
              </a:rPr>
              <a:t>“Explaining each recommendation seems very time-consuming. I don’t have that much time to communicate these important recommendations.”</a:t>
            </a:r>
            <a:endParaRPr lang="en-US" b="0" i="1">
              <a:latin typeface="+mn-lt"/>
              <a:ea typeface="Calibri"/>
              <a:cs typeface="Calibri"/>
            </a:endParaRPr>
          </a:p>
          <a:p>
            <a:pPr>
              <a:lnSpc>
                <a:spcPct val="115000"/>
              </a:lnSpc>
              <a:tabLst>
                <a:tab pos="470970" algn="l"/>
              </a:tabLst>
            </a:pPr>
            <a:r>
              <a:rPr lang="en-US" b="0">
                <a:latin typeface="+mn-lt"/>
              </a:rPr>
              <a:t>Since research has reported that families are not likely to buy into the recommendations without some understanding of why they are made, not sharing this information is wasting valuable time. You don’t, however, have to go through each and every reason—since the Conversations Approach is a two-way process, you can ask families if they have any questions about why a recommendation is given and deal with that one or more. Also, there are two important themes that you can reference and relate to each recommendation: 1. Making sure the baby gets enough oxygen (keeping the baby’s airways open (nothing covering the face, not cut off by the position of the chin on chest) and keeping the baby from rebreathing the carbon dioxide when face down; 2. Making sure the baby does not sleep so deeply that he/she doesn’t wake up if oxygen levels are getting too low. Breastfeeding, of course, has additional benefits.</a:t>
            </a:r>
          </a:p>
          <a:p>
            <a:pPr>
              <a:lnSpc>
                <a:spcPct val="115000"/>
              </a:lnSpc>
              <a:tabLst>
                <a:tab pos="470970" algn="l"/>
              </a:tabLst>
            </a:pPr>
            <a:br>
              <a:rPr lang="en-US" b="0">
                <a:latin typeface="+mn-lt"/>
                <a:cs typeface="+mn-lt"/>
              </a:rPr>
            </a:br>
            <a:r>
              <a:rPr lang="en-US" b="0" i="1">
                <a:latin typeface="+mn-lt"/>
                <a:cs typeface="+mn-lt"/>
              </a:rPr>
              <a:t>“</a:t>
            </a:r>
            <a:r>
              <a:rPr lang="en-US" sz="1800" i="1">
                <a:solidFill>
                  <a:srgbClr val="333333"/>
                </a:solidFill>
                <a:ea typeface="Times New Roman" panose="02020603050405020304" pitchFamily="18" charset="0"/>
                <a:cs typeface="Arial"/>
              </a:rPr>
              <a:t>I really don’t have much time with families. How can I add even more information to my interactions?”</a:t>
            </a:r>
            <a:endParaRPr lang="en-US" sz="1800" i="1">
              <a:solidFill>
                <a:srgbClr val="333333"/>
              </a:solidFill>
              <a:ea typeface="Verdana" panose="020B0604030504040204" pitchFamily="34" charset="0"/>
              <a:cs typeface="Arial"/>
            </a:endParaRPr>
          </a:p>
          <a:p>
            <a:pPr>
              <a:lnSpc>
                <a:spcPct val="115000"/>
              </a:lnSpc>
              <a:tabLst>
                <a:tab pos="470970" algn="l"/>
              </a:tabLst>
            </a:pPr>
            <a:r>
              <a:rPr lang="en-US" sz="1800">
                <a:solidFill>
                  <a:srgbClr val="333333"/>
                </a:solidFill>
                <a:ea typeface="Times New Roman" panose="02020603050405020304" pitchFamily="18" charset="0"/>
                <a:cs typeface="Arial"/>
              </a:rPr>
              <a:t>You can really cover this information very quickly. It is most important to let parents know that others may expect the baby to sleep through the night very soon, but that is not typical, and that feeding extra probably won’t help. Let them know how little babies can eat at one time. You can then ask them how they plan to get support for themselves when they get home. If they have developed a plan before the baby is born, remind them to use it. If they have not, connect them with someone who can help them think through their support system. You do not have to work that out with them in your short time with them. Suggesting a plan is just as important as giving the recommendations for safe sleep and breastfeeding, because without some help when they are sleep deprived, they may not follow through on implementing safe infant sleep practices.</a:t>
            </a:r>
            <a:endParaRPr lang="en-US" sz="1800">
              <a:solidFill>
                <a:srgbClr val="000000"/>
              </a:solidFill>
              <a:ea typeface="Verdana" panose="020B0604030504040204" pitchFamily="34" charset="0"/>
              <a:cs typeface="Arial"/>
            </a:endParaRPr>
          </a:p>
          <a:p>
            <a:endParaRPr lang="en-US" b="0">
              <a:latin typeface="+mn-lt"/>
            </a:endParaRPr>
          </a:p>
          <a:p>
            <a:endParaRPr lang="en-US" b="0">
              <a:latin typeface="+mn-lt"/>
            </a:endParaRPr>
          </a:p>
          <a:p>
            <a:r>
              <a:rPr lang="en-US" b="0" u="none">
                <a:latin typeface="+mn-lt"/>
              </a:rPr>
              <a:t>SETTING</a:t>
            </a:r>
            <a:r>
              <a:rPr lang="en-US" b="0">
                <a:latin typeface="+mn-lt"/>
              </a:rPr>
              <a:t>: </a:t>
            </a:r>
            <a:endParaRPr lang="en-US" b="0">
              <a:latin typeface="+mn-lt"/>
              <a:ea typeface="Calibri"/>
              <a:cs typeface="Calibri"/>
            </a:endParaRPr>
          </a:p>
          <a:p>
            <a:r>
              <a:rPr lang="en-US" b="0" i="1">
                <a:latin typeface="+mn-lt"/>
              </a:rPr>
              <a:t>“I provide information in groups settings—workshops or classes in settings such as WIC centers or Head Start sites, etc. How does the Conversations Approach apply to those types of situations?”</a:t>
            </a:r>
          </a:p>
          <a:p>
            <a:r>
              <a:rPr lang="en-US" b="0">
                <a:latin typeface="+mn-lt"/>
              </a:rPr>
              <a:t>The Conversations Approach works extremely well in group settings. While some caregivers may be hesitant to share their refusal or reluctance to implementing recommended behaviors, a group conversation may allow others in the group to voice concerns that may be shared across several members or embolden other group members to speak. In addition, the group can help brainstorm ways of meeting challenges, share past successes, and create a network of support for addressing unanticipated challenges in the future.</a:t>
            </a:r>
          </a:p>
          <a:p>
            <a:br>
              <a:rPr lang="en-US" b="0">
                <a:latin typeface="+mn-lt"/>
                <a:cs typeface="+mn-lt"/>
              </a:rPr>
            </a:br>
            <a:r>
              <a:rPr lang="en-US" b="0" i="1">
                <a:latin typeface="+mn-lt"/>
                <a:cs typeface="+mn-lt"/>
              </a:rPr>
              <a:t>“</a:t>
            </a:r>
            <a:r>
              <a:rPr lang="en-US" b="0" i="1">
                <a:latin typeface="+mn-lt"/>
              </a:rPr>
              <a:t>I have to document my teaching about safe sleep and/or breastfeeding. How can I use this approach?”</a:t>
            </a:r>
          </a:p>
          <a:p>
            <a:r>
              <a:rPr lang="en-US" b="0">
                <a:latin typeface="+mn-lt"/>
              </a:rPr>
              <a:t>You can still document your interaction. It will just be done as a two-way communication, where you anticipate and elicit questions and concerns and help with problem solving. Part of your interaction may be connecting families with ongoing support for their decisions about how to feed and sleep their babies.</a:t>
            </a:r>
          </a:p>
          <a:p>
            <a:endParaRPr lang="en-US" b="0">
              <a:latin typeface="+mn-lt"/>
            </a:endParaRPr>
          </a:p>
          <a:p>
            <a:br>
              <a:rPr lang="en-US" b="0" i="0" u="none">
                <a:latin typeface="+mn-lt"/>
                <a:cs typeface="+mn-lt"/>
              </a:rPr>
            </a:br>
            <a:r>
              <a:rPr lang="en-US" b="0" i="0" u="none">
                <a:latin typeface="+mn-lt"/>
              </a:rPr>
              <a:t>KNOWLEDGE or SKILL: </a:t>
            </a:r>
          </a:p>
          <a:p>
            <a:r>
              <a:rPr lang="en-US" b="0" i="1">
                <a:latin typeface="+mn-lt"/>
              </a:rPr>
              <a:t>“I am not sure I can know all of this information.  It seems like too much to keep in mind when I talk with families.”</a:t>
            </a:r>
          </a:p>
          <a:p>
            <a:r>
              <a:rPr lang="en-US" b="0">
                <a:latin typeface="+mn-lt"/>
              </a:rPr>
              <a:t>First, there are a number of common concerns—sleep for parents being the main one. So being prepared to talk about those issues is important and will become familiar.  Secondly, within your community or among the families you serve, there also may be some recurring issues that will allow you to become well acquainted with the information.  Finally, there are a set of “cheat sheets” for this module—see the Handouts in the left navigation bar.</a:t>
            </a:r>
          </a:p>
          <a:p>
            <a:endParaRPr lang="en-US" b="0">
              <a:latin typeface="+mn-lt"/>
            </a:endParaRPr>
          </a:p>
          <a:p>
            <a:r>
              <a:rPr lang="en-US" b="0" i="1">
                <a:latin typeface="+mn-lt"/>
              </a:rPr>
              <a:t>“I am not an expert about breastfeeding or I am not an expert on safe sleep. How am I supposed to integrate these topics into a conversation?”</a:t>
            </a:r>
          </a:p>
          <a:p>
            <a:r>
              <a:rPr lang="en-US" b="0">
                <a:latin typeface="+mn-lt"/>
              </a:rPr>
              <a:t>These modules will provide you with the knowledge you will need to have conversations with families about both topics. As already noted, the Conversations Approach is a team sport and you may need to identify others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p>
          <a:p>
            <a:endParaRPr lang="en-US" b="0">
              <a:latin typeface="+mn-lt"/>
            </a:endParaRPr>
          </a:p>
          <a:p>
            <a:r>
              <a:rPr lang="en-US" b="0" i="1">
                <a:latin typeface="+mn-lt"/>
              </a:rPr>
              <a:t>“I am not comfortable with sharing information about reducing risks when bed sharing. Aren’t we giving families permission to bed share?”</a:t>
            </a:r>
          </a:p>
          <a:p>
            <a:r>
              <a:rPr lang="en-US" b="0">
                <a:latin typeface="+mn-lt"/>
              </a:rPr>
              <a:t>In the Conversations Approach it is important to recognize that we do not give families permission, because they don’t need our permission. They will make their own decisions. We lend our expert knowledge and ability to support families in making informed decisions. We are not authority figures who tell them what to do and expect compliance. It may feel uncomfortable at first to let go of the role of authority, but in reality it hasn’t worked particularly well. Hopefully, creating open dialogue and recognizing that families may make choices not totally in compliance with the recommendations is more in keeping with current thinking about behavior change and public health promotion.</a:t>
            </a:r>
          </a:p>
          <a:p>
            <a:endParaRPr lang="en-US" b="0">
              <a:latin typeface="+mn-lt"/>
            </a:endParaRPr>
          </a:p>
          <a:p>
            <a:endParaRPr lang="en-US" b="0">
              <a:latin typeface="+mn-lt"/>
            </a:endParaRPr>
          </a:p>
          <a:p>
            <a:r>
              <a:rPr lang="en-US" b="0" u="none">
                <a:latin typeface="+mn-lt"/>
              </a:rPr>
              <a:t>CULTURE:</a:t>
            </a:r>
          </a:p>
          <a:p>
            <a:r>
              <a:rPr lang="en-US" b="0" i="1">
                <a:latin typeface="+mn-lt"/>
              </a:rPr>
              <a:t>“Because of their culture and traditions, some families don’t agree with all of the recommendations. Should I really share all of them with all families?”</a:t>
            </a:r>
          </a:p>
          <a:p>
            <a:r>
              <a:rPr lang="en-US" b="0">
                <a:latin typeface="+mn-lt"/>
              </a:rPr>
              <a:t>If you think about this process as information sharing, not telling people what to do, it changes the perspective. Ethically, we need to share what we know with all families. It is how we share it—these recommendations are the starting point for a conversation and as you will learn in later modules, we then must be prepared to welcome and engage with them about their concerns, reluctance or rejection of particular recommendations.</a:t>
            </a:r>
          </a:p>
          <a:p>
            <a:endParaRPr lang="en-US" b="0">
              <a:latin typeface="+mn-lt"/>
            </a:endParaRPr>
          </a:p>
          <a:p>
            <a:r>
              <a:rPr lang="en-US" b="0" i="1">
                <a:latin typeface="+mn-lt"/>
              </a:rPr>
              <a:t>“I understand that bias is a problem, but aren’t some stereotypes common because they are true?” </a:t>
            </a:r>
            <a:endParaRPr lang="en-US" b="0" i="1">
              <a:latin typeface="+mn-lt"/>
              <a:ea typeface="Calibri"/>
              <a:cs typeface="Calibri"/>
            </a:endParaRPr>
          </a:p>
          <a:p>
            <a:r>
              <a:rPr lang="en-US" b="0">
                <a:latin typeface="+mn-lt"/>
              </a:rPr>
              <a:t>Your experiences and those of others may have led you to expect certain responses from families and individuals from specific groups. In addition, every day we are exposed to news and others’ opinions that worm their way into our unconscious views of people from various groups. This is especially true if those people are not “like us.” The problem with not acknowledging your assumptions based on stereotypes is twofold. First, not every person or family from any group is like all the others. If you assume they are, you have short-circuited the purpose of the Conversations Approach—to individualize it to each person or family. Second, if you have not used an individualized approach with people from a given group in the past, you now have an opportunity to learn about their concerns and resistance and do a better job of giving them information about sleeping and feeding their babies. So use what you have learned in the past, but question the assumptions it might make you have.</a:t>
            </a:r>
          </a:p>
          <a:p>
            <a:br>
              <a:rPr lang="en-US" b="0">
                <a:latin typeface="+mn-lt"/>
                <a:cs typeface="+mn-lt"/>
              </a:rPr>
            </a:br>
            <a:r>
              <a:rPr lang="en-US" b="0" i="1">
                <a:latin typeface="+mn-lt"/>
                <a:cs typeface="+mn-lt"/>
              </a:rPr>
              <a:t>“</a:t>
            </a:r>
            <a:r>
              <a:rPr lang="en-US" b="0" i="1">
                <a:latin typeface="+mn-lt"/>
              </a:rPr>
              <a:t>What happens if families still do not accept or want to adopt the recommendations after I have shared additional information?”</a:t>
            </a:r>
          </a:p>
          <a:p>
            <a:r>
              <a:rPr lang="en-US" b="0">
                <a:latin typeface="+mn-lt"/>
              </a:rPr>
              <a:t>Families will always make their own decisions, and you will be successful if those decisions are made with good information that you share. If families do not want to embrace one or more safe sleep or breastfeeding recommendations, you can focus on those they do endorse and provide information about reducing risks or supporting benefits. For example, you can make sure families who plan to bed-share have a plan for removing problematic items in the bed. Or, you can support families that decide that breastfeeding will not work when mother goes back to her job, by helping them develop a plan to breastfeed as long as possible to get early benefits of antibodies for the newborn. Some families may decide to reject the recommendations altogether. Then you still have an important role: Helping the family plan for the supports they will need to implement their choices (See Module 6).</a:t>
            </a:r>
          </a:p>
          <a:p>
            <a:endParaRPr lang="en-US" b="0">
              <a:latin typeface="+mn-lt"/>
            </a:endParaRPr>
          </a:p>
          <a:p>
            <a:r>
              <a:rPr lang="en-US" b="0">
                <a:latin typeface="+mn-lt"/>
              </a:rPr>
              <a:t>From NICHQ:</a:t>
            </a:r>
            <a:br>
              <a:rPr lang="en-US" b="0">
                <a:latin typeface="+mn-lt"/>
                <a:cs typeface="+mn-lt"/>
              </a:rPr>
            </a:br>
            <a:r>
              <a:rPr lang="en-US" b="0" i="1">
                <a:latin typeface="+mn-lt"/>
                <a:cs typeface="+mn-lt"/>
              </a:rPr>
              <a:t>“</a:t>
            </a:r>
            <a:r>
              <a:rPr lang="en-US" b="0" i="1">
                <a:latin typeface="+mn-lt"/>
              </a:rPr>
              <a:t>I work with a lot of immigrant families and co-sleeping is a cultural practice for many of them. How do we remain culturally sensitive and still convey information regarding safe sleep?”</a:t>
            </a:r>
          </a:p>
          <a:p>
            <a:r>
              <a:rPr lang="en-US" b="0">
                <a:latin typeface="+mn-lt"/>
              </a:rPr>
              <a:t>It’s important to find the time to have an interactive conversation with parents, families and caregivers. During these conversations, we ask open ended questions about their plans and circumstances and acknowledge where families are in terms of their beliefs and plans. This provides an opportunity to share the evidence that we know, then discuss risk reduction for behaviors families are willing to adopt.</a:t>
            </a:r>
          </a:p>
          <a:p>
            <a:r>
              <a:rPr lang="en-US" b="0">
                <a:latin typeface="+mn-lt"/>
              </a:rPr>
              <a:t>When we do this, we can support their understanding, provide an opportunity to discuss the advice or expectations coming from their family, and uncover questions they have around practices they may not be familiar with or are uncomfortable with. Using a strength based approach, we can identify the caregivers’ practices and behaviors that will reduce the greatest risks.</a:t>
            </a:r>
          </a:p>
          <a:p>
            <a:endParaRPr lang="en-US" b="0">
              <a:latin typeface="+mn-lt"/>
            </a:endParaRPr>
          </a:p>
          <a:p>
            <a:r>
              <a:rPr lang="en-US" b="0">
                <a:latin typeface="+mn-lt"/>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79</a:t>
            </a:fld>
            <a:endParaRPr lang="en-US"/>
          </a:p>
        </p:txBody>
      </p:sp>
      <p:sp>
        <p:nvSpPr>
          <p:cNvPr id="5" name="Date Placeholder 4">
            <a:extLst>
              <a:ext uri="{FF2B5EF4-FFF2-40B4-BE49-F238E27FC236}">
                <a16:creationId xmlns:a16="http://schemas.microsoft.com/office/drawing/2014/main" id="{986793FD-701F-C393-5E61-31B9CEB2853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9180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lnSpc>
                <a:spcPct val="150000"/>
              </a:lnSpc>
              <a:buFont typeface="Arial" panose="020B0604020202020204" pitchFamily="34" charset="0"/>
              <a:buChar char="•"/>
            </a:pPr>
            <a:r>
              <a:rPr lang="en-US" sz="1300"/>
              <a:t>Why safe infant sleep education remains a priority in Texas communities</a:t>
            </a:r>
          </a:p>
          <a:p>
            <a:pPr marL="176614" indent="-176614">
              <a:lnSpc>
                <a:spcPct val="150000"/>
              </a:lnSpc>
              <a:buFont typeface="Arial" panose="020B0604020202020204" pitchFamily="34" charset="0"/>
              <a:buChar char="•"/>
            </a:pPr>
            <a:r>
              <a:rPr lang="en-US" sz="1300"/>
              <a:t>Safe sleep </a:t>
            </a:r>
            <a:r>
              <a:rPr lang="en-US"/>
              <a:t>r</a:t>
            </a:r>
            <a:r>
              <a:rPr lang="en-US" sz="1300"/>
              <a:t>ecommendations</a:t>
            </a:r>
          </a:p>
          <a:p>
            <a:pPr marL="176614" indent="-176614">
              <a:lnSpc>
                <a:spcPct val="150000"/>
              </a:lnSpc>
              <a:buFont typeface="Arial" panose="020B0604020202020204" pitchFamily="34" charset="0"/>
              <a:buChar char="•"/>
            </a:pPr>
            <a:r>
              <a:rPr lang="en-US" sz="1300"/>
              <a:t>Strategies to spread safe </a:t>
            </a:r>
            <a:r>
              <a:rPr lang="en-US"/>
              <a:t>i</a:t>
            </a:r>
            <a:r>
              <a:rPr lang="en-US" sz="1300"/>
              <a:t>nfant </a:t>
            </a:r>
            <a:r>
              <a:rPr lang="en-US"/>
              <a:t>s</a:t>
            </a:r>
            <a:r>
              <a:rPr lang="en-US" sz="1300"/>
              <a:t>leep education to our communities</a:t>
            </a:r>
          </a:p>
          <a:p>
            <a:pPr marL="176614" indent="-176614">
              <a:lnSpc>
                <a:spcPct val="150000"/>
              </a:lnSpc>
              <a:buFont typeface="Arial" panose="020B0604020202020204" pitchFamily="34" charset="0"/>
              <a:buChar char="•"/>
            </a:pPr>
            <a:r>
              <a:rPr lang="en-US" sz="1300"/>
              <a:t>How we can add a new strategy to the work we may already perform</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
        <p:nvSpPr>
          <p:cNvPr id="5" name="Date Placeholder 4">
            <a:extLst>
              <a:ext uri="{FF2B5EF4-FFF2-40B4-BE49-F238E27FC236}">
                <a16:creationId xmlns:a16="http://schemas.microsoft.com/office/drawing/2014/main" id="{88EF1FBD-FB52-F727-4FBB-F28044C2462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23002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Let’s Talk-</a:t>
            </a:r>
            <a:r>
              <a:rPr lang="en-US" sz="1300" i="1" spc="-62">
                <a:solidFill>
                  <a:srgbClr val="58595B"/>
                </a:solidFill>
                <a:latin typeface="Arial"/>
                <a:cs typeface="Arial"/>
              </a:rPr>
              <a:t> When Time Matters </a:t>
            </a:r>
            <a:r>
              <a:rPr lang="en-US" sz="1300" spc="-62">
                <a:solidFill>
                  <a:srgbClr val="58595B"/>
                </a:solidFill>
                <a:latin typeface="Arial"/>
                <a:cs typeface="Arial"/>
              </a:rPr>
              <a:t>handout pictured on the slide.</a:t>
            </a:r>
          </a:p>
          <a:p>
            <a:endParaRPr lang="en-US" b="0" i="0"/>
          </a:p>
          <a:p>
            <a:r>
              <a:rPr lang="en-US" b="0" i="0"/>
              <a:t>Ask participants: How often do you get to spend with parents supporting their education and needs? Raise your hands</a:t>
            </a:r>
          </a:p>
          <a:p>
            <a:pPr marL="176614" indent="-176614">
              <a:buFont typeface="Arial" panose="020B0604020202020204" pitchFamily="34" charset="0"/>
              <a:buChar char="•"/>
            </a:pPr>
            <a:r>
              <a:rPr lang="en-US" b="0" i="0"/>
              <a:t>Once</a:t>
            </a:r>
          </a:p>
          <a:p>
            <a:pPr marL="176614" indent="-176614">
              <a:buFont typeface="Arial" panose="020B0604020202020204" pitchFamily="34" charset="0"/>
              <a:buChar char="•"/>
            </a:pPr>
            <a:r>
              <a:rPr lang="en-US" b="0" i="0"/>
              <a:t>A few times</a:t>
            </a:r>
          </a:p>
          <a:p>
            <a:pPr marL="176614" indent="-176614">
              <a:buFont typeface="Arial" panose="020B0604020202020204" pitchFamily="34" charset="0"/>
              <a:buChar char="•"/>
            </a:pPr>
            <a:r>
              <a:rPr lang="en-US" b="0" i="0"/>
              <a:t>Multiple times</a:t>
            </a:r>
          </a:p>
          <a:p>
            <a:pPr defTabSz="941939">
              <a:defRPr/>
            </a:pPr>
            <a:endParaRPr lang="en-US" b="0" i="0"/>
          </a:p>
          <a:p>
            <a:pPr defTabSz="941939">
              <a:defRPr/>
            </a:pPr>
            <a:r>
              <a:rPr lang="en-US" b="0" i="0"/>
              <a:t>Ask participants: How long do you get to spend with parents supporting their education and needs? Raise your hands</a:t>
            </a:r>
          </a:p>
          <a:p>
            <a:pPr marL="176614" indent="-176614" defTabSz="941939">
              <a:buFont typeface="Arial" panose="020B0604020202020204" pitchFamily="34" charset="0"/>
              <a:buChar char="•"/>
              <a:defRPr/>
            </a:pPr>
            <a:r>
              <a:rPr lang="en-US" b="0" i="0"/>
              <a:t>5-10 minutes</a:t>
            </a:r>
          </a:p>
          <a:p>
            <a:pPr marL="176614" indent="-176614" defTabSz="941939">
              <a:buFont typeface="Arial" panose="020B0604020202020204" pitchFamily="34" charset="0"/>
              <a:buChar char="•"/>
              <a:defRPr/>
            </a:pPr>
            <a:r>
              <a:rPr lang="en-US" b="0" i="0"/>
              <a:t>15-30 minutes</a:t>
            </a:r>
          </a:p>
          <a:p>
            <a:pPr marL="176614" indent="-176614" defTabSz="941939">
              <a:buFont typeface="Arial" panose="020B0604020202020204" pitchFamily="34" charset="0"/>
              <a:buChar char="•"/>
              <a:defRPr/>
            </a:pPr>
            <a:r>
              <a:rPr lang="en-US" b="0" i="0"/>
              <a:t>An hour or more</a:t>
            </a:r>
          </a:p>
          <a:p>
            <a:endParaRPr lang="en-US" b="0" i="0"/>
          </a:p>
          <a:p>
            <a:r>
              <a:rPr lang="en-US" sz="1300" spc="-20">
                <a:solidFill>
                  <a:srgbClr val="58595B"/>
                </a:solidFill>
                <a:latin typeface="Arial"/>
                <a:cs typeface="Arial"/>
              </a:rPr>
              <a:t>Whether</a:t>
            </a:r>
            <a:r>
              <a:rPr lang="en-US" sz="1300" spc="-36">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a:solidFill>
                  <a:srgbClr val="58595B"/>
                </a:solidFill>
                <a:latin typeface="Arial"/>
                <a:cs typeface="Arial"/>
              </a:rPr>
              <a:t>community</a:t>
            </a:r>
            <a:r>
              <a:rPr lang="en-US" sz="1300" spc="-25">
                <a:solidFill>
                  <a:srgbClr val="58595B"/>
                </a:solidFill>
                <a:latin typeface="Arial"/>
                <a:cs typeface="Arial"/>
              </a:rPr>
              <a:t> </a:t>
            </a:r>
            <a:r>
              <a:rPr lang="en-US" sz="1300">
                <a:solidFill>
                  <a:srgbClr val="58595B"/>
                </a:solidFill>
                <a:latin typeface="Arial"/>
                <a:cs typeface="Arial"/>
              </a:rPr>
              <a:t>educator</a:t>
            </a:r>
            <a:r>
              <a:rPr lang="en-US" sz="1300" spc="-31">
                <a:solidFill>
                  <a:srgbClr val="58595B"/>
                </a:solidFill>
                <a:latin typeface="Arial"/>
                <a:cs typeface="Arial"/>
              </a:rPr>
              <a:t> </a:t>
            </a:r>
            <a:r>
              <a:rPr lang="en-US" sz="1300" spc="-20">
                <a:solidFill>
                  <a:srgbClr val="58595B"/>
                </a:solidFill>
                <a:latin typeface="Arial"/>
                <a:cs typeface="Arial"/>
              </a:rPr>
              <a:t>has</a:t>
            </a:r>
            <a:r>
              <a:rPr lang="en-US" sz="1300" spc="-31">
                <a:solidFill>
                  <a:srgbClr val="58595B"/>
                </a:solidFill>
                <a:latin typeface="Arial"/>
                <a:cs typeface="Arial"/>
              </a:rPr>
              <a:t> </a:t>
            </a:r>
            <a:r>
              <a:rPr lang="en-US" sz="1300" spc="-72">
                <a:solidFill>
                  <a:srgbClr val="58595B"/>
                </a:solidFill>
                <a:latin typeface="Arial"/>
                <a:cs typeface="Arial"/>
              </a:rPr>
              <a:t>5-</a:t>
            </a:r>
            <a:r>
              <a:rPr lang="en-US" sz="1300" spc="-113">
                <a:solidFill>
                  <a:srgbClr val="58595B"/>
                </a:solidFill>
                <a:latin typeface="Arial"/>
                <a:cs typeface="Arial"/>
              </a:rPr>
              <a:t>10</a:t>
            </a:r>
            <a:r>
              <a:rPr lang="en-US" sz="1300" spc="-25">
                <a:solidFill>
                  <a:srgbClr val="58595B"/>
                </a:solidFill>
                <a:latin typeface="Arial"/>
                <a:cs typeface="Arial"/>
              </a:rPr>
              <a:t> </a:t>
            </a:r>
            <a:r>
              <a:rPr lang="en-US" sz="1300" spc="-11">
                <a:solidFill>
                  <a:srgbClr val="58595B"/>
                </a:solidFill>
                <a:latin typeface="Arial"/>
                <a:cs typeface="Arial"/>
              </a:rPr>
              <a:t>minutes,</a:t>
            </a:r>
            <a:r>
              <a:rPr lang="en-US" sz="1300" spc="-25">
                <a:solidFill>
                  <a:srgbClr val="58595B"/>
                </a:solidFill>
                <a:latin typeface="Arial"/>
                <a:cs typeface="Arial"/>
              </a:rPr>
              <a:t> </a:t>
            </a:r>
            <a:r>
              <a:rPr lang="en-US" sz="1300" spc="-11">
                <a:solidFill>
                  <a:srgbClr val="58595B"/>
                </a:solidFill>
                <a:latin typeface="Arial"/>
                <a:cs typeface="Arial"/>
              </a:rPr>
              <a:t>30-</a:t>
            </a:r>
            <a:r>
              <a:rPr lang="en-US" sz="1300" spc="-20">
                <a:solidFill>
                  <a:srgbClr val="58595B"/>
                </a:solidFill>
                <a:latin typeface="Arial"/>
                <a:cs typeface="Arial"/>
              </a:rPr>
              <a:t>plus </a:t>
            </a:r>
            <a:r>
              <a:rPr lang="en-US" sz="1300" spc="-11">
                <a:solidFill>
                  <a:srgbClr val="58595B"/>
                </a:solidFill>
                <a:latin typeface="Arial"/>
                <a:cs typeface="Arial"/>
              </a:rPr>
              <a:t>minutes,</a:t>
            </a:r>
            <a:r>
              <a:rPr lang="en-US" sz="1300" spc="46">
                <a:solidFill>
                  <a:srgbClr val="58595B"/>
                </a:solidFill>
                <a:latin typeface="Arial"/>
                <a:cs typeface="Arial"/>
              </a:rPr>
              <a:t> </a:t>
            </a:r>
            <a:r>
              <a:rPr lang="en-US" sz="1300">
                <a:solidFill>
                  <a:srgbClr val="58595B"/>
                </a:solidFill>
                <a:latin typeface="Arial"/>
                <a:cs typeface="Arial"/>
              </a:rPr>
              <a:t>or</a:t>
            </a:r>
            <a:r>
              <a:rPr lang="en-US" sz="1300" spc="46">
                <a:solidFill>
                  <a:srgbClr val="58595B"/>
                </a:solidFill>
                <a:latin typeface="Arial"/>
                <a:cs typeface="Arial"/>
              </a:rPr>
              <a:t> </a:t>
            </a:r>
            <a:r>
              <a:rPr lang="en-US" sz="1300">
                <a:solidFill>
                  <a:srgbClr val="58595B"/>
                </a:solidFill>
                <a:latin typeface="Arial"/>
                <a:cs typeface="Arial"/>
              </a:rPr>
              <a:t>multiple</a:t>
            </a:r>
            <a:r>
              <a:rPr lang="en-US" sz="1300" spc="46">
                <a:solidFill>
                  <a:srgbClr val="58595B"/>
                </a:solidFill>
                <a:latin typeface="Arial"/>
                <a:cs typeface="Arial"/>
              </a:rPr>
              <a:t> </a:t>
            </a:r>
            <a:r>
              <a:rPr lang="en-US" sz="1300">
                <a:solidFill>
                  <a:srgbClr val="58595B"/>
                </a:solidFill>
                <a:latin typeface="Arial"/>
                <a:cs typeface="Arial"/>
              </a:rPr>
              <a:t>opportunities</a:t>
            </a:r>
            <a:r>
              <a:rPr lang="en-US" sz="1300" spc="46">
                <a:solidFill>
                  <a:srgbClr val="58595B"/>
                </a:solidFill>
                <a:latin typeface="Arial"/>
                <a:cs typeface="Arial"/>
              </a:rPr>
              <a:t> </a:t>
            </a:r>
            <a:r>
              <a:rPr lang="en-US" sz="1300">
                <a:solidFill>
                  <a:srgbClr val="58595B"/>
                </a:solidFill>
                <a:latin typeface="Arial"/>
                <a:cs typeface="Arial"/>
              </a:rPr>
              <a:t>to</a:t>
            </a:r>
            <a:r>
              <a:rPr lang="en-US" sz="1300" spc="46">
                <a:solidFill>
                  <a:srgbClr val="58595B"/>
                </a:solidFill>
                <a:latin typeface="Arial"/>
                <a:cs typeface="Arial"/>
              </a:rPr>
              <a:t> </a:t>
            </a:r>
            <a:r>
              <a:rPr lang="en-US" sz="1300" spc="-20">
                <a:solidFill>
                  <a:srgbClr val="58595B"/>
                </a:solidFill>
                <a:latin typeface="Arial"/>
                <a:cs typeface="Arial"/>
              </a:rPr>
              <a:t>share</a:t>
            </a:r>
            <a:r>
              <a:rPr lang="en-US" sz="1300" spc="46">
                <a:solidFill>
                  <a:srgbClr val="58595B"/>
                </a:solidFill>
                <a:latin typeface="Arial"/>
                <a:cs typeface="Arial"/>
              </a:rPr>
              <a:t> </a:t>
            </a:r>
            <a:r>
              <a:rPr lang="en-US" sz="1300" spc="-25">
                <a:solidFill>
                  <a:srgbClr val="58595B"/>
                </a:solidFill>
                <a:latin typeface="Arial"/>
                <a:cs typeface="Arial"/>
              </a:rPr>
              <a:t>safe</a:t>
            </a:r>
            <a:r>
              <a:rPr lang="en-US" sz="1300" spc="51">
                <a:solidFill>
                  <a:srgbClr val="58595B"/>
                </a:solidFill>
                <a:latin typeface="Arial"/>
                <a:cs typeface="Arial"/>
              </a:rPr>
              <a:t> </a:t>
            </a:r>
            <a:r>
              <a:rPr lang="en-US" sz="1300">
                <a:solidFill>
                  <a:srgbClr val="58595B"/>
                </a:solidFill>
                <a:latin typeface="Arial"/>
                <a:cs typeface="Arial"/>
              </a:rPr>
              <a:t>infant</a:t>
            </a:r>
            <a:r>
              <a:rPr lang="en-US" sz="1300" spc="46">
                <a:solidFill>
                  <a:srgbClr val="58595B"/>
                </a:solidFill>
                <a:latin typeface="Arial"/>
                <a:cs typeface="Arial"/>
              </a:rPr>
              <a:t> </a:t>
            </a:r>
            <a:r>
              <a:rPr lang="en-US" sz="1300" spc="-11">
                <a:solidFill>
                  <a:srgbClr val="58595B"/>
                </a:solidFill>
                <a:latin typeface="Arial"/>
                <a:cs typeface="Arial"/>
              </a:rPr>
              <a:t>sleep </a:t>
            </a:r>
            <a:r>
              <a:rPr lang="en-US" sz="1300" spc="-20">
                <a:solidFill>
                  <a:srgbClr val="58595B"/>
                </a:solidFill>
                <a:latin typeface="Arial"/>
                <a:cs typeface="Arial"/>
              </a:rPr>
              <a:t>recommendations,</a:t>
            </a:r>
            <a:r>
              <a:rPr lang="en-US" sz="1300" spc="5">
                <a:solidFill>
                  <a:srgbClr val="58595B"/>
                </a:solidFill>
                <a:latin typeface="Arial"/>
                <a:cs typeface="Arial"/>
              </a:rPr>
              <a:t> </a:t>
            </a:r>
            <a:r>
              <a:rPr lang="en-US" sz="1300">
                <a:solidFill>
                  <a:srgbClr val="58595B"/>
                </a:solidFill>
                <a:latin typeface="Arial"/>
                <a:cs typeface="Arial"/>
              </a:rPr>
              <a:t>this</a:t>
            </a:r>
            <a:r>
              <a:rPr lang="en-US" sz="1300" spc="11">
                <a:solidFill>
                  <a:srgbClr val="58595B"/>
                </a:solidFill>
                <a:latin typeface="Arial"/>
                <a:cs typeface="Arial"/>
              </a:rPr>
              <a:t> </a:t>
            </a:r>
            <a:r>
              <a:rPr lang="en-US" sz="1300">
                <a:solidFill>
                  <a:srgbClr val="58595B"/>
                </a:solidFill>
                <a:latin typeface="Arial"/>
                <a:cs typeface="Arial"/>
              </a:rPr>
              <a:t>time</a:t>
            </a:r>
            <a:r>
              <a:rPr lang="en-US" sz="1300" spc="11">
                <a:solidFill>
                  <a:srgbClr val="58595B"/>
                </a:solidFill>
                <a:latin typeface="Arial"/>
                <a:cs typeface="Arial"/>
              </a:rPr>
              <a:t> </a:t>
            </a:r>
            <a:r>
              <a:rPr lang="en-US" sz="1300" spc="-20">
                <a:solidFill>
                  <a:srgbClr val="58595B"/>
                </a:solidFill>
                <a:latin typeface="Arial"/>
                <a:cs typeface="Arial"/>
              </a:rPr>
              <a:t>can</a:t>
            </a:r>
            <a:r>
              <a:rPr lang="en-US" sz="1300" spc="5">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a:t>
            </a:r>
            <a:r>
              <a:rPr lang="en-US" sz="1300" spc="-11">
                <a:solidFill>
                  <a:srgbClr val="58595B"/>
                </a:solidFill>
                <a:latin typeface="Arial"/>
                <a:cs typeface="Arial"/>
              </a:rPr>
              <a:t>used</a:t>
            </a:r>
            <a:r>
              <a:rPr lang="en-US" sz="1300" spc="11">
                <a:solidFill>
                  <a:srgbClr val="58595B"/>
                </a:solidFill>
                <a:latin typeface="Arial"/>
                <a:cs typeface="Arial"/>
              </a:rPr>
              <a:t> </a:t>
            </a:r>
            <a:r>
              <a:rPr lang="en-US" sz="1300" spc="-11">
                <a:solidFill>
                  <a:srgbClr val="58595B"/>
                </a:solidFill>
                <a:latin typeface="Arial"/>
                <a:cs typeface="Arial"/>
              </a:rPr>
              <a:t>effectively</a:t>
            </a:r>
            <a:r>
              <a:rPr lang="en-US" sz="1300" spc="5">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spc="-11">
                <a:solidFill>
                  <a:srgbClr val="58595B"/>
                </a:solidFill>
                <a:latin typeface="Arial"/>
                <a:cs typeface="Arial"/>
              </a:rPr>
              <a:t>support parents </a:t>
            </a:r>
            <a:r>
              <a:rPr lang="en-US" sz="1300">
                <a:solidFill>
                  <a:srgbClr val="58595B"/>
                </a:solidFill>
                <a:latin typeface="Arial"/>
                <a:cs typeface="Arial"/>
              </a:rPr>
              <a:t>and</a:t>
            </a:r>
            <a:r>
              <a:rPr lang="en-US" sz="1300" spc="-11">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spc="-68">
                <a:solidFill>
                  <a:srgbClr val="58595B"/>
                </a:solidFill>
                <a:latin typeface="Arial"/>
                <a:cs typeface="Arial"/>
              </a:rPr>
              <a:t>The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a:t>
            </a:r>
            <a:r>
              <a:rPr lang="en-US" sz="1300" spc="-46">
                <a:solidFill>
                  <a:srgbClr val="003087"/>
                </a:solidFill>
                <a:latin typeface="Arial"/>
                <a:cs typeface="Arial"/>
              </a:rPr>
              <a:t> </a:t>
            </a:r>
            <a:r>
              <a:rPr lang="en-US" sz="1300" spc="-88">
                <a:solidFill>
                  <a:srgbClr val="003087"/>
                </a:solidFill>
                <a:latin typeface="Arial-BoldItalicMT"/>
                <a:cs typeface="Arial-BoldItalicMT"/>
              </a:rPr>
              <a:t>When</a:t>
            </a:r>
            <a:r>
              <a:rPr lang="en-US" sz="1300" spc="-68">
                <a:solidFill>
                  <a:srgbClr val="003087"/>
                </a:solidFill>
                <a:latin typeface="Arial-BoldItalicMT"/>
                <a:cs typeface="Arial-BoldItalicMT"/>
              </a:rPr>
              <a:t> Time</a:t>
            </a:r>
            <a:r>
              <a:rPr lang="en-US" sz="1300" spc="-72">
                <a:solidFill>
                  <a:srgbClr val="003087"/>
                </a:solidFill>
                <a:latin typeface="Arial-BoldItalicMT"/>
                <a:cs typeface="Arial-BoldItalicMT"/>
              </a:rPr>
              <a:t> </a:t>
            </a:r>
            <a:r>
              <a:rPr lang="en-US" sz="1300" spc="-11">
                <a:solidFill>
                  <a:srgbClr val="003087"/>
                </a:solidFill>
                <a:latin typeface="Arial-BoldItalicMT"/>
                <a:cs typeface="Arial-BoldItalicMT"/>
              </a:rPr>
              <a:t>Matters </a:t>
            </a:r>
            <a:r>
              <a:rPr lang="en-US" sz="1300" spc="-11">
                <a:solidFill>
                  <a:srgbClr val="58595B"/>
                </a:solidFill>
                <a:latin typeface="Arial"/>
                <a:cs typeface="Arial"/>
              </a:rPr>
              <a:t>provides</a:t>
            </a:r>
            <a:r>
              <a:rPr lang="en-US" sz="1300" spc="5">
                <a:solidFill>
                  <a:srgbClr val="58595B"/>
                </a:solidFill>
                <a:latin typeface="Arial"/>
                <a:cs typeface="Arial"/>
              </a:rPr>
              <a:t> </a:t>
            </a:r>
            <a:r>
              <a:rPr lang="en-US" sz="1300">
                <a:solidFill>
                  <a:srgbClr val="58595B"/>
                </a:solidFill>
                <a:latin typeface="Arial"/>
                <a:cs typeface="Arial"/>
              </a:rPr>
              <a:t>a</a:t>
            </a:r>
            <a:r>
              <a:rPr lang="en-US" sz="1300" spc="11">
                <a:solidFill>
                  <a:srgbClr val="58595B"/>
                </a:solidFill>
                <a:latin typeface="Arial"/>
                <a:cs typeface="Arial"/>
              </a:rPr>
              <a:t> </a:t>
            </a:r>
            <a:r>
              <a:rPr lang="en-US" sz="1300" spc="-20">
                <a:solidFill>
                  <a:srgbClr val="58595B"/>
                </a:solidFill>
                <a:latin typeface="Arial"/>
                <a:cs typeface="Arial"/>
              </a:rPr>
              <a:t>breakdown</a:t>
            </a:r>
            <a:r>
              <a:rPr lang="en-US" sz="1300" spc="11">
                <a:solidFill>
                  <a:srgbClr val="58595B"/>
                </a:solidFill>
                <a:latin typeface="Arial"/>
                <a:cs typeface="Arial"/>
              </a:rPr>
              <a:t> </a:t>
            </a:r>
            <a:r>
              <a:rPr lang="en-US" sz="1300">
                <a:solidFill>
                  <a:srgbClr val="58595B"/>
                </a:solidFill>
                <a:latin typeface="Arial"/>
                <a:cs typeface="Arial"/>
              </a:rPr>
              <a:t>for</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5">
                <a:solidFill>
                  <a:srgbClr val="58595B"/>
                </a:solidFill>
                <a:latin typeface="Arial"/>
                <a:cs typeface="Arial"/>
              </a:rPr>
              <a:t> </a:t>
            </a:r>
            <a:r>
              <a:rPr lang="en-US" sz="1300" spc="-11">
                <a:solidFill>
                  <a:srgbClr val="58595B"/>
                </a:solidFill>
                <a:latin typeface="Arial"/>
                <a:cs typeface="Arial"/>
              </a:rPr>
              <a:t>trainees</a:t>
            </a:r>
            <a:r>
              <a:rPr lang="en-US" sz="1300" spc="11">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implement</a:t>
            </a:r>
            <a:r>
              <a:rPr lang="en-US" sz="1300" spc="11">
                <a:solidFill>
                  <a:srgbClr val="58595B"/>
                </a:solidFill>
                <a:latin typeface="Arial"/>
                <a:cs typeface="Arial"/>
              </a:rPr>
              <a:t> </a:t>
            </a:r>
            <a:r>
              <a:rPr lang="en-US" sz="1300" spc="-11">
                <a:solidFill>
                  <a:srgbClr val="58595B"/>
                </a:solidFill>
                <a:latin typeface="Arial"/>
                <a:cs typeface="Arial"/>
              </a:rPr>
              <a:t>part, </a:t>
            </a:r>
            <a:r>
              <a:rPr lang="en-US" sz="1300">
                <a:solidFill>
                  <a:srgbClr val="58595B"/>
                </a:solidFill>
                <a:latin typeface="Arial"/>
                <a:cs typeface="Arial"/>
              </a:rPr>
              <a:t>or</a:t>
            </a:r>
            <a:r>
              <a:rPr lang="en-US" sz="1300" spc="-5">
                <a:solidFill>
                  <a:srgbClr val="58595B"/>
                </a:solidFill>
                <a:latin typeface="Arial"/>
                <a:cs typeface="Arial"/>
              </a:rPr>
              <a:t> </a:t>
            </a:r>
            <a:r>
              <a:rPr lang="en-US" sz="1300">
                <a:solidFill>
                  <a:srgbClr val="58595B"/>
                </a:solidFill>
                <a:latin typeface="Arial"/>
                <a:cs typeface="Arial"/>
              </a:rPr>
              <a:t>all,</a:t>
            </a:r>
            <a:r>
              <a:rPr lang="en-US" sz="1300" spc="-5">
                <a:solidFill>
                  <a:srgbClr val="58595B"/>
                </a:solidFill>
                <a:latin typeface="Arial"/>
                <a:cs typeface="Arial"/>
              </a:rPr>
              <a:t> </a:t>
            </a:r>
            <a:r>
              <a:rPr lang="en-US" sz="1300">
                <a:solidFill>
                  <a:srgbClr val="58595B"/>
                </a:solidFill>
                <a:latin typeface="Arial"/>
                <a:cs typeface="Arial"/>
              </a:rPr>
              <a:t>of the</a:t>
            </a:r>
            <a:r>
              <a:rPr lang="en-US" sz="1300" spc="-5">
                <a:solidFill>
                  <a:srgbClr val="58595B"/>
                </a:solidFill>
                <a:latin typeface="Arial"/>
                <a:cs typeface="Arial"/>
              </a:rPr>
              <a:t> </a:t>
            </a:r>
            <a:r>
              <a:rPr lang="en-US" sz="1300" spc="-51">
                <a:solidFill>
                  <a:srgbClr val="58595B"/>
                </a:solidFill>
                <a:latin typeface="Arial"/>
                <a:cs typeface="Arial"/>
              </a:rPr>
              <a:t>Let’s</a:t>
            </a:r>
            <a:r>
              <a:rPr lang="en-US" sz="1300" spc="-5">
                <a:solidFill>
                  <a:srgbClr val="58595B"/>
                </a:solidFill>
                <a:latin typeface="Arial"/>
                <a:cs typeface="Arial"/>
              </a:rPr>
              <a:t> </a:t>
            </a:r>
            <a:r>
              <a:rPr lang="en-US" sz="1300" spc="-62">
                <a:solidFill>
                  <a:srgbClr val="58595B"/>
                </a:solidFill>
                <a:latin typeface="Arial"/>
                <a:cs typeface="Arial"/>
              </a:rPr>
              <a:t>Talk</a:t>
            </a:r>
            <a:r>
              <a:rPr lang="en-US" sz="1300">
                <a:solidFill>
                  <a:srgbClr val="58595B"/>
                </a:solidFill>
                <a:latin typeface="Arial"/>
                <a:cs typeface="Arial"/>
              </a:rPr>
              <a:t> </a:t>
            </a:r>
            <a:r>
              <a:rPr lang="en-US" sz="1300" spc="-11">
                <a:solidFill>
                  <a:srgbClr val="58595B"/>
                </a:solidFill>
                <a:latin typeface="Arial"/>
                <a:cs typeface="Arial"/>
              </a:rPr>
              <a:t>approach</a:t>
            </a:r>
            <a:r>
              <a:rPr lang="en-US" sz="1300" spc="-5">
                <a:solidFill>
                  <a:srgbClr val="58595B"/>
                </a:solidFill>
                <a:latin typeface="Arial"/>
                <a:cs typeface="Arial"/>
              </a:rPr>
              <a:t> </a:t>
            </a:r>
            <a:r>
              <a:rPr lang="en-US" sz="1300" spc="-20">
                <a:solidFill>
                  <a:srgbClr val="58595B"/>
                </a:solidFill>
                <a:latin typeface="Arial"/>
                <a:cs typeface="Arial"/>
              </a:rPr>
              <a:t>based</a:t>
            </a:r>
            <a:r>
              <a:rPr lang="en-US" sz="1300" spc="-5">
                <a:solidFill>
                  <a:srgbClr val="58595B"/>
                </a:solidFill>
                <a:latin typeface="Arial"/>
                <a:cs typeface="Arial"/>
              </a:rPr>
              <a:t> </a:t>
            </a:r>
            <a:r>
              <a:rPr lang="en-US" sz="1300">
                <a:solidFill>
                  <a:srgbClr val="58595B"/>
                </a:solidFill>
                <a:latin typeface="Arial"/>
                <a:cs typeface="Arial"/>
              </a:rPr>
              <a:t>on their</a:t>
            </a:r>
            <a:r>
              <a:rPr lang="en-US" sz="1300" spc="-5">
                <a:solidFill>
                  <a:srgbClr val="58595B"/>
                </a:solidFill>
                <a:latin typeface="Arial"/>
                <a:cs typeface="Arial"/>
              </a:rPr>
              <a:t> </a:t>
            </a:r>
            <a:r>
              <a:rPr lang="en-US" sz="1300" spc="-11">
                <a:solidFill>
                  <a:srgbClr val="58595B"/>
                </a:solidFill>
                <a:latin typeface="Arial"/>
                <a:cs typeface="Arial"/>
              </a:rPr>
              <a:t>setting</a:t>
            </a:r>
          </a:p>
          <a:p>
            <a:endParaRPr lang="en-US" b="0" i="0"/>
          </a:p>
          <a:p>
            <a:r>
              <a:rPr lang="en-US" b="0" i="0"/>
              <a:t>Remember the attendees of your training can often be viewed as experts by caregivers who interact with them. As we prepare to implement a conversational approach to supporting caregivers, we first need to flip that perception through open and honest conversations. We go beyond expert to collaborator, supporter, and an encourager to identify and accommodate a family’s cultural and social factors that contribute to accepting and implementing recommendations.</a:t>
            </a:r>
          </a:p>
          <a:p>
            <a:endParaRPr lang="en-US" b="0" i="0"/>
          </a:p>
          <a:p>
            <a:r>
              <a:rPr lang="en-US" b="0" i="0"/>
              <a:t>The information we share should be accurate and may be in a short, medium, or long format discussion.</a:t>
            </a:r>
          </a:p>
          <a:p>
            <a:endParaRPr lang="en-US" b="0" i="0"/>
          </a:p>
          <a:p>
            <a:r>
              <a:rPr lang="en-US" b="0" i="0"/>
              <a:t>Asking open-ended questions, actively listening to responses, and reflecting on the caregiver’s barriers is important to helping them build a plan to implement some (or all) recommendations for safe infant sleep and breastfeeding. Often this will include referral to additional sources of support. In the online toolkit, community partners will find a template to build a resource list, a Let’s Talk Conversation Guide, as well as a Caregiver’s Plan for Safe Infant Sleep and Feeding to use when </a:t>
            </a:r>
            <a:r>
              <a:rPr lang="en-US"/>
              <a:t>working with families.</a:t>
            </a:r>
          </a:p>
          <a:p>
            <a:endParaRPr lang="en-US"/>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80</a:t>
            </a:fld>
            <a:endParaRPr lang="en-US"/>
          </a:p>
        </p:txBody>
      </p:sp>
      <p:sp>
        <p:nvSpPr>
          <p:cNvPr id="5" name="Date Placeholder 4">
            <a:extLst>
              <a:ext uri="{FF2B5EF4-FFF2-40B4-BE49-F238E27FC236}">
                <a16:creationId xmlns:a16="http://schemas.microsoft.com/office/drawing/2014/main" id="{80C8759F-D2A2-4FFB-33C2-F5E43A3B6EE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64771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n-US" sz="2200">
                <a:solidFill>
                  <a:srgbClr val="333333"/>
                </a:solidFill>
                <a:latin typeface="Segoe UI" panose="020B0502040204020203" pitchFamily="34" charset="0"/>
              </a:rPr>
              <a:t>Planning for the known or unknown can support safe sleep for babies.</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While traveling</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displaced from the home (e.g. during an emergency or natural disaster)</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someone other than you will be caring for your baby (e.g. family member or child care provider)</a:t>
            </a:r>
          </a:p>
          <a:p>
            <a:pPr marL="235485" indent="-235485" defTabSz="941939">
              <a:lnSpc>
                <a:spcPct val="90000"/>
              </a:lnSpc>
              <a:spcBef>
                <a:spcPts val="1030"/>
              </a:spcBef>
              <a:buFont typeface="Arial" panose="020B0604020202020204" pitchFamily="34" charset="0"/>
              <a:buChar char="•"/>
              <a:defRPr/>
            </a:pPr>
            <a:endParaRPr lang="en-US" sz="2200">
              <a:solidFill>
                <a:srgbClr val="333333"/>
              </a:solidFill>
              <a:latin typeface="Segoe UI" panose="020B0502040204020203" pitchFamily="34" charset="0"/>
            </a:endParaRPr>
          </a:p>
          <a:p>
            <a:pPr defTabSz="941939">
              <a:lnSpc>
                <a:spcPct val="90000"/>
              </a:lnSpc>
              <a:spcBef>
                <a:spcPts val="1030"/>
              </a:spcBef>
              <a:defRPr/>
            </a:pPr>
            <a:r>
              <a:rPr lang="en-US" sz="2400"/>
              <a:t>Examples of non-usual care providers: day care provider, family member, babysitter or friend</a:t>
            </a:r>
          </a:p>
          <a:p>
            <a:pPr defTabSz="941939">
              <a:lnSpc>
                <a:spcPct val="90000"/>
              </a:lnSpc>
              <a:spcBef>
                <a:spcPts val="1030"/>
              </a:spcBef>
              <a:defRPr/>
            </a:pPr>
            <a:endParaRPr lang="en-US" sz="2400"/>
          </a:p>
          <a:p>
            <a:pPr defTabSz="941939">
              <a:lnSpc>
                <a:spcPct val="90000"/>
              </a:lnSpc>
              <a:spcBef>
                <a:spcPts val="1030"/>
              </a:spcBef>
              <a:defRPr/>
            </a:pPr>
            <a:r>
              <a:rPr lang="en-US" sz="2400"/>
              <a:t>Babies who are used to sleeping on their back are at greater risk of unexpected death when placed on their tummies to sleep.</a:t>
            </a:r>
          </a:p>
          <a:p>
            <a:pPr defTabSz="941939">
              <a:lnSpc>
                <a:spcPct val="90000"/>
              </a:lnSpc>
              <a:spcBef>
                <a:spcPts val="1030"/>
              </a:spcBef>
              <a:defRPr/>
            </a:pPr>
            <a:endParaRPr lang="en-US" sz="2200">
              <a:solidFill>
                <a:srgbClr val="333333"/>
              </a:solidFill>
              <a:latin typeface="Calibri" panose="020F0502020204030204"/>
            </a:endParaRPr>
          </a:p>
          <a:p>
            <a:r>
              <a:rPr lang="en-US" b="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81</a:t>
            </a:fld>
            <a:endParaRPr lang="en-US"/>
          </a:p>
        </p:txBody>
      </p:sp>
      <p:sp>
        <p:nvSpPr>
          <p:cNvPr id="5" name="Date Placeholder 4">
            <a:extLst>
              <a:ext uri="{FF2B5EF4-FFF2-40B4-BE49-F238E27FC236}">
                <a16:creationId xmlns:a16="http://schemas.microsoft.com/office/drawing/2014/main" id="{138B2097-70FA-8483-4FFB-26234395AA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87657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n-US" sz="1800" spc="-62">
                <a:solidFill>
                  <a:srgbClr val="58595B"/>
                </a:solidFill>
                <a:latin typeface="Arial"/>
                <a:cs typeface="Arial"/>
              </a:rPr>
              <a:t>Ask participants to locate the Let’s Talk- </a:t>
            </a:r>
            <a:r>
              <a:rPr lang="en-US" sz="1800" i="1" spc="-62">
                <a:solidFill>
                  <a:srgbClr val="58595B"/>
                </a:solidFill>
                <a:latin typeface="Arial"/>
                <a:cs typeface="Arial"/>
              </a:rPr>
              <a:t>Plan for Parents and Caregiver </a:t>
            </a:r>
            <a:r>
              <a:rPr lang="en-US" sz="1800" spc="-62">
                <a:solidFill>
                  <a:srgbClr val="58595B"/>
                </a:solidFill>
                <a:latin typeface="Arial"/>
                <a:cs typeface="Arial"/>
              </a:rPr>
              <a:t>handout pictured on the slide.</a:t>
            </a:r>
          </a:p>
          <a:p>
            <a:endParaRPr lang="en-US" b="0"/>
          </a:p>
          <a:p>
            <a:pPr marL="13082" marR="60834">
              <a:lnSpc>
                <a:spcPct val="116700"/>
              </a:lnSpc>
              <a:spcBef>
                <a:spcPts val="793"/>
              </a:spcBef>
            </a:pPr>
            <a:r>
              <a:rPr lang="en-US" sz="1300" spc="-36">
                <a:solidFill>
                  <a:srgbClr val="58595B"/>
                </a:solidFill>
                <a:latin typeface="Arial"/>
                <a:cs typeface="Arial"/>
              </a:rPr>
              <a:t>This</a:t>
            </a:r>
            <a:r>
              <a:rPr lang="en-US" sz="1300" spc="-15">
                <a:solidFill>
                  <a:srgbClr val="58595B"/>
                </a:solidFill>
                <a:latin typeface="Arial"/>
                <a:cs typeface="Arial"/>
              </a:rPr>
              <a:t> </a:t>
            </a:r>
            <a:r>
              <a:rPr lang="en-US" sz="1300">
                <a:solidFill>
                  <a:srgbClr val="58595B"/>
                </a:solidFill>
                <a:latin typeface="Arial"/>
                <a:cs typeface="Arial"/>
              </a:rPr>
              <a:t>handout</a:t>
            </a:r>
            <a:r>
              <a:rPr lang="en-US" sz="1300" spc="-11">
                <a:solidFill>
                  <a:srgbClr val="58595B"/>
                </a:solidFill>
                <a:latin typeface="Arial"/>
                <a:cs typeface="Arial"/>
              </a:rPr>
              <a:t> </a:t>
            </a:r>
            <a:r>
              <a:rPr lang="en-US" sz="1300">
                <a:solidFill>
                  <a:srgbClr val="58595B"/>
                </a:solidFill>
                <a:latin typeface="Arial"/>
                <a:cs typeface="Arial"/>
              </a:rPr>
              <a:t>is</a:t>
            </a:r>
            <a:r>
              <a:rPr lang="en-US" sz="1300" spc="-11">
                <a:solidFill>
                  <a:srgbClr val="58595B"/>
                </a:solidFill>
                <a:latin typeface="Arial"/>
                <a:cs typeface="Arial"/>
              </a:rPr>
              <a:t> designed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used </a:t>
            </a:r>
            <a:r>
              <a:rPr lang="en-US" sz="1300">
                <a:solidFill>
                  <a:srgbClr val="58595B"/>
                </a:solidFill>
                <a:latin typeface="Arial"/>
                <a:cs typeface="Arial"/>
              </a:rPr>
              <a:t>with</a:t>
            </a:r>
            <a:r>
              <a:rPr lang="en-US" sz="1300" spc="-11">
                <a:solidFill>
                  <a:srgbClr val="58595B"/>
                </a:solidFill>
                <a:latin typeface="Arial"/>
                <a:cs typeface="Arial"/>
              </a:rPr>
              <a:t> parents </a:t>
            </a:r>
            <a:r>
              <a:rPr lang="en-US" sz="1300" spc="-25">
                <a:solidFill>
                  <a:srgbClr val="58595B"/>
                </a:solidFill>
                <a:latin typeface="Arial"/>
                <a:cs typeface="Arial"/>
              </a:rPr>
              <a:t>and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a:solidFill>
                  <a:srgbClr val="58595B"/>
                </a:solidFill>
                <a:latin typeface="Arial"/>
                <a:cs typeface="Arial"/>
              </a:rPr>
              <a:t>to</a:t>
            </a:r>
            <a:r>
              <a:rPr lang="en-US" sz="1300" spc="15">
                <a:solidFill>
                  <a:srgbClr val="58595B"/>
                </a:solidFill>
                <a:latin typeface="Arial"/>
                <a:cs typeface="Arial"/>
              </a:rPr>
              <a:t> </a:t>
            </a:r>
            <a:r>
              <a:rPr lang="en-US" sz="1300">
                <a:solidFill>
                  <a:srgbClr val="58595B"/>
                </a:solidFill>
                <a:latin typeface="Arial"/>
                <a:cs typeface="Arial"/>
              </a:rPr>
              <a:t>prompt</a:t>
            </a:r>
            <a:r>
              <a:rPr lang="en-US" sz="1300" spc="20">
                <a:solidFill>
                  <a:srgbClr val="58595B"/>
                </a:solidFill>
                <a:latin typeface="Arial"/>
                <a:cs typeface="Arial"/>
              </a:rPr>
              <a:t> </a:t>
            </a:r>
            <a:r>
              <a:rPr lang="en-US" sz="1300">
                <a:solidFill>
                  <a:srgbClr val="58595B"/>
                </a:solidFill>
                <a:latin typeface="Arial"/>
                <a:cs typeface="Arial"/>
              </a:rPr>
              <a:t>your</a:t>
            </a:r>
            <a:r>
              <a:rPr lang="en-US" sz="1300" spc="15">
                <a:solidFill>
                  <a:srgbClr val="58595B"/>
                </a:solidFill>
                <a:latin typeface="Arial"/>
                <a:cs typeface="Arial"/>
              </a:rPr>
              <a:t> </a:t>
            </a:r>
            <a:r>
              <a:rPr lang="en-US" sz="1300" spc="-20">
                <a:solidFill>
                  <a:srgbClr val="58595B"/>
                </a:solidFill>
                <a:latin typeface="Arial"/>
                <a:cs typeface="Arial"/>
              </a:rPr>
              <a:t>conversations</a:t>
            </a:r>
            <a:r>
              <a:rPr lang="en-US" sz="1300" spc="20">
                <a:solidFill>
                  <a:srgbClr val="58595B"/>
                </a:solidFill>
                <a:latin typeface="Arial"/>
                <a:cs typeface="Arial"/>
              </a:rPr>
              <a:t> </a:t>
            </a:r>
            <a:r>
              <a:rPr lang="en-US" sz="1300">
                <a:solidFill>
                  <a:srgbClr val="58595B"/>
                </a:solidFill>
                <a:latin typeface="Arial"/>
                <a:cs typeface="Arial"/>
              </a:rPr>
              <a:t>supporting</a:t>
            </a:r>
            <a:r>
              <a:rPr lang="en-US" sz="1300" spc="15">
                <a:solidFill>
                  <a:srgbClr val="58595B"/>
                </a:solidFill>
                <a:latin typeface="Arial"/>
                <a:cs typeface="Arial"/>
              </a:rPr>
              <a:t> </a:t>
            </a:r>
            <a:r>
              <a:rPr lang="en-US" sz="1300" spc="-20">
                <a:solidFill>
                  <a:srgbClr val="58595B"/>
                </a:solidFill>
                <a:latin typeface="Arial"/>
                <a:cs typeface="Arial"/>
              </a:rPr>
              <a:t>safe</a:t>
            </a:r>
            <a:r>
              <a:rPr lang="en-US" sz="1300" spc="516">
                <a:solidFill>
                  <a:srgbClr val="58595B"/>
                </a:solidFill>
                <a:latin typeface="Arial"/>
                <a:cs typeface="Arial"/>
              </a:rPr>
              <a:t> </a:t>
            </a:r>
            <a:r>
              <a:rPr lang="en-US" sz="1300">
                <a:solidFill>
                  <a:srgbClr val="58595B"/>
                </a:solidFill>
                <a:latin typeface="Arial"/>
                <a:cs typeface="Arial"/>
              </a:rPr>
              <a:t>infant</a:t>
            </a:r>
            <a:r>
              <a:rPr lang="en-US" sz="1300" spc="11">
                <a:solidFill>
                  <a:srgbClr val="58595B"/>
                </a:solidFill>
                <a:latin typeface="Arial"/>
                <a:cs typeface="Arial"/>
              </a:rPr>
              <a:t> </a:t>
            </a:r>
            <a:r>
              <a:rPr lang="en-US" sz="1300" spc="-11">
                <a:solidFill>
                  <a:srgbClr val="58595B"/>
                </a:solidFill>
                <a:latin typeface="Arial"/>
                <a:cs typeface="Arial"/>
              </a:rPr>
              <a:t>sleep</a:t>
            </a:r>
            <a:r>
              <a:rPr lang="en-US" sz="1300" spc="15">
                <a:solidFill>
                  <a:srgbClr val="58595B"/>
                </a:solidFill>
                <a:latin typeface="Arial"/>
                <a:cs typeface="Arial"/>
              </a:rPr>
              <a:t> </a:t>
            </a:r>
            <a:r>
              <a:rPr lang="en-US" sz="1300" spc="-20">
                <a:solidFill>
                  <a:srgbClr val="58595B"/>
                </a:solidFill>
                <a:latin typeface="Arial"/>
                <a:cs typeface="Arial"/>
              </a:rPr>
              <a:t>recommendations.</a:t>
            </a:r>
            <a:r>
              <a:rPr lang="en-US" sz="1300" spc="15">
                <a:solidFill>
                  <a:srgbClr val="58595B"/>
                </a:solidFill>
                <a:latin typeface="Arial"/>
                <a:cs typeface="Arial"/>
              </a:rPr>
              <a:t> </a:t>
            </a:r>
            <a:r>
              <a:rPr lang="en-US" sz="1300">
                <a:solidFill>
                  <a:srgbClr val="58595B"/>
                </a:solidFill>
                <a:latin typeface="Arial"/>
                <a:cs typeface="Arial"/>
              </a:rPr>
              <a:t>It</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a:solidFill>
                  <a:srgbClr val="58595B"/>
                </a:solidFill>
                <a:latin typeface="Arial"/>
                <a:cs typeface="Arial"/>
              </a:rPr>
              <a:t>be</a:t>
            </a:r>
            <a:r>
              <a:rPr lang="en-US" sz="1300" spc="15">
                <a:solidFill>
                  <a:srgbClr val="58595B"/>
                </a:solidFill>
                <a:latin typeface="Arial"/>
                <a:cs typeface="Arial"/>
              </a:rPr>
              <a:t> </a:t>
            </a:r>
            <a:r>
              <a:rPr lang="en-US" sz="1300">
                <a:solidFill>
                  <a:srgbClr val="58595B"/>
                </a:solidFill>
                <a:latin typeface="Arial"/>
                <a:cs typeface="Arial"/>
              </a:rPr>
              <a:t>paired</a:t>
            </a:r>
            <a:r>
              <a:rPr lang="en-US" sz="1300" spc="15">
                <a:solidFill>
                  <a:srgbClr val="58595B"/>
                </a:solidFill>
                <a:latin typeface="Arial"/>
                <a:cs typeface="Arial"/>
              </a:rPr>
              <a:t> </a:t>
            </a:r>
            <a:r>
              <a:rPr lang="en-US" sz="1300">
                <a:solidFill>
                  <a:srgbClr val="58595B"/>
                </a:solidFill>
                <a:latin typeface="Arial"/>
                <a:cs typeface="Arial"/>
              </a:rPr>
              <a:t>with</a:t>
            </a:r>
            <a:r>
              <a:rPr lang="en-US" sz="1300" spc="15">
                <a:solidFill>
                  <a:srgbClr val="58595B"/>
                </a:solidFill>
                <a:latin typeface="Arial"/>
                <a:cs typeface="Arial"/>
              </a:rPr>
              <a:t> </a:t>
            </a:r>
            <a:r>
              <a:rPr lang="en-US" sz="1300" spc="-25">
                <a:solidFill>
                  <a:srgbClr val="58595B"/>
                </a:solidFill>
                <a:latin typeface="Arial"/>
                <a:cs typeface="Arial"/>
              </a:rPr>
              <a:t>the</a:t>
            </a:r>
            <a:r>
              <a:rPr lang="en-US" sz="1300" spc="516">
                <a:solidFill>
                  <a:srgbClr val="58595B"/>
                </a:solidFill>
                <a:latin typeface="Arial"/>
                <a:cs typeface="Arial"/>
              </a:rPr>
              <a:t> </a:t>
            </a:r>
            <a:r>
              <a:rPr lang="en-US" sz="1300" spc="-149">
                <a:solidFill>
                  <a:srgbClr val="58595B"/>
                </a:solidFill>
                <a:latin typeface="Arial"/>
                <a:cs typeface="Arial"/>
              </a:rPr>
              <a:t>DSHS</a:t>
            </a:r>
            <a:r>
              <a:rPr lang="en-US" sz="1300" spc="-11">
                <a:solidFill>
                  <a:srgbClr val="58595B"/>
                </a:solidFill>
                <a:latin typeface="Arial"/>
                <a:cs typeface="Arial"/>
              </a:rPr>
              <a:t> </a:t>
            </a:r>
            <a:r>
              <a:rPr lang="en-US" sz="1300" spc="-57">
                <a:solidFill>
                  <a:srgbClr val="58595B"/>
                </a:solidFill>
                <a:latin typeface="Arial"/>
                <a:cs typeface="Arial"/>
              </a:rPr>
              <a:t>Safe</a:t>
            </a:r>
            <a:r>
              <a:rPr lang="en-US" sz="1300" spc="-11">
                <a:solidFill>
                  <a:srgbClr val="58595B"/>
                </a:solidFill>
                <a:latin typeface="Arial"/>
                <a:cs typeface="Arial"/>
              </a:rPr>
              <a:t> </a:t>
            </a:r>
            <a:r>
              <a:rPr lang="en-US" sz="1300" spc="-31">
                <a:solidFill>
                  <a:srgbClr val="58595B"/>
                </a:solidFill>
                <a:latin typeface="Arial"/>
                <a:cs typeface="Arial"/>
              </a:rPr>
              <a:t>Sleep</a:t>
            </a:r>
            <a:r>
              <a:rPr lang="en-US" sz="1300" spc="-11">
                <a:solidFill>
                  <a:srgbClr val="58595B"/>
                </a:solidFill>
                <a:latin typeface="Arial"/>
                <a:cs typeface="Arial"/>
              </a:rPr>
              <a:t> Environment infographic,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8">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 </a:t>
            </a:r>
            <a:r>
              <a:rPr lang="en-US" sz="1300" i="1" spc="-72">
                <a:solidFill>
                  <a:srgbClr val="003087"/>
                </a:solidFill>
                <a:latin typeface="Arial-BoldItalicMT"/>
                <a:cs typeface="Arial-BoldItalicMT"/>
              </a:rPr>
              <a:t>Recommendations</a:t>
            </a:r>
            <a:r>
              <a:rPr lang="en-US" sz="1300" i="1" spc="-20">
                <a:solidFill>
                  <a:srgbClr val="003087"/>
                </a:solidFill>
                <a:latin typeface="Arial-BoldItalicMT"/>
                <a:cs typeface="Arial-BoldItalicMT"/>
              </a:rPr>
              <a:t> </a:t>
            </a:r>
            <a:r>
              <a:rPr lang="en-US" sz="1300">
                <a:solidFill>
                  <a:srgbClr val="58595B"/>
                </a:solidFill>
                <a:latin typeface="Arial"/>
                <a:cs typeface="Arial"/>
              </a:rPr>
              <a:t>(topic</a:t>
            </a:r>
            <a:r>
              <a:rPr lang="en-US" sz="1300" spc="-15">
                <a:solidFill>
                  <a:srgbClr val="58595B"/>
                </a:solidFill>
                <a:latin typeface="Arial"/>
                <a:cs typeface="Arial"/>
              </a:rPr>
              <a:t> </a:t>
            </a:r>
            <a:r>
              <a:rPr lang="en-US" sz="1300" spc="-11">
                <a:solidFill>
                  <a:srgbClr val="58595B"/>
                </a:solidFill>
                <a:latin typeface="Arial"/>
                <a:cs typeface="Arial"/>
              </a:rPr>
              <a:t>specific</a:t>
            </a:r>
            <a:r>
              <a:rPr lang="en-US" sz="1300" spc="-20">
                <a:solidFill>
                  <a:srgbClr val="58595B"/>
                </a:solidFill>
                <a:latin typeface="Arial"/>
                <a:cs typeface="Arial"/>
              </a:rPr>
              <a:t> </a:t>
            </a:r>
            <a:r>
              <a:rPr lang="en-US" sz="1300" spc="-11">
                <a:solidFill>
                  <a:srgbClr val="58595B"/>
                </a:solidFill>
                <a:latin typeface="Arial"/>
                <a:cs typeface="Arial"/>
              </a:rPr>
              <a:t>discussion</a:t>
            </a:r>
            <a:r>
              <a:rPr lang="en-US" sz="1300" spc="-15">
                <a:solidFill>
                  <a:srgbClr val="58595B"/>
                </a:solidFill>
                <a:latin typeface="Arial"/>
                <a:cs typeface="Arial"/>
              </a:rPr>
              <a:t> </a:t>
            </a:r>
            <a:r>
              <a:rPr lang="en-US" sz="1300" spc="-31">
                <a:solidFill>
                  <a:srgbClr val="58595B"/>
                </a:solidFill>
                <a:latin typeface="Arial"/>
                <a:cs typeface="Arial"/>
              </a:rPr>
              <a:t>guides),</a:t>
            </a:r>
            <a:r>
              <a:rPr lang="en-US" sz="1300" spc="-15">
                <a:solidFill>
                  <a:srgbClr val="58595B"/>
                </a:solidFill>
                <a:latin typeface="Arial"/>
                <a:cs typeface="Arial"/>
              </a:rPr>
              <a:t> </a:t>
            </a:r>
            <a:r>
              <a:rPr lang="en-US" sz="1300">
                <a:solidFill>
                  <a:srgbClr val="58595B"/>
                </a:solidFill>
                <a:latin typeface="Arial"/>
                <a:cs typeface="Arial"/>
              </a:rPr>
              <a:t>and</a:t>
            </a:r>
            <a:r>
              <a:rPr lang="en-US" sz="1300" spc="-20">
                <a:solidFill>
                  <a:srgbClr val="58595B"/>
                </a:solidFill>
                <a:latin typeface="Arial"/>
                <a:cs typeface="Arial"/>
              </a:rPr>
              <a:t> with </a:t>
            </a:r>
            <a:r>
              <a:rPr lang="en-US" sz="1300">
                <a:solidFill>
                  <a:srgbClr val="58595B"/>
                </a:solidFill>
                <a:latin typeface="Arial"/>
                <a:cs typeface="Arial"/>
              </a:rPr>
              <a:t>the</a:t>
            </a:r>
            <a:r>
              <a:rPr lang="en-US" sz="1300" spc="5">
                <a:solidFill>
                  <a:srgbClr val="58595B"/>
                </a:solidFill>
                <a:latin typeface="Arial"/>
                <a:cs typeface="Arial"/>
              </a:rPr>
              <a:t> </a:t>
            </a:r>
            <a:r>
              <a:rPr lang="en-US" sz="1300" spc="-72">
                <a:solidFill>
                  <a:srgbClr val="003087"/>
                </a:solidFill>
                <a:latin typeface="Arial"/>
                <a:cs typeface="Arial"/>
              </a:rPr>
              <a:t>Let’s</a:t>
            </a:r>
            <a:r>
              <a:rPr lang="en-US" sz="1300" spc="-46">
                <a:solidFill>
                  <a:srgbClr val="003087"/>
                </a:solidFill>
                <a:latin typeface="Arial"/>
                <a:cs typeface="Arial"/>
              </a:rPr>
              <a:t> </a:t>
            </a:r>
            <a:r>
              <a:rPr lang="en-US" sz="1300" spc="-57">
                <a:solidFill>
                  <a:srgbClr val="003087"/>
                </a:solidFill>
                <a:latin typeface="Arial"/>
                <a:cs typeface="Arial"/>
              </a:rPr>
              <a:t>Talk</a:t>
            </a:r>
            <a:r>
              <a:rPr lang="en-US" sz="1300" spc="-41">
                <a:solidFill>
                  <a:srgbClr val="003087"/>
                </a:solidFill>
                <a:latin typeface="Arial"/>
                <a:cs typeface="Arial"/>
              </a:rPr>
              <a:t> </a:t>
            </a:r>
            <a:r>
              <a:rPr lang="en-US" sz="1300" i="1" spc="-72">
                <a:solidFill>
                  <a:srgbClr val="003087"/>
                </a:solidFill>
                <a:latin typeface="Arial-BoldItalicMT"/>
                <a:cs typeface="Arial-BoldItalicMT"/>
              </a:rPr>
              <a:t>–</a:t>
            </a:r>
            <a:r>
              <a:rPr lang="en-US" sz="1300" i="1" spc="-62">
                <a:solidFill>
                  <a:srgbClr val="003087"/>
                </a:solidFill>
                <a:latin typeface="Arial-BoldItalicMT"/>
                <a:cs typeface="Arial-BoldItalicMT"/>
              </a:rPr>
              <a:t> </a:t>
            </a:r>
            <a:r>
              <a:rPr lang="en-US" sz="1300" i="1" spc="-88">
                <a:solidFill>
                  <a:srgbClr val="003087"/>
                </a:solidFill>
                <a:latin typeface="Arial-BoldItalicMT"/>
                <a:cs typeface="Arial-BoldItalicMT"/>
              </a:rPr>
              <a:t>When</a:t>
            </a:r>
            <a:r>
              <a:rPr lang="en-US" sz="1300" i="1" spc="-62">
                <a:solidFill>
                  <a:srgbClr val="003087"/>
                </a:solidFill>
                <a:latin typeface="Arial-BoldItalicMT"/>
                <a:cs typeface="Arial-BoldItalicMT"/>
              </a:rPr>
              <a:t> </a:t>
            </a:r>
            <a:r>
              <a:rPr lang="en-US" sz="1300" i="1" spc="-72">
                <a:solidFill>
                  <a:srgbClr val="003087"/>
                </a:solidFill>
                <a:latin typeface="Arial-BoldItalicMT"/>
                <a:cs typeface="Arial-BoldItalicMT"/>
              </a:rPr>
              <a:t>Time</a:t>
            </a:r>
            <a:r>
              <a:rPr lang="en-US" sz="1300" i="1" spc="-57">
                <a:solidFill>
                  <a:srgbClr val="003087"/>
                </a:solidFill>
                <a:latin typeface="Arial-BoldItalicMT"/>
                <a:cs typeface="Arial-BoldItalicMT"/>
              </a:rPr>
              <a:t> </a:t>
            </a:r>
            <a:r>
              <a:rPr lang="en-US" sz="1300" i="1" spc="-11">
                <a:solidFill>
                  <a:srgbClr val="003087"/>
                </a:solidFill>
                <a:latin typeface="Arial-BoldItalicMT"/>
                <a:cs typeface="Arial-BoldItalicMT"/>
              </a:rPr>
              <a:t>Matters</a:t>
            </a:r>
            <a:r>
              <a:rPr lang="en-US" sz="1300" spc="-11">
                <a:solidFill>
                  <a:srgbClr val="58595B"/>
                </a:solidFill>
                <a:latin typeface="Arial"/>
                <a:cs typeface="Arial"/>
              </a:rPr>
              <a:t>. </a:t>
            </a:r>
            <a:r>
              <a:rPr lang="en-US" sz="1300" spc="-31">
                <a:solidFill>
                  <a:srgbClr val="58595B"/>
                </a:solidFill>
                <a:latin typeface="Arial"/>
                <a:cs typeface="Arial"/>
              </a:rPr>
              <a:t>Using</a:t>
            </a:r>
            <a:r>
              <a:rPr lang="en-US" sz="1300" spc="15">
                <a:solidFill>
                  <a:srgbClr val="58595B"/>
                </a:solidFill>
                <a:latin typeface="Arial"/>
                <a:cs typeface="Arial"/>
              </a:rPr>
              <a:t> </a:t>
            </a:r>
            <a:r>
              <a:rPr lang="en-US" sz="1300">
                <a:solidFill>
                  <a:srgbClr val="58595B"/>
                </a:solidFill>
                <a:latin typeface="Arial"/>
                <a:cs typeface="Arial"/>
              </a:rPr>
              <a:t>the</a:t>
            </a:r>
            <a:r>
              <a:rPr lang="en-US" sz="1300" spc="15">
                <a:solidFill>
                  <a:srgbClr val="58595B"/>
                </a:solidFill>
                <a:latin typeface="Arial"/>
                <a:cs typeface="Arial"/>
              </a:rPr>
              <a:t> </a:t>
            </a:r>
            <a:r>
              <a:rPr lang="en-US" sz="1300">
                <a:solidFill>
                  <a:srgbClr val="007D79"/>
                </a:solidFill>
                <a:latin typeface="Arial"/>
                <a:cs typeface="Arial"/>
              </a:rPr>
              <a:t>first</a:t>
            </a:r>
            <a:r>
              <a:rPr lang="en-US" sz="1300" spc="-5">
                <a:solidFill>
                  <a:srgbClr val="007D79"/>
                </a:solidFill>
                <a:latin typeface="Arial"/>
                <a:cs typeface="Arial"/>
              </a:rPr>
              <a:t> </a:t>
            </a:r>
            <a:r>
              <a:rPr lang="en-US" sz="1300">
                <a:solidFill>
                  <a:srgbClr val="007D79"/>
                </a:solidFill>
                <a:latin typeface="Arial"/>
                <a:cs typeface="Arial"/>
              </a:rPr>
              <a:t>empty column</a:t>
            </a:r>
            <a:r>
              <a:rPr lang="en-US" sz="1300" spc="15">
                <a:solidFill>
                  <a:srgbClr val="007D79"/>
                </a:solidFill>
                <a:latin typeface="Arial"/>
                <a:cs typeface="Arial"/>
              </a:rPr>
              <a:t> </a:t>
            </a:r>
            <a:r>
              <a:rPr lang="en-US" sz="1300" spc="-11">
                <a:solidFill>
                  <a:srgbClr val="58595B"/>
                </a:solidFill>
                <a:latin typeface="Arial"/>
                <a:cs typeface="Arial"/>
              </a:rPr>
              <a:t>parents</a:t>
            </a:r>
            <a:r>
              <a:rPr lang="en-US" sz="1300" spc="15">
                <a:solidFill>
                  <a:srgbClr val="58595B"/>
                </a:solidFill>
                <a:latin typeface="Arial"/>
                <a:cs typeface="Arial"/>
              </a:rPr>
              <a:t> </a:t>
            </a:r>
            <a:r>
              <a:rPr lang="en-US" sz="1300">
                <a:solidFill>
                  <a:srgbClr val="58595B"/>
                </a:solidFill>
                <a:latin typeface="Arial"/>
                <a:cs typeface="Arial"/>
              </a:rPr>
              <a:t>or</a:t>
            </a:r>
            <a:r>
              <a:rPr lang="en-US" sz="1300" spc="15">
                <a:solidFill>
                  <a:srgbClr val="58595B"/>
                </a:solidFill>
                <a:latin typeface="Arial"/>
                <a:cs typeface="Arial"/>
              </a:rPr>
              <a:t>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spc="-20">
                <a:solidFill>
                  <a:srgbClr val="58595B"/>
                </a:solidFill>
                <a:latin typeface="Arial"/>
                <a:cs typeface="Arial"/>
              </a:rPr>
              <a:t>note </a:t>
            </a:r>
            <a:r>
              <a:rPr lang="en-US" sz="1300" spc="-11">
                <a:solidFill>
                  <a:srgbClr val="58595B"/>
                </a:solidFill>
                <a:latin typeface="Arial"/>
                <a:cs typeface="Arial"/>
              </a:rPr>
              <a:t>recommendations</a:t>
            </a:r>
            <a:r>
              <a:rPr lang="en-US" sz="1300">
                <a:solidFill>
                  <a:srgbClr val="58595B"/>
                </a:solidFill>
                <a:latin typeface="Arial"/>
                <a:cs typeface="Arial"/>
              </a:rPr>
              <a:t> they</a:t>
            </a:r>
            <a:r>
              <a:rPr lang="en-US" sz="1300" spc="5">
                <a:solidFill>
                  <a:srgbClr val="58595B"/>
                </a:solidFill>
                <a:latin typeface="Arial"/>
                <a:cs typeface="Arial"/>
              </a:rPr>
              <a:t> </a:t>
            </a:r>
            <a:r>
              <a:rPr lang="en-US" sz="1300" spc="-36">
                <a:solidFill>
                  <a:srgbClr val="58595B"/>
                </a:solidFill>
                <a:latin typeface="Arial"/>
                <a:cs typeface="Arial"/>
              </a:rPr>
              <a:t>may</a:t>
            </a:r>
            <a:r>
              <a:rPr lang="en-US" sz="1300" spc="5">
                <a:solidFill>
                  <a:srgbClr val="58595B"/>
                </a:solidFill>
                <a:latin typeface="Arial"/>
                <a:cs typeface="Arial"/>
              </a:rPr>
              <a:t> </a:t>
            </a:r>
            <a:r>
              <a:rPr lang="en-US" sz="1300">
                <a:solidFill>
                  <a:srgbClr val="58595B"/>
                </a:solidFill>
                <a:latin typeface="Arial"/>
                <a:cs typeface="Arial"/>
              </a:rPr>
              <a:t>need</a:t>
            </a:r>
            <a:r>
              <a:rPr lang="en-US" sz="1300" spc="5">
                <a:solidFill>
                  <a:srgbClr val="58595B"/>
                </a:solidFill>
                <a:latin typeface="Arial"/>
                <a:cs typeface="Arial"/>
              </a:rPr>
              <a:t> </a:t>
            </a:r>
            <a:r>
              <a:rPr lang="en-US" sz="1300">
                <a:solidFill>
                  <a:srgbClr val="58595B"/>
                </a:solidFill>
                <a:latin typeface="Arial"/>
                <a:cs typeface="Arial"/>
              </a:rPr>
              <a:t>more</a:t>
            </a:r>
            <a:r>
              <a:rPr lang="en-US" sz="1300" spc="5">
                <a:solidFill>
                  <a:srgbClr val="58595B"/>
                </a:solidFill>
                <a:latin typeface="Arial"/>
                <a:cs typeface="Arial"/>
              </a:rPr>
              <a:t> </a:t>
            </a:r>
            <a:r>
              <a:rPr lang="en-US" sz="1300">
                <a:solidFill>
                  <a:srgbClr val="58595B"/>
                </a:solidFill>
                <a:latin typeface="Arial"/>
                <a:cs typeface="Arial"/>
              </a:rPr>
              <a:t>information</a:t>
            </a:r>
            <a:r>
              <a:rPr lang="en-US" sz="1300" spc="5">
                <a:solidFill>
                  <a:srgbClr val="58595B"/>
                </a:solidFill>
                <a:latin typeface="Arial"/>
                <a:cs typeface="Arial"/>
              </a:rPr>
              <a:t> </a:t>
            </a:r>
            <a:r>
              <a:rPr lang="en-US" sz="1300">
                <a:solidFill>
                  <a:srgbClr val="58595B"/>
                </a:solidFill>
                <a:latin typeface="Arial"/>
                <a:cs typeface="Arial"/>
              </a:rPr>
              <a:t>of</a:t>
            </a:r>
            <a:r>
              <a:rPr lang="en-US" sz="1300" spc="5">
                <a:solidFill>
                  <a:srgbClr val="58595B"/>
                </a:solidFill>
                <a:latin typeface="Arial"/>
                <a:cs typeface="Arial"/>
              </a:rPr>
              <a:t> </a:t>
            </a:r>
            <a:r>
              <a:rPr lang="en-US" sz="1300" spc="-11">
                <a:solidFill>
                  <a:srgbClr val="58595B"/>
                </a:solidFill>
                <a:latin typeface="Arial"/>
                <a:cs typeface="Arial"/>
              </a:rPr>
              <a:t>support </a:t>
            </a:r>
            <a:r>
              <a:rPr lang="en-US" sz="1300">
                <a:solidFill>
                  <a:srgbClr val="58595B"/>
                </a:solidFill>
                <a:latin typeface="Arial"/>
                <a:cs typeface="Arial"/>
              </a:rPr>
              <a:t>to</a:t>
            </a:r>
            <a:r>
              <a:rPr lang="en-US" sz="1300" spc="-5">
                <a:solidFill>
                  <a:srgbClr val="58595B"/>
                </a:solidFill>
                <a:latin typeface="Arial"/>
                <a:cs typeface="Arial"/>
              </a:rPr>
              <a:t> </a:t>
            </a:r>
            <a:r>
              <a:rPr lang="en-US" sz="1300">
                <a:solidFill>
                  <a:srgbClr val="58595B"/>
                </a:solidFill>
                <a:latin typeface="Arial"/>
                <a:cs typeface="Arial"/>
              </a:rPr>
              <a:t>understand</a:t>
            </a:r>
            <a:r>
              <a:rPr lang="en-US" sz="1300" spc="-5">
                <a:solidFill>
                  <a:srgbClr val="58595B"/>
                </a:solidFill>
                <a:latin typeface="Arial"/>
                <a:cs typeface="Arial"/>
              </a:rPr>
              <a:t> </a:t>
            </a:r>
            <a:r>
              <a:rPr lang="en-US" sz="1300">
                <a:solidFill>
                  <a:srgbClr val="58595B"/>
                </a:solidFill>
                <a:latin typeface="Arial"/>
                <a:cs typeface="Arial"/>
              </a:rPr>
              <a:t>and </a:t>
            </a:r>
            <a:r>
              <a:rPr lang="en-US" sz="1300" spc="-11">
                <a:solidFill>
                  <a:srgbClr val="58595B"/>
                </a:solidFill>
                <a:latin typeface="Arial"/>
                <a:cs typeface="Arial"/>
              </a:rPr>
              <a:t>adopt.</a:t>
            </a:r>
            <a:endParaRPr lang="en-US" sz="1300">
              <a:latin typeface="Arial"/>
              <a:cs typeface="Arial"/>
            </a:endParaRPr>
          </a:p>
          <a:p>
            <a:endParaRPr lang="en-US" b="0"/>
          </a:p>
          <a:p>
            <a:pPr marL="13082" marR="679636">
              <a:lnSpc>
                <a:spcPct val="127800"/>
              </a:lnSpc>
              <a:spcBef>
                <a:spcPts val="103"/>
              </a:spcBef>
            </a:pPr>
            <a:r>
              <a:rPr lang="en-US" sz="1300" spc="-72">
                <a:solidFill>
                  <a:srgbClr val="58595B"/>
                </a:solidFill>
                <a:latin typeface="Arial"/>
                <a:cs typeface="Arial"/>
              </a:rPr>
              <a:t>The</a:t>
            </a:r>
            <a:r>
              <a:rPr lang="en-US" sz="1300" spc="-31">
                <a:solidFill>
                  <a:srgbClr val="58595B"/>
                </a:solidFill>
                <a:latin typeface="Arial"/>
                <a:cs typeface="Arial"/>
              </a:rPr>
              <a:t> </a:t>
            </a:r>
            <a:r>
              <a:rPr lang="en-US" sz="1300">
                <a:solidFill>
                  <a:srgbClr val="339794"/>
                </a:solidFill>
                <a:latin typeface="Arial"/>
                <a:cs typeface="Arial"/>
              </a:rPr>
              <a:t>middle</a:t>
            </a:r>
            <a:r>
              <a:rPr lang="en-US" sz="1300" spc="-41">
                <a:solidFill>
                  <a:srgbClr val="339794"/>
                </a:solidFill>
                <a:latin typeface="Arial"/>
                <a:cs typeface="Arial"/>
              </a:rPr>
              <a:t> </a:t>
            </a:r>
            <a:r>
              <a:rPr lang="en-US" sz="1300">
                <a:solidFill>
                  <a:srgbClr val="339794"/>
                </a:solidFill>
                <a:latin typeface="Arial"/>
                <a:cs typeface="Arial"/>
              </a:rPr>
              <a:t>column</a:t>
            </a:r>
            <a:r>
              <a:rPr lang="en-US" sz="1300" spc="-31">
                <a:solidFill>
                  <a:srgbClr val="339794"/>
                </a:solidFill>
                <a:latin typeface="Arial"/>
                <a:cs typeface="Arial"/>
              </a:rPr>
              <a:t> </a:t>
            </a:r>
            <a:r>
              <a:rPr lang="en-US" sz="1300" spc="-41">
                <a:solidFill>
                  <a:srgbClr val="58595B"/>
                </a:solidFill>
                <a:latin typeface="Arial"/>
                <a:cs typeface="Arial"/>
              </a:rPr>
              <a:t>can</a:t>
            </a:r>
            <a:r>
              <a:rPr lang="en-US" sz="1300" spc="-25">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used</a:t>
            </a:r>
            <a:r>
              <a:rPr lang="en-US" sz="1300" spc="-31">
                <a:solidFill>
                  <a:srgbClr val="58595B"/>
                </a:solidFill>
                <a:latin typeface="Arial"/>
                <a:cs typeface="Arial"/>
              </a:rPr>
              <a:t> </a:t>
            </a:r>
            <a:r>
              <a:rPr lang="en-US" sz="1300">
                <a:solidFill>
                  <a:srgbClr val="58595B"/>
                </a:solidFill>
                <a:latin typeface="Arial"/>
                <a:cs typeface="Arial"/>
              </a:rPr>
              <a:t>to</a:t>
            </a:r>
            <a:r>
              <a:rPr lang="en-US" sz="1300" spc="-25">
                <a:solidFill>
                  <a:srgbClr val="58595B"/>
                </a:solidFill>
                <a:latin typeface="Arial"/>
                <a:cs typeface="Arial"/>
              </a:rPr>
              <a:t> record</a:t>
            </a:r>
            <a:r>
              <a:rPr lang="en-US" sz="1300" spc="-31">
                <a:solidFill>
                  <a:srgbClr val="58595B"/>
                </a:solidFill>
                <a:latin typeface="Arial"/>
                <a:cs typeface="Arial"/>
              </a:rPr>
              <a:t> </a:t>
            </a:r>
            <a:r>
              <a:rPr lang="en-US" sz="1300" spc="-41">
                <a:solidFill>
                  <a:srgbClr val="58595B"/>
                </a:solidFill>
                <a:latin typeface="Arial"/>
                <a:cs typeface="Arial"/>
              </a:rPr>
              <a:t>any</a:t>
            </a:r>
            <a:r>
              <a:rPr lang="en-US" sz="1300" spc="-25">
                <a:solidFill>
                  <a:srgbClr val="58595B"/>
                </a:solidFill>
                <a:latin typeface="Arial"/>
                <a:cs typeface="Arial"/>
              </a:rPr>
              <a:t> </a:t>
            </a:r>
            <a:r>
              <a:rPr lang="en-US" sz="1300" spc="-11">
                <a:solidFill>
                  <a:srgbClr val="58595B"/>
                </a:solidFill>
                <a:latin typeface="Arial"/>
                <a:cs typeface="Arial"/>
              </a:rPr>
              <a:t>barriers </a:t>
            </a:r>
            <a:r>
              <a:rPr lang="en-US" sz="1300">
                <a:solidFill>
                  <a:srgbClr val="58595B"/>
                </a:solidFill>
                <a:latin typeface="Arial"/>
                <a:cs typeface="Arial"/>
              </a:rPr>
              <a:t>the</a:t>
            </a:r>
            <a:r>
              <a:rPr lang="en-US" sz="1300" spc="-36">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a:solidFill>
                  <a:srgbClr val="58595B"/>
                </a:solidFill>
                <a:latin typeface="Arial"/>
                <a:cs typeface="Arial"/>
              </a:rPr>
              <a:t>or</a:t>
            </a:r>
            <a:r>
              <a:rPr lang="en-US" sz="1300" spc="-31">
                <a:solidFill>
                  <a:srgbClr val="58595B"/>
                </a:solidFill>
                <a:latin typeface="Arial"/>
                <a:cs typeface="Arial"/>
              </a:rPr>
              <a:t> </a:t>
            </a:r>
            <a:r>
              <a:rPr lang="en-US" sz="1300" spc="-41">
                <a:solidFill>
                  <a:srgbClr val="58595B"/>
                </a:solidFill>
                <a:latin typeface="Arial"/>
                <a:cs typeface="Arial"/>
              </a:rPr>
              <a:t>caregiver</a:t>
            </a:r>
            <a:r>
              <a:rPr lang="en-US" sz="1300" spc="-31">
                <a:solidFill>
                  <a:srgbClr val="58595B"/>
                </a:solidFill>
                <a:latin typeface="Arial"/>
                <a:cs typeface="Arial"/>
              </a:rPr>
              <a:t> </a:t>
            </a:r>
            <a:r>
              <a:rPr lang="en-US" sz="1300" spc="-11">
                <a:solidFill>
                  <a:srgbClr val="58595B"/>
                </a:solidFill>
                <a:latin typeface="Arial"/>
                <a:cs typeface="Arial"/>
              </a:rPr>
              <a:t>identifies.</a:t>
            </a:r>
            <a:r>
              <a:rPr lang="en-US" sz="1300" spc="-31">
                <a:solidFill>
                  <a:srgbClr val="58595B"/>
                </a:solidFill>
                <a:latin typeface="Arial"/>
                <a:cs typeface="Arial"/>
              </a:rPr>
              <a:t> </a:t>
            </a:r>
            <a:r>
              <a:rPr lang="en-US" sz="1300" spc="-62">
                <a:solidFill>
                  <a:srgbClr val="58595B"/>
                </a:solidFill>
                <a:latin typeface="Arial"/>
                <a:cs typeface="Arial"/>
              </a:rPr>
              <a:t>When</a:t>
            </a:r>
            <a:r>
              <a:rPr lang="en-US" sz="1300" spc="-31">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presents </a:t>
            </a:r>
            <a:r>
              <a:rPr lang="en-US" sz="1300">
                <a:solidFill>
                  <a:srgbClr val="58595B"/>
                </a:solidFill>
                <a:latin typeface="Arial"/>
                <a:cs typeface="Arial"/>
              </a:rPr>
              <a:t>a</a:t>
            </a:r>
            <a:r>
              <a:rPr lang="en-US" sz="1300" spc="-20">
                <a:solidFill>
                  <a:srgbClr val="58595B"/>
                </a:solidFill>
                <a:latin typeface="Arial"/>
                <a:cs typeface="Arial"/>
              </a:rPr>
              <a:t> </a:t>
            </a:r>
            <a:r>
              <a:rPr lang="en-US" sz="1300" spc="-41">
                <a:solidFill>
                  <a:srgbClr val="58595B"/>
                </a:solidFill>
                <a:latin typeface="Arial"/>
                <a:cs typeface="Arial"/>
              </a:rPr>
              <a:t>challenge,</a:t>
            </a:r>
            <a:r>
              <a:rPr lang="en-US" sz="1300" spc="-25">
                <a:solidFill>
                  <a:srgbClr val="58595B"/>
                </a:solidFill>
                <a:latin typeface="Arial"/>
                <a:cs typeface="Arial"/>
              </a:rPr>
              <a:t> </a:t>
            </a:r>
            <a:r>
              <a:rPr lang="en-US" sz="1300" spc="51">
                <a:solidFill>
                  <a:srgbClr val="58595B"/>
                </a:solidFill>
                <a:latin typeface="Arial"/>
                <a:cs typeface="Arial"/>
              </a:rPr>
              <a:t>it</a:t>
            </a:r>
            <a:r>
              <a:rPr lang="en-US" sz="1300" spc="-25">
                <a:solidFill>
                  <a:srgbClr val="58595B"/>
                </a:solidFill>
                <a:latin typeface="Arial"/>
                <a:cs typeface="Arial"/>
              </a:rPr>
              <a:t> </a:t>
            </a:r>
            <a:r>
              <a:rPr lang="en-US" sz="1300">
                <a:solidFill>
                  <a:srgbClr val="58595B"/>
                </a:solidFill>
                <a:latin typeface="Arial"/>
                <a:cs typeface="Arial"/>
              </a:rPr>
              <a:t>is</a:t>
            </a:r>
            <a:r>
              <a:rPr lang="en-US" sz="1300" spc="-20">
                <a:solidFill>
                  <a:srgbClr val="58595B"/>
                </a:solidFill>
                <a:latin typeface="Arial"/>
                <a:cs typeface="Arial"/>
              </a:rPr>
              <a:t> </a:t>
            </a:r>
            <a:r>
              <a:rPr lang="en-US" sz="1300">
                <a:solidFill>
                  <a:srgbClr val="58595B"/>
                </a:solidFill>
                <a:latin typeface="Arial"/>
                <a:cs typeface="Arial"/>
              </a:rPr>
              <a:t>important</a:t>
            </a:r>
            <a:r>
              <a:rPr lang="en-US" sz="1300" spc="-25">
                <a:solidFill>
                  <a:srgbClr val="58595B"/>
                </a:solidFill>
                <a:latin typeface="Arial"/>
                <a:cs typeface="Arial"/>
              </a:rPr>
              <a:t> </a:t>
            </a:r>
            <a:r>
              <a:rPr lang="en-US" sz="1300">
                <a:solidFill>
                  <a:srgbClr val="58595B"/>
                </a:solidFill>
                <a:latin typeface="Arial"/>
                <a:cs typeface="Arial"/>
              </a:rPr>
              <a:t>to</a:t>
            </a:r>
            <a:r>
              <a:rPr lang="en-US" sz="1300" spc="-20">
                <a:solidFill>
                  <a:srgbClr val="58595B"/>
                </a:solidFill>
                <a:latin typeface="Arial"/>
                <a:cs typeface="Arial"/>
              </a:rPr>
              <a:t> </a:t>
            </a:r>
            <a:r>
              <a:rPr lang="en-US" sz="1300">
                <a:solidFill>
                  <a:srgbClr val="58595B"/>
                </a:solidFill>
                <a:latin typeface="Arial"/>
                <a:cs typeface="Arial"/>
              </a:rPr>
              <a:t>listen</a:t>
            </a:r>
            <a:r>
              <a:rPr lang="en-US" sz="1300" spc="-25">
                <a:solidFill>
                  <a:srgbClr val="58595B"/>
                </a:solidFill>
                <a:latin typeface="Arial"/>
                <a:cs typeface="Arial"/>
              </a:rPr>
              <a:t> and </a:t>
            </a:r>
            <a:r>
              <a:rPr lang="en-US" sz="1300" spc="-11">
                <a:solidFill>
                  <a:srgbClr val="58595B"/>
                </a:solidFill>
                <a:latin typeface="Arial"/>
                <a:cs typeface="Arial"/>
              </a:rPr>
              <a:t>provide</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31">
                <a:solidFill>
                  <a:srgbClr val="58595B"/>
                </a:solidFill>
                <a:latin typeface="Arial"/>
                <a:cs typeface="Arial"/>
              </a:rPr>
              <a:t> </a:t>
            </a:r>
            <a:r>
              <a:rPr lang="en-US" sz="1300">
                <a:solidFill>
                  <a:srgbClr val="58595B"/>
                </a:solidFill>
                <a:latin typeface="Arial"/>
                <a:cs typeface="Arial"/>
              </a:rPr>
              <a:t>and</a:t>
            </a:r>
            <a:r>
              <a:rPr lang="en-US" sz="1300" spc="-31">
                <a:solidFill>
                  <a:srgbClr val="58595B"/>
                </a:solidFill>
                <a:latin typeface="Arial"/>
                <a:cs typeface="Arial"/>
              </a:rPr>
              <a:t> </a:t>
            </a:r>
            <a:r>
              <a:rPr lang="en-US" sz="1300">
                <a:solidFill>
                  <a:srgbClr val="58595B"/>
                </a:solidFill>
                <a:latin typeface="Arial"/>
                <a:cs typeface="Arial"/>
              </a:rPr>
              <a:t>additional</a:t>
            </a:r>
            <a:r>
              <a:rPr lang="en-US" sz="1300" spc="-31">
                <a:solidFill>
                  <a:srgbClr val="58595B"/>
                </a:solidFill>
                <a:latin typeface="Arial"/>
                <a:cs typeface="Arial"/>
              </a:rPr>
              <a:t> </a:t>
            </a:r>
            <a:r>
              <a:rPr lang="en-US" sz="1300">
                <a:solidFill>
                  <a:srgbClr val="58595B"/>
                </a:solidFill>
                <a:latin typeface="Arial"/>
                <a:cs typeface="Arial"/>
              </a:rPr>
              <a:t>support</a:t>
            </a:r>
            <a:r>
              <a:rPr lang="en-US" sz="1300" spc="-31">
                <a:solidFill>
                  <a:srgbClr val="58595B"/>
                </a:solidFill>
                <a:latin typeface="Arial"/>
                <a:cs typeface="Arial"/>
              </a:rPr>
              <a:t> </a:t>
            </a:r>
            <a:r>
              <a:rPr lang="en-US" sz="1300" spc="-57">
                <a:solidFill>
                  <a:srgbClr val="58595B"/>
                </a:solidFill>
                <a:latin typeface="Arial"/>
                <a:cs typeface="Arial"/>
              </a:rPr>
              <a:t>(see</a:t>
            </a:r>
            <a:r>
              <a:rPr lang="en-US" sz="1300" spc="-15">
                <a:solidFill>
                  <a:srgbClr val="58595B"/>
                </a:solidFill>
                <a:latin typeface="Arial"/>
                <a:cs typeface="Arial"/>
              </a:rPr>
              <a:t> </a:t>
            </a:r>
            <a:r>
              <a:rPr lang="en-US" sz="1300" spc="-72">
                <a:solidFill>
                  <a:srgbClr val="003087"/>
                </a:solidFill>
                <a:latin typeface="Arial"/>
                <a:cs typeface="Arial"/>
              </a:rPr>
              <a:t>Let’s</a:t>
            </a:r>
            <a:r>
              <a:rPr lang="en-US" sz="1300" spc="-57">
                <a:solidFill>
                  <a:srgbClr val="003087"/>
                </a:solidFill>
                <a:latin typeface="Arial"/>
                <a:cs typeface="Arial"/>
              </a:rPr>
              <a:t> Talk</a:t>
            </a:r>
            <a:r>
              <a:rPr lang="en-US" sz="1300" spc="-62">
                <a:solidFill>
                  <a:srgbClr val="003087"/>
                </a:solidFill>
                <a:latin typeface="Arial"/>
                <a:cs typeface="Arial"/>
              </a:rPr>
              <a:t> </a:t>
            </a:r>
            <a:r>
              <a:rPr lang="en-US" sz="1300" spc="-57">
                <a:solidFill>
                  <a:srgbClr val="003087"/>
                </a:solidFill>
                <a:latin typeface="Arial"/>
                <a:cs typeface="Arial"/>
              </a:rPr>
              <a:t>– </a:t>
            </a:r>
            <a:r>
              <a:rPr lang="en-US" sz="1300" i="1" spc="-41">
                <a:solidFill>
                  <a:srgbClr val="003087"/>
                </a:solidFill>
                <a:latin typeface="Arial-BoldItalicMT"/>
                <a:cs typeface="Arial-BoldItalicMT"/>
              </a:rPr>
              <a:t>Circle </a:t>
            </a:r>
            <a:r>
              <a:rPr lang="en-US" sz="1300" i="1" spc="-31">
                <a:solidFill>
                  <a:srgbClr val="003087"/>
                </a:solidFill>
                <a:latin typeface="Arial-BoldItalicMT"/>
                <a:cs typeface="Arial-BoldItalicMT"/>
              </a:rPr>
              <a:t>of</a:t>
            </a:r>
            <a:r>
              <a:rPr lang="en-US" sz="1300" i="1" spc="-77">
                <a:solidFill>
                  <a:srgbClr val="003087"/>
                </a:solidFill>
                <a:latin typeface="Arial-BoldItalicMT"/>
                <a:cs typeface="Arial-BoldItalicMT"/>
              </a:rPr>
              <a:t> </a:t>
            </a:r>
            <a:r>
              <a:rPr lang="en-US" sz="1300" i="1" spc="-51">
                <a:solidFill>
                  <a:srgbClr val="003087"/>
                </a:solidFill>
                <a:latin typeface="Arial-BoldItalicMT"/>
                <a:cs typeface="Arial-BoldItalicMT"/>
              </a:rPr>
              <a:t>Support</a:t>
            </a:r>
            <a:r>
              <a:rPr lang="en-US" sz="1300" spc="-51">
                <a:solidFill>
                  <a:srgbClr val="58595B"/>
                </a:solidFill>
                <a:latin typeface="Arial"/>
                <a:cs typeface="Arial"/>
              </a:rPr>
              <a:t>)</a:t>
            </a:r>
            <a:r>
              <a:rPr lang="en-US" sz="1300" spc="-15">
                <a:solidFill>
                  <a:srgbClr val="58595B"/>
                </a:solidFill>
                <a:latin typeface="Arial"/>
                <a:cs typeface="Arial"/>
              </a:rPr>
              <a:t> </a:t>
            </a:r>
            <a:r>
              <a:rPr lang="en-US" sz="1300" spc="-93">
                <a:solidFill>
                  <a:srgbClr val="58595B"/>
                </a:solidFill>
                <a:latin typeface="Arial"/>
                <a:cs typeface="Arial"/>
              </a:rPr>
              <a:t>You</a:t>
            </a:r>
            <a:r>
              <a:rPr lang="en-US" sz="1300" spc="-36">
                <a:solidFill>
                  <a:srgbClr val="58595B"/>
                </a:solidFill>
                <a:latin typeface="Arial"/>
                <a:cs typeface="Arial"/>
              </a:rPr>
              <a:t> </a:t>
            </a:r>
            <a:r>
              <a:rPr lang="en-US" sz="1300" spc="-51">
                <a:solidFill>
                  <a:srgbClr val="58595B"/>
                </a:solidFill>
                <a:latin typeface="Arial"/>
                <a:cs typeface="Arial"/>
              </a:rPr>
              <a:t>may</a:t>
            </a:r>
            <a:r>
              <a:rPr lang="en-US" sz="1300" spc="-36">
                <a:solidFill>
                  <a:srgbClr val="58595B"/>
                </a:solidFill>
                <a:latin typeface="Arial"/>
                <a:cs typeface="Arial"/>
              </a:rPr>
              <a:t> </a:t>
            </a:r>
            <a:r>
              <a:rPr lang="en-US" sz="1300" spc="-20">
                <a:solidFill>
                  <a:srgbClr val="58595B"/>
                </a:solidFill>
                <a:latin typeface="Arial"/>
                <a:cs typeface="Arial"/>
              </a:rPr>
              <a:t>also</a:t>
            </a:r>
            <a:r>
              <a:rPr lang="en-US" sz="1300" spc="-31">
                <a:solidFill>
                  <a:srgbClr val="58595B"/>
                </a:solidFill>
                <a:latin typeface="Arial"/>
                <a:cs typeface="Arial"/>
              </a:rPr>
              <a:t> </a:t>
            </a:r>
            <a:r>
              <a:rPr lang="en-US" sz="1300" spc="-41">
                <a:solidFill>
                  <a:srgbClr val="58595B"/>
                </a:solidFill>
                <a:latin typeface="Arial"/>
                <a:cs typeface="Arial"/>
              </a:rPr>
              <a:t>use</a:t>
            </a:r>
            <a:r>
              <a:rPr lang="en-US" sz="1300" spc="-36">
                <a:solidFill>
                  <a:srgbClr val="58595B"/>
                </a:solidFill>
                <a:latin typeface="Arial"/>
                <a:cs typeface="Arial"/>
              </a:rPr>
              <a:t>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7">
                <a:solidFill>
                  <a:srgbClr val="003087"/>
                </a:solidFill>
                <a:latin typeface="Arial"/>
                <a:cs typeface="Arial"/>
              </a:rPr>
              <a:t>–</a:t>
            </a:r>
            <a:r>
              <a:rPr lang="en-US" sz="1300" spc="-62">
                <a:solidFill>
                  <a:srgbClr val="003087"/>
                </a:solidFill>
                <a:latin typeface="Arial"/>
                <a:cs typeface="Arial"/>
              </a:rPr>
              <a:t> </a:t>
            </a:r>
            <a:r>
              <a:rPr lang="en-US" sz="1300" i="1" spc="-11">
                <a:solidFill>
                  <a:srgbClr val="003087"/>
                </a:solidFill>
                <a:latin typeface="Arial-BoldItalicMT"/>
                <a:cs typeface="Arial-BoldItalicMT"/>
              </a:rPr>
              <a:t>Community </a:t>
            </a:r>
            <a:r>
              <a:rPr lang="en-US" sz="1300" i="1" spc="-98">
                <a:solidFill>
                  <a:srgbClr val="003087"/>
                </a:solidFill>
                <a:latin typeface="Arial-BoldItalicMT"/>
                <a:cs typeface="Arial-BoldItalicMT"/>
              </a:rPr>
              <a:t>Resources</a:t>
            </a:r>
            <a:r>
              <a:rPr lang="en-US" sz="1300" i="1" spc="-88">
                <a:solidFill>
                  <a:srgbClr val="003087"/>
                </a:solidFill>
                <a:latin typeface="Arial-BoldItalicMT"/>
                <a:cs typeface="Arial-BoldItalicMT"/>
              </a:rPr>
              <a:t> </a:t>
            </a:r>
            <a:r>
              <a:rPr lang="en-US" sz="1300" spc="-11">
                <a:solidFill>
                  <a:srgbClr val="58595B"/>
                </a:solidFill>
                <a:latin typeface="Arial"/>
                <a:cs typeface="Arial"/>
              </a:rPr>
              <a:t>(template)</a:t>
            </a:r>
            <a:r>
              <a:rPr lang="en-US" sz="1300" spc="-25">
                <a:solidFill>
                  <a:srgbClr val="58595B"/>
                </a:solidFill>
                <a:latin typeface="Arial"/>
                <a:cs typeface="Arial"/>
              </a:rPr>
              <a:t> </a:t>
            </a:r>
            <a:r>
              <a:rPr lang="en-US" sz="1300">
                <a:solidFill>
                  <a:srgbClr val="58595B"/>
                </a:solidFill>
                <a:latin typeface="Arial"/>
                <a:cs typeface="Arial"/>
              </a:rPr>
              <a:t>to</a:t>
            </a:r>
            <a:r>
              <a:rPr lang="en-US" sz="1300" spc="-31">
                <a:solidFill>
                  <a:srgbClr val="58595B"/>
                </a:solidFill>
                <a:latin typeface="Arial"/>
                <a:cs typeface="Arial"/>
              </a:rPr>
              <a:t> </a:t>
            </a:r>
            <a:r>
              <a:rPr lang="en-US" sz="1300">
                <a:solidFill>
                  <a:srgbClr val="58595B"/>
                </a:solidFill>
                <a:latin typeface="Arial"/>
                <a:cs typeface="Arial"/>
              </a:rPr>
              <a:t>add</a:t>
            </a:r>
            <a:r>
              <a:rPr lang="en-US" sz="1300" spc="-25">
                <a:solidFill>
                  <a:srgbClr val="58595B"/>
                </a:solidFill>
                <a:latin typeface="Arial"/>
                <a:cs typeface="Arial"/>
              </a:rPr>
              <a:t> </a:t>
            </a:r>
            <a:r>
              <a:rPr lang="en-US" sz="1300" spc="-11">
                <a:solidFill>
                  <a:srgbClr val="58595B"/>
                </a:solidFill>
                <a:latin typeface="Arial"/>
                <a:cs typeface="Arial"/>
              </a:rPr>
              <a:t>local</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25">
                <a:solidFill>
                  <a:srgbClr val="58595B"/>
                </a:solidFill>
                <a:latin typeface="Arial"/>
                <a:cs typeface="Arial"/>
              </a:rPr>
              <a:t> </a:t>
            </a:r>
            <a:r>
              <a:rPr lang="en-US" sz="1300">
                <a:solidFill>
                  <a:srgbClr val="58595B"/>
                </a:solidFill>
                <a:latin typeface="Arial"/>
                <a:cs typeface="Arial"/>
              </a:rPr>
              <a:t>the</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a:t>
            </a:r>
            <a:r>
              <a:rPr lang="en-US" sz="1300" spc="-51">
                <a:solidFill>
                  <a:srgbClr val="58595B"/>
                </a:solidFill>
                <a:latin typeface="Arial"/>
                <a:cs typeface="Arial"/>
              </a:rPr>
              <a:t>may</a:t>
            </a:r>
            <a:r>
              <a:rPr lang="en-US" sz="1300" spc="-20">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a:t>
            </a:r>
            <a:r>
              <a:rPr lang="en-US" sz="1300" spc="-20">
                <a:solidFill>
                  <a:srgbClr val="58595B"/>
                </a:solidFill>
                <a:latin typeface="Arial"/>
                <a:cs typeface="Arial"/>
              </a:rPr>
              <a:t>referred </a:t>
            </a:r>
            <a:r>
              <a:rPr lang="en-US" sz="1300">
                <a:solidFill>
                  <a:srgbClr val="58595B"/>
                </a:solidFill>
                <a:latin typeface="Arial"/>
                <a:cs typeface="Arial"/>
              </a:rPr>
              <a:t>to</a:t>
            </a:r>
            <a:r>
              <a:rPr lang="en-US" sz="1300" spc="-25">
                <a:solidFill>
                  <a:srgbClr val="58595B"/>
                </a:solidFill>
                <a:latin typeface="Arial"/>
                <a:cs typeface="Arial"/>
              </a:rPr>
              <a:t> </a:t>
            </a:r>
            <a:r>
              <a:rPr lang="en-US" sz="1300">
                <a:solidFill>
                  <a:srgbClr val="58595B"/>
                </a:solidFill>
                <a:latin typeface="Arial"/>
                <a:cs typeface="Arial"/>
              </a:rPr>
              <a:t>for</a:t>
            </a:r>
            <a:r>
              <a:rPr lang="en-US" sz="1300" spc="-20">
                <a:solidFill>
                  <a:srgbClr val="58595B"/>
                </a:solidFill>
                <a:latin typeface="Arial"/>
                <a:cs typeface="Arial"/>
              </a:rPr>
              <a:t> </a:t>
            </a:r>
            <a:r>
              <a:rPr lang="en-US" sz="1300">
                <a:solidFill>
                  <a:srgbClr val="58595B"/>
                </a:solidFill>
                <a:latin typeface="Arial"/>
                <a:cs typeface="Arial"/>
              </a:rPr>
              <a:t>additional</a:t>
            </a:r>
            <a:r>
              <a:rPr lang="en-US" sz="1300" spc="-20">
                <a:solidFill>
                  <a:srgbClr val="58595B"/>
                </a:solidFill>
                <a:latin typeface="Arial"/>
                <a:cs typeface="Arial"/>
              </a:rPr>
              <a:t> </a:t>
            </a:r>
            <a:r>
              <a:rPr lang="en-US" sz="1300" spc="-11">
                <a:solidFill>
                  <a:srgbClr val="58595B"/>
                </a:solidFill>
                <a:latin typeface="Arial"/>
                <a:cs typeface="Arial"/>
              </a:rPr>
              <a:t>community</a:t>
            </a:r>
            <a:r>
              <a:rPr lang="en-US" sz="1300" spc="-25">
                <a:solidFill>
                  <a:srgbClr val="58595B"/>
                </a:solidFill>
                <a:latin typeface="Arial"/>
                <a:cs typeface="Arial"/>
              </a:rPr>
              <a:t> </a:t>
            </a:r>
            <a:r>
              <a:rPr lang="en-US" sz="1300" spc="-11">
                <a:solidFill>
                  <a:srgbClr val="58595B"/>
                </a:solidFill>
                <a:latin typeface="Arial"/>
                <a:cs typeface="Arial"/>
              </a:rPr>
              <a:t>support. </a:t>
            </a:r>
          </a:p>
          <a:p>
            <a:pPr marL="13082" marR="679636">
              <a:lnSpc>
                <a:spcPct val="127800"/>
              </a:lnSpc>
              <a:spcBef>
                <a:spcPts val="103"/>
              </a:spcBef>
            </a:pPr>
            <a:endParaRPr lang="en-US" sz="1300" spc="-11">
              <a:solidFill>
                <a:srgbClr val="58595B"/>
              </a:solidFill>
              <a:latin typeface="Arial"/>
              <a:cs typeface="Arial"/>
            </a:endParaRPr>
          </a:p>
          <a:p>
            <a:pPr marL="13082" marR="679636" defTabSz="941939">
              <a:lnSpc>
                <a:spcPct val="127800"/>
              </a:lnSpc>
              <a:spcBef>
                <a:spcPts val="103"/>
              </a:spcBef>
              <a:defRPr/>
            </a:pPr>
            <a:r>
              <a:rPr lang="en-US" sz="1300" spc="-72">
                <a:solidFill>
                  <a:srgbClr val="58595B"/>
                </a:solidFill>
                <a:latin typeface="Arial"/>
                <a:cs typeface="Arial"/>
              </a:rPr>
              <a:t>The</a:t>
            </a:r>
            <a:r>
              <a:rPr lang="en-US" sz="1300" spc="-5">
                <a:solidFill>
                  <a:srgbClr val="58595B"/>
                </a:solidFill>
                <a:latin typeface="Arial"/>
                <a:cs typeface="Arial"/>
              </a:rPr>
              <a:t> </a:t>
            </a:r>
            <a:r>
              <a:rPr lang="en-US" sz="1300">
                <a:solidFill>
                  <a:srgbClr val="007D79"/>
                </a:solidFill>
                <a:latin typeface="Arial"/>
                <a:cs typeface="Arial"/>
              </a:rPr>
              <a:t>final</a:t>
            </a:r>
            <a:r>
              <a:rPr lang="en-US" sz="1300" spc="-11">
                <a:solidFill>
                  <a:srgbClr val="007D79"/>
                </a:solidFill>
                <a:latin typeface="Arial"/>
                <a:cs typeface="Arial"/>
              </a:rPr>
              <a:t> </a:t>
            </a:r>
            <a:r>
              <a:rPr lang="en-US" sz="1300">
                <a:solidFill>
                  <a:srgbClr val="007D79"/>
                </a:solidFill>
                <a:latin typeface="Arial"/>
                <a:cs typeface="Arial"/>
              </a:rPr>
              <a:t>column</a:t>
            </a:r>
            <a:r>
              <a:rPr lang="en-US" sz="1300" spc="5">
                <a:solidFill>
                  <a:srgbClr val="007D79"/>
                </a:solidFill>
                <a:latin typeface="Arial"/>
                <a:cs typeface="Arial"/>
              </a:rPr>
              <a:t> </a:t>
            </a:r>
            <a:r>
              <a:rPr lang="en-US" sz="1300" spc="-41">
                <a:solidFill>
                  <a:srgbClr val="58595B"/>
                </a:solidFill>
                <a:latin typeface="Arial"/>
                <a:cs typeface="Arial"/>
              </a:rPr>
              <a:t>encourages</a:t>
            </a:r>
            <a:r>
              <a:rPr lang="en-US" sz="1300" spc="-5">
                <a:solidFill>
                  <a:srgbClr val="58595B"/>
                </a:solidFill>
                <a:latin typeface="Arial"/>
                <a:cs typeface="Arial"/>
              </a:rPr>
              <a:t> </a:t>
            </a:r>
            <a:r>
              <a:rPr lang="en-US" sz="1300" spc="-11">
                <a:solidFill>
                  <a:srgbClr val="58595B"/>
                </a:solidFill>
                <a:latin typeface="Arial"/>
                <a:cs typeface="Arial"/>
              </a:rPr>
              <a:t>parents</a:t>
            </a:r>
            <a:r>
              <a:rPr lang="en-US" sz="1300">
                <a:solidFill>
                  <a:srgbClr val="58595B"/>
                </a:solidFill>
                <a:latin typeface="Arial"/>
                <a:cs typeface="Arial"/>
              </a:rPr>
              <a:t> and</a:t>
            </a:r>
            <a:r>
              <a:rPr lang="en-US" sz="1300" spc="-5">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a:solidFill>
                  <a:srgbClr val="58595B"/>
                </a:solidFill>
                <a:latin typeface="Arial"/>
                <a:cs typeface="Arial"/>
              </a:rPr>
              <a:t>to </a:t>
            </a:r>
            <a:r>
              <a:rPr lang="en-US" sz="1300" spc="-11">
                <a:solidFill>
                  <a:srgbClr val="58595B"/>
                </a:solidFill>
                <a:latin typeface="Arial"/>
                <a:cs typeface="Arial"/>
              </a:rPr>
              <a:t>build </a:t>
            </a:r>
            <a:r>
              <a:rPr lang="en-US" sz="1300">
                <a:solidFill>
                  <a:srgbClr val="58595B"/>
                </a:solidFill>
                <a:latin typeface="Arial"/>
                <a:cs typeface="Arial"/>
              </a:rPr>
              <a:t>a plan</a:t>
            </a:r>
            <a:r>
              <a:rPr lang="en-US" sz="1300" spc="5">
                <a:solidFill>
                  <a:srgbClr val="58595B"/>
                </a:solidFill>
                <a:latin typeface="Arial"/>
                <a:cs typeface="Arial"/>
              </a:rPr>
              <a:t> </a:t>
            </a:r>
            <a:r>
              <a:rPr lang="en-US" sz="1300">
                <a:solidFill>
                  <a:srgbClr val="58595B"/>
                </a:solidFill>
                <a:latin typeface="Arial"/>
                <a:cs typeface="Arial"/>
              </a:rPr>
              <a:t>for</a:t>
            </a:r>
            <a:r>
              <a:rPr lang="en-US" sz="1300" spc="5">
                <a:solidFill>
                  <a:srgbClr val="58595B"/>
                </a:solidFill>
                <a:latin typeface="Arial"/>
                <a:cs typeface="Arial"/>
              </a:rPr>
              <a:t> </a:t>
            </a:r>
            <a:r>
              <a:rPr lang="en-US" sz="1300" spc="-41">
                <a:solidFill>
                  <a:srgbClr val="58595B"/>
                </a:solidFill>
                <a:latin typeface="Arial"/>
                <a:cs typeface="Arial"/>
              </a:rPr>
              <a:t>safe</a:t>
            </a:r>
            <a:r>
              <a:rPr lang="en-US" sz="1300" spc="5">
                <a:solidFill>
                  <a:srgbClr val="58595B"/>
                </a:solidFill>
                <a:latin typeface="Arial"/>
                <a:cs typeface="Arial"/>
              </a:rPr>
              <a:t> </a:t>
            </a:r>
            <a:r>
              <a:rPr lang="en-US" sz="1300">
                <a:solidFill>
                  <a:srgbClr val="58595B"/>
                </a:solidFill>
                <a:latin typeface="Arial"/>
                <a:cs typeface="Arial"/>
              </a:rPr>
              <a:t>infant</a:t>
            </a:r>
            <a:r>
              <a:rPr lang="en-US" sz="1300" spc="5">
                <a:solidFill>
                  <a:srgbClr val="58595B"/>
                </a:solidFill>
                <a:latin typeface="Arial"/>
                <a:cs typeface="Arial"/>
              </a:rPr>
              <a:t> </a:t>
            </a:r>
            <a:r>
              <a:rPr lang="en-US" sz="1300" spc="-31">
                <a:solidFill>
                  <a:srgbClr val="58595B"/>
                </a:solidFill>
                <a:latin typeface="Arial"/>
                <a:cs typeface="Arial"/>
              </a:rPr>
              <a:t>sleep.</a:t>
            </a:r>
            <a:r>
              <a:rPr lang="en-US" sz="1300" spc="5">
                <a:solidFill>
                  <a:srgbClr val="58595B"/>
                </a:solidFill>
                <a:latin typeface="Arial"/>
                <a:cs typeface="Arial"/>
              </a:rPr>
              <a:t> </a:t>
            </a:r>
            <a:r>
              <a:rPr lang="en-US" sz="1300">
                <a:solidFill>
                  <a:srgbClr val="58595B"/>
                </a:solidFill>
                <a:latin typeface="Arial"/>
                <a:cs typeface="Arial"/>
              </a:rPr>
              <a:t>It is</a:t>
            </a:r>
            <a:r>
              <a:rPr lang="en-US" sz="1300" spc="5">
                <a:solidFill>
                  <a:srgbClr val="58595B"/>
                </a:solidFill>
                <a:latin typeface="Arial"/>
                <a:cs typeface="Arial"/>
              </a:rPr>
              <a:t> </a:t>
            </a:r>
            <a:r>
              <a:rPr lang="en-US" sz="1300" spc="-20">
                <a:solidFill>
                  <a:srgbClr val="58595B"/>
                </a:solidFill>
                <a:latin typeface="Arial"/>
                <a:cs typeface="Arial"/>
              </a:rPr>
              <a:t>especially</a:t>
            </a:r>
            <a:r>
              <a:rPr lang="en-US" sz="1300" spc="5">
                <a:solidFill>
                  <a:srgbClr val="58595B"/>
                </a:solidFill>
                <a:latin typeface="Arial"/>
                <a:cs typeface="Arial"/>
              </a:rPr>
              <a:t> </a:t>
            </a:r>
            <a:r>
              <a:rPr lang="en-US" sz="1300">
                <a:solidFill>
                  <a:srgbClr val="58595B"/>
                </a:solidFill>
                <a:latin typeface="Arial"/>
                <a:cs typeface="Arial"/>
              </a:rPr>
              <a:t>important</a:t>
            </a:r>
            <a:r>
              <a:rPr lang="en-US" sz="1300" spc="5">
                <a:solidFill>
                  <a:srgbClr val="58595B"/>
                </a:solidFill>
                <a:latin typeface="Arial"/>
                <a:cs typeface="Arial"/>
              </a:rPr>
              <a:t> </a:t>
            </a:r>
            <a:r>
              <a:rPr lang="en-US" sz="1300" spc="-25">
                <a:solidFill>
                  <a:srgbClr val="58595B"/>
                </a:solidFill>
                <a:latin typeface="Arial"/>
                <a:cs typeface="Arial"/>
              </a:rPr>
              <a:t>to </a:t>
            </a:r>
            <a:r>
              <a:rPr lang="en-US" sz="1300" spc="-36">
                <a:solidFill>
                  <a:srgbClr val="58595B"/>
                </a:solidFill>
                <a:latin typeface="Arial"/>
                <a:cs typeface="Arial"/>
              </a:rPr>
              <a:t>encourage</a:t>
            </a:r>
            <a:r>
              <a:rPr lang="en-US" sz="1300" spc="-5">
                <a:solidFill>
                  <a:srgbClr val="58595B"/>
                </a:solidFill>
                <a:latin typeface="Arial"/>
                <a:cs typeface="Arial"/>
              </a:rPr>
              <a:t> </a:t>
            </a:r>
            <a:r>
              <a:rPr lang="en-US" sz="1300">
                <a:solidFill>
                  <a:srgbClr val="58595B"/>
                </a:solidFill>
                <a:latin typeface="Arial"/>
                <a:cs typeface="Arial"/>
              </a:rPr>
              <a:t>them to</a:t>
            </a:r>
            <a:r>
              <a:rPr lang="en-US" sz="1300" spc="-5">
                <a:solidFill>
                  <a:srgbClr val="58595B"/>
                </a:solidFill>
                <a:latin typeface="Arial"/>
                <a:cs typeface="Arial"/>
              </a:rPr>
              <a:t> </a:t>
            </a:r>
            <a:r>
              <a:rPr lang="en-US" sz="1300" spc="-25">
                <a:solidFill>
                  <a:srgbClr val="58595B"/>
                </a:solidFill>
                <a:latin typeface="Arial"/>
                <a:cs typeface="Arial"/>
              </a:rPr>
              <a:t>share</a:t>
            </a:r>
            <a:r>
              <a:rPr lang="en-US" sz="1300">
                <a:solidFill>
                  <a:srgbClr val="58595B"/>
                </a:solidFill>
                <a:latin typeface="Arial"/>
                <a:cs typeface="Arial"/>
              </a:rPr>
              <a:t> the</a:t>
            </a:r>
            <a:r>
              <a:rPr lang="en-US" sz="1300" spc="-5">
                <a:solidFill>
                  <a:srgbClr val="58595B"/>
                </a:solidFill>
                <a:latin typeface="Arial"/>
                <a:cs typeface="Arial"/>
              </a:rPr>
              <a:t> </a:t>
            </a:r>
            <a:r>
              <a:rPr lang="en-US" sz="1300">
                <a:solidFill>
                  <a:srgbClr val="58595B"/>
                </a:solidFill>
                <a:latin typeface="Arial"/>
                <a:cs typeface="Arial"/>
              </a:rPr>
              <a:t>plan with all</a:t>
            </a:r>
            <a:r>
              <a:rPr lang="en-US" sz="1300" spc="-5">
                <a:solidFill>
                  <a:srgbClr val="58595B"/>
                </a:solidFill>
                <a:latin typeface="Arial"/>
                <a:cs typeface="Arial"/>
              </a:rPr>
              <a:t> </a:t>
            </a:r>
            <a:r>
              <a:rPr lang="en-US" sz="1300">
                <a:solidFill>
                  <a:srgbClr val="58595B"/>
                </a:solidFill>
                <a:latin typeface="Arial"/>
                <a:cs typeface="Arial"/>
              </a:rPr>
              <a:t>the </a:t>
            </a:r>
            <a:r>
              <a:rPr lang="en-US" sz="1300" spc="-31">
                <a:solidFill>
                  <a:srgbClr val="58595B"/>
                </a:solidFill>
                <a:latin typeface="Arial"/>
                <a:cs typeface="Arial"/>
              </a:rPr>
              <a:t>baby’s</a:t>
            </a:r>
            <a:r>
              <a:rPr lang="en-US" sz="1300" spc="-5">
                <a:solidFill>
                  <a:srgbClr val="58595B"/>
                </a:solidFill>
                <a:latin typeface="Arial"/>
                <a:cs typeface="Arial"/>
              </a:rPr>
              <a:t> </a:t>
            </a:r>
            <a:r>
              <a:rPr lang="en-US" sz="1300" spc="-11">
                <a:solidFill>
                  <a:srgbClr val="58595B"/>
                </a:solidFill>
                <a:latin typeface="Arial"/>
                <a:cs typeface="Arial"/>
              </a:rPr>
              <a:t>caregivers </a:t>
            </a:r>
            <a:r>
              <a:rPr lang="en-US" sz="1300" spc="-31">
                <a:solidFill>
                  <a:srgbClr val="58595B"/>
                </a:solidFill>
                <a:latin typeface="Arial"/>
                <a:cs typeface="Arial"/>
              </a:rPr>
              <a:t>(grandparents,</a:t>
            </a:r>
            <a:r>
              <a:rPr lang="en-US" sz="1300" spc="-15">
                <a:solidFill>
                  <a:srgbClr val="58595B"/>
                </a:solidFill>
                <a:latin typeface="Arial"/>
                <a:cs typeface="Arial"/>
              </a:rPr>
              <a:t> </a:t>
            </a:r>
            <a:r>
              <a:rPr lang="en-US" sz="1300">
                <a:solidFill>
                  <a:srgbClr val="58595B"/>
                </a:solidFill>
                <a:latin typeface="Arial"/>
                <a:cs typeface="Arial"/>
              </a:rPr>
              <a:t>other</a:t>
            </a:r>
            <a:r>
              <a:rPr lang="en-US" sz="1300" spc="-15">
                <a:solidFill>
                  <a:srgbClr val="58595B"/>
                </a:solidFill>
                <a:latin typeface="Arial"/>
                <a:cs typeface="Arial"/>
              </a:rPr>
              <a:t> </a:t>
            </a:r>
            <a:r>
              <a:rPr lang="en-US" sz="1300">
                <a:solidFill>
                  <a:srgbClr val="58595B"/>
                </a:solidFill>
                <a:latin typeface="Arial"/>
                <a:cs typeface="Arial"/>
              </a:rPr>
              <a:t>family</a:t>
            </a:r>
            <a:r>
              <a:rPr lang="en-US" sz="1300" spc="-15">
                <a:solidFill>
                  <a:srgbClr val="58595B"/>
                </a:solidFill>
                <a:latin typeface="Arial"/>
                <a:cs typeface="Arial"/>
              </a:rPr>
              <a:t> </a:t>
            </a:r>
            <a:r>
              <a:rPr lang="en-US" sz="1300" spc="-31">
                <a:solidFill>
                  <a:srgbClr val="58595B"/>
                </a:solidFill>
                <a:latin typeface="Arial"/>
                <a:cs typeface="Arial"/>
              </a:rPr>
              <a:t>members,</a:t>
            </a:r>
            <a:r>
              <a:rPr lang="en-US" sz="1300" spc="-11">
                <a:solidFill>
                  <a:srgbClr val="58595B"/>
                </a:solidFill>
                <a:latin typeface="Arial"/>
                <a:cs typeface="Arial"/>
              </a:rPr>
              <a:t> </a:t>
            </a:r>
            <a:r>
              <a:rPr lang="en-US" sz="1300">
                <a:solidFill>
                  <a:srgbClr val="58595B"/>
                </a:solidFill>
                <a:latin typeface="Arial"/>
                <a:cs typeface="Arial"/>
              </a:rPr>
              <a:t>child</a:t>
            </a:r>
            <a:r>
              <a:rPr lang="en-US" sz="1300" spc="-15">
                <a:solidFill>
                  <a:srgbClr val="58595B"/>
                </a:solidFill>
                <a:latin typeface="Arial"/>
                <a:cs typeface="Arial"/>
              </a:rPr>
              <a:t> </a:t>
            </a:r>
            <a:r>
              <a:rPr lang="en-US" sz="1300" spc="-36">
                <a:solidFill>
                  <a:srgbClr val="58595B"/>
                </a:solidFill>
                <a:latin typeface="Arial"/>
                <a:cs typeface="Arial"/>
              </a:rPr>
              <a:t>care</a:t>
            </a:r>
            <a:r>
              <a:rPr lang="en-US" sz="1300" spc="-15">
                <a:solidFill>
                  <a:srgbClr val="58595B"/>
                </a:solidFill>
                <a:latin typeface="Arial"/>
                <a:cs typeface="Arial"/>
              </a:rPr>
              <a:t> </a:t>
            </a:r>
            <a:r>
              <a:rPr lang="en-US" sz="1300" spc="-11">
                <a:solidFill>
                  <a:srgbClr val="58595B"/>
                </a:solidFill>
                <a:latin typeface="Arial"/>
                <a:cs typeface="Arial"/>
              </a:rPr>
              <a:t>center staff, </a:t>
            </a:r>
            <a:r>
              <a:rPr lang="en-US" sz="1300">
                <a:solidFill>
                  <a:srgbClr val="58595B"/>
                </a:solidFill>
                <a:latin typeface="Arial"/>
                <a:cs typeface="Arial"/>
              </a:rPr>
              <a:t>and</a:t>
            </a:r>
            <a:r>
              <a:rPr lang="en-US" sz="1300" spc="-5">
                <a:solidFill>
                  <a:srgbClr val="58595B"/>
                </a:solidFill>
                <a:latin typeface="Arial"/>
                <a:cs typeface="Arial"/>
              </a:rPr>
              <a:t> </a:t>
            </a:r>
            <a:r>
              <a:rPr lang="en-US" sz="1300" spc="-25">
                <a:solidFill>
                  <a:srgbClr val="58595B"/>
                </a:solidFill>
                <a:latin typeface="Arial"/>
                <a:cs typeface="Arial"/>
              </a:rPr>
              <a:t>others).</a:t>
            </a:r>
            <a:r>
              <a:rPr lang="en-US" sz="1300">
                <a:solidFill>
                  <a:srgbClr val="58595B"/>
                </a:solidFill>
                <a:latin typeface="Arial"/>
                <a:cs typeface="Arial"/>
              </a:rPr>
              <a:t> </a:t>
            </a:r>
            <a:r>
              <a:rPr lang="en-US" sz="1300" spc="-51">
                <a:solidFill>
                  <a:srgbClr val="58595B"/>
                </a:solidFill>
                <a:latin typeface="Arial"/>
                <a:cs typeface="Arial"/>
              </a:rPr>
              <a:t>This</a:t>
            </a:r>
            <a:r>
              <a:rPr lang="en-US" sz="1300">
                <a:solidFill>
                  <a:srgbClr val="58595B"/>
                </a:solidFill>
                <a:latin typeface="Arial"/>
                <a:cs typeface="Arial"/>
              </a:rPr>
              <a:t> </a:t>
            </a:r>
            <a:r>
              <a:rPr lang="en-US" sz="1300" spc="-31">
                <a:solidFill>
                  <a:srgbClr val="58595B"/>
                </a:solidFill>
                <a:latin typeface="Arial"/>
                <a:cs typeface="Arial"/>
              </a:rPr>
              <a:t>can</a:t>
            </a:r>
            <a:r>
              <a:rPr lang="en-US" sz="1300">
                <a:solidFill>
                  <a:srgbClr val="58595B"/>
                </a:solidFill>
                <a:latin typeface="Arial"/>
                <a:cs typeface="Arial"/>
              </a:rPr>
              <a:t> </a:t>
            </a:r>
            <a:r>
              <a:rPr lang="en-US" sz="1300" spc="-31">
                <a:solidFill>
                  <a:srgbClr val="58595B"/>
                </a:solidFill>
                <a:latin typeface="Arial"/>
                <a:cs typeface="Arial"/>
              </a:rPr>
              <a:t>increase</a:t>
            </a:r>
            <a:r>
              <a:rPr lang="en-US" sz="1300">
                <a:solidFill>
                  <a:srgbClr val="58595B"/>
                </a:solidFill>
                <a:latin typeface="Arial"/>
                <a:cs typeface="Arial"/>
              </a:rPr>
              <a:t> the likelihood that </a:t>
            </a:r>
            <a:r>
              <a:rPr lang="en-US" sz="1300" spc="-31">
                <a:solidFill>
                  <a:srgbClr val="58595B"/>
                </a:solidFill>
                <a:latin typeface="Arial"/>
                <a:cs typeface="Arial"/>
              </a:rPr>
              <a:t>safe</a:t>
            </a:r>
            <a:r>
              <a:rPr lang="en-US" sz="1300">
                <a:solidFill>
                  <a:srgbClr val="58595B"/>
                </a:solidFill>
                <a:latin typeface="Arial"/>
                <a:cs typeface="Arial"/>
              </a:rPr>
              <a:t> </a:t>
            </a:r>
            <a:r>
              <a:rPr lang="en-US" sz="1300" spc="-11">
                <a:solidFill>
                  <a:srgbClr val="58595B"/>
                </a:solidFill>
                <a:latin typeface="Arial"/>
                <a:cs typeface="Arial"/>
              </a:rPr>
              <a:t>infant sleep</a:t>
            </a:r>
            <a:r>
              <a:rPr lang="en-US" sz="1300" spc="-25">
                <a:solidFill>
                  <a:srgbClr val="58595B"/>
                </a:solidFill>
                <a:latin typeface="Arial"/>
                <a:cs typeface="Arial"/>
              </a:rPr>
              <a:t> practices</a:t>
            </a:r>
            <a:r>
              <a:rPr lang="en-US" sz="1300" spc="-20">
                <a:solidFill>
                  <a:srgbClr val="58595B"/>
                </a:solidFill>
                <a:latin typeface="Arial"/>
                <a:cs typeface="Arial"/>
              </a:rPr>
              <a:t> </a:t>
            </a:r>
            <a:r>
              <a:rPr lang="en-US" sz="1300">
                <a:solidFill>
                  <a:srgbClr val="58595B"/>
                </a:solidFill>
                <a:latin typeface="Arial"/>
                <a:cs typeface="Arial"/>
              </a:rPr>
              <a:t>will</a:t>
            </a:r>
            <a:r>
              <a:rPr lang="en-US" sz="1300" spc="-25">
                <a:solidFill>
                  <a:srgbClr val="58595B"/>
                </a:solidFill>
                <a:latin typeface="Arial"/>
                <a:cs typeface="Arial"/>
              </a:rPr>
              <a:t> </a:t>
            </a:r>
            <a:r>
              <a:rPr lang="en-US" sz="1300">
                <a:solidFill>
                  <a:srgbClr val="58595B"/>
                </a:solidFill>
                <a:latin typeface="Arial"/>
                <a:cs typeface="Arial"/>
              </a:rPr>
              <a:t>be</a:t>
            </a:r>
            <a:r>
              <a:rPr lang="en-US" sz="1300" spc="-20">
                <a:solidFill>
                  <a:srgbClr val="58595B"/>
                </a:solidFill>
                <a:latin typeface="Arial"/>
                <a:cs typeface="Arial"/>
              </a:rPr>
              <a:t> </a:t>
            </a:r>
            <a:r>
              <a:rPr lang="en-US" sz="1300">
                <a:solidFill>
                  <a:srgbClr val="58595B"/>
                </a:solidFill>
                <a:latin typeface="Arial"/>
                <a:cs typeface="Arial"/>
              </a:rPr>
              <a:t>adopted</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5">
                <a:solidFill>
                  <a:srgbClr val="58595B"/>
                </a:solidFill>
                <a:latin typeface="Arial"/>
                <a:cs typeface="Arial"/>
              </a:rPr>
              <a:t> </a:t>
            </a:r>
            <a:r>
              <a:rPr lang="en-US" sz="1300" spc="-11">
                <a:solidFill>
                  <a:srgbClr val="58595B"/>
                </a:solidFill>
                <a:latin typeface="Arial"/>
                <a:cs typeface="Arial"/>
              </a:rPr>
              <a:t>night,</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0">
                <a:solidFill>
                  <a:srgbClr val="58595B"/>
                </a:solidFill>
                <a:latin typeface="Arial"/>
                <a:cs typeface="Arial"/>
              </a:rPr>
              <a:t> </a:t>
            </a:r>
            <a:r>
              <a:rPr lang="en-US" sz="1300" spc="-31">
                <a:solidFill>
                  <a:srgbClr val="58595B"/>
                </a:solidFill>
                <a:latin typeface="Arial"/>
                <a:cs typeface="Arial"/>
              </a:rPr>
              <a:t>nap,</a:t>
            </a:r>
            <a:r>
              <a:rPr lang="en-US" sz="1300" spc="-25">
                <a:solidFill>
                  <a:srgbClr val="58595B"/>
                </a:solidFill>
                <a:latin typeface="Arial"/>
                <a:cs typeface="Arial"/>
              </a:rPr>
              <a:t> </a:t>
            </a:r>
            <a:r>
              <a:rPr lang="en-US" sz="1300" spc="-11">
                <a:solidFill>
                  <a:srgbClr val="58595B"/>
                </a:solidFill>
                <a:latin typeface="Arial"/>
                <a:cs typeface="Arial"/>
              </a:rPr>
              <a:t>every feeding, every time.</a:t>
            </a:r>
          </a:p>
          <a:p>
            <a:pPr marL="13082" marR="679636">
              <a:lnSpc>
                <a:spcPct val="127800"/>
              </a:lnSpc>
              <a:spcBef>
                <a:spcPts val="103"/>
              </a:spcBef>
            </a:pPr>
            <a:endParaRPr lang="en-US" sz="1300">
              <a:latin typeface="Arial"/>
              <a:cs typeface="Arial"/>
            </a:endParaRPr>
          </a:p>
          <a:p>
            <a:pPr marL="13082">
              <a:spcBef>
                <a:spcPts val="757"/>
              </a:spcBef>
            </a:pPr>
            <a:r>
              <a:rPr lang="en-US" b="0"/>
              <a:t>REMEMBER: </a:t>
            </a:r>
            <a:r>
              <a:rPr lang="en-US" sz="1300" spc="-36">
                <a:solidFill>
                  <a:srgbClr val="A6DED6"/>
                </a:solidFill>
                <a:latin typeface="Arial"/>
                <a:cs typeface="Arial"/>
              </a:rPr>
              <a:t>It’s</a:t>
            </a:r>
            <a:r>
              <a:rPr lang="en-US" sz="1300" spc="-62">
                <a:solidFill>
                  <a:srgbClr val="A6DED6"/>
                </a:solidFill>
                <a:latin typeface="Arial"/>
                <a:cs typeface="Arial"/>
              </a:rPr>
              <a:t> </a:t>
            </a:r>
            <a:r>
              <a:rPr lang="en-US" sz="1300" spc="-51">
                <a:solidFill>
                  <a:srgbClr val="A6DED6"/>
                </a:solidFill>
                <a:latin typeface="Arial"/>
                <a:cs typeface="Arial"/>
              </a:rPr>
              <a:t>okay</a:t>
            </a:r>
            <a:r>
              <a:rPr lang="en-US" sz="1300" spc="-62">
                <a:solidFill>
                  <a:srgbClr val="A6DED6"/>
                </a:solidFill>
                <a:latin typeface="Arial"/>
                <a:cs typeface="Arial"/>
              </a:rPr>
              <a:t> </a:t>
            </a:r>
            <a:r>
              <a:rPr lang="en-US" sz="1300">
                <a:solidFill>
                  <a:srgbClr val="A6DED6"/>
                </a:solidFill>
                <a:latin typeface="Arial"/>
                <a:cs typeface="Arial"/>
              </a:rPr>
              <a:t>if</a:t>
            </a:r>
            <a:r>
              <a:rPr lang="en-US" sz="1300" spc="-62">
                <a:solidFill>
                  <a:srgbClr val="A6DED6"/>
                </a:solidFill>
                <a:latin typeface="Arial"/>
                <a:cs typeface="Arial"/>
              </a:rPr>
              <a:t> </a:t>
            </a:r>
            <a:r>
              <a:rPr lang="en-US" sz="1300" spc="-68">
                <a:solidFill>
                  <a:srgbClr val="A6DED6"/>
                </a:solidFill>
                <a:latin typeface="Arial"/>
                <a:cs typeface="Arial"/>
              </a:rPr>
              <a:t>you</a:t>
            </a:r>
            <a:r>
              <a:rPr lang="en-US" sz="1300" spc="-57">
                <a:solidFill>
                  <a:srgbClr val="A6DED6"/>
                </a:solidFill>
                <a:latin typeface="Arial"/>
                <a:cs typeface="Arial"/>
              </a:rPr>
              <a:t> </a:t>
            </a:r>
            <a:r>
              <a:rPr lang="en-US" sz="1300" spc="-31">
                <a:solidFill>
                  <a:srgbClr val="A6DED6"/>
                </a:solidFill>
                <a:latin typeface="Arial"/>
                <a:cs typeface="Arial"/>
              </a:rPr>
              <a:t>don’t</a:t>
            </a:r>
            <a:r>
              <a:rPr lang="en-US" sz="1300" spc="-62">
                <a:solidFill>
                  <a:srgbClr val="A6DED6"/>
                </a:solidFill>
                <a:latin typeface="Arial"/>
                <a:cs typeface="Arial"/>
              </a:rPr>
              <a:t> </a:t>
            </a:r>
            <a:r>
              <a:rPr lang="en-US" sz="1300" spc="-46">
                <a:solidFill>
                  <a:srgbClr val="A6DED6"/>
                </a:solidFill>
                <a:latin typeface="Arial"/>
                <a:cs typeface="Arial"/>
              </a:rPr>
              <a:t>know</a:t>
            </a:r>
            <a:r>
              <a:rPr lang="en-US" sz="1300" spc="-62">
                <a:solidFill>
                  <a:srgbClr val="A6DED6"/>
                </a:solidFill>
                <a:latin typeface="Arial"/>
                <a:cs typeface="Arial"/>
              </a:rPr>
              <a:t> </a:t>
            </a:r>
            <a:r>
              <a:rPr lang="en-US" sz="1300" spc="-41">
                <a:solidFill>
                  <a:srgbClr val="A6DED6"/>
                </a:solidFill>
                <a:latin typeface="Arial"/>
                <a:cs typeface="Arial"/>
              </a:rPr>
              <a:t>an</a:t>
            </a:r>
            <a:r>
              <a:rPr lang="en-US" sz="1300" spc="-57">
                <a:solidFill>
                  <a:srgbClr val="A6DED6"/>
                </a:solidFill>
                <a:latin typeface="Arial"/>
                <a:cs typeface="Arial"/>
              </a:rPr>
              <a:t> </a:t>
            </a:r>
            <a:r>
              <a:rPr lang="en-US" sz="1300" spc="-11">
                <a:solidFill>
                  <a:srgbClr val="A6DED6"/>
                </a:solidFill>
                <a:latin typeface="Arial"/>
                <a:cs typeface="Arial"/>
              </a:rPr>
              <a:t>answer!</a:t>
            </a:r>
            <a:endParaRPr lang="en-US" sz="1300">
              <a:latin typeface="Arial"/>
              <a:cs typeface="Arial"/>
            </a:endParaRPr>
          </a:p>
          <a:p>
            <a:pPr marL="13082" marR="133441">
              <a:lnSpc>
                <a:spcPct val="124200"/>
              </a:lnSpc>
              <a:spcBef>
                <a:spcPts val="273"/>
              </a:spcBef>
            </a:pPr>
            <a:r>
              <a:rPr lang="en-US">
                <a:solidFill>
                  <a:srgbClr val="FFFFFF"/>
                </a:solidFill>
                <a:latin typeface="Arial"/>
                <a:cs typeface="Arial"/>
              </a:rPr>
              <a:t>If</a:t>
            </a:r>
            <a:r>
              <a:rPr lang="en-US" spc="25">
                <a:solidFill>
                  <a:srgbClr val="FFFFFF"/>
                </a:solidFill>
                <a:latin typeface="Arial"/>
                <a:cs typeface="Arial"/>
              </a:rPr>
              <a:t> </a:t>
            </a:r>
            <a:r>
              <a:rPr lang="en-US">
                <a:solidFill>
                  <a:srgbClr val="FFFFFF"/>
                </a:solidFill>
                <a:latin typeface="Arial"/>
                <a:cs typeface="Arial"/>
              </a:rPr>
              <a:t>a</a:t>
            </a:r>
            <a:r>
              <a:rPr lang="en-US" spc="25">
                <a:solidFill>
                  <a:srgbClr val="FFFFFF"/>
                </a:solidFill>
                <a:latin typeface="Arial"/>
                <a:cs typeface="Arial"/>
              </a:rPr>
              <a:t> </a:t>
            </a:r>
            <a:r>
              <a:rPr lang="en-US">
                <a:solidFill>
                  <a:srgbClr val="FFFFFF"/>
                </a:solidFill>
                <a:latin typeface="Arial"/>
                <a:cs typeface="Arial"/>
              </a:rPr>
              <a:t>parent</a:t>
            </a:r>
            <a:r>
              <a:rPr lang="en-US" spc="25">
                <a:solidFill>
                  <a:srgbClr val="FFFFFF"/>
                </a:solidFill>
                <a:latin typeface="Arial"/>
                <a:cs typeface="Arial"/>
              </a:rPr>
              <a:t> </a:t>
            </a:r>
            <a:r>
              <a:rPr lang="en-US" spc="-46">
                <a:solidFill>
                  <a:srgbClr val="FFFFFF"/>
                </a:solidFill>
                <a:latin typeface="Arial"/>
                <a:cs typeface="Arial"/>
              </a:rPr>
              <a:t>asks</a:t>
            </a:r>
            <a:r>
              <a:rPr lang="en-US" spc="25">
                <a:solidFill>
                  <a:srgbClr val="FFFFFF"/>
                </a:solidFill>
                <a:latin typeface="Arial"/>
                <a:cs typeface="Arial"/>
              </a:rPr>
              <a:t> </a:t>
            </a:r>
            <a:r>
              <a:rPr lang="en-US">
                <a:solidFill>
                  <a:srgbClr val="FFFFFF"/>
                </a:solidFill>
                <a:latin typeface="Arial"/>
                <a:cs typeface="Arial"/>
              </a:rPr>
              <a:t>about</a:t>
            </a:r>
            <a:r>
              <a:rPr lang="en-US" spc="25">
                <a:solidFill>
                  <a:srgbClr val="FFFFFF"/>
                </a:solidFill>
                <a:latin typeface="Arial"/>
                <a:cs typeface="Arial"/>
              </a:rPr>
              <a:t> </a:t>
            </a:r>
            <a:r>
              <a:rPr lang="en-US">
                <a:solidFill>
                  <a:srgbClr val="FFFFFF"/>
                </a:solidFill>
                <a:latin typeface="Arial"/>
                <a:cs typeface="Arial"/>
              </a:rPr>
              <a:t>something</a:t>
            </a:r>
            <a:r>
              <a:rPr lang="en-US" spc="25">
                <a:solidFill>
                  <a:srgbClr val="FFFFFF"/>
                </a:solidFill>
                <a:latin typeface="Arial"/>
                <a:cs typeface="Arial"/>
              </a:rPr>
              <a:t> </a:t>
            </a:r>
            <a:r>
              <a:rPr lang="en-US">
                <a:solidFill>
                  <a:srgbClr val="FFFFFF"/>
                </a:solidFill>
                <a:latin typeface="Arial"/>
                <a:cs typeface="Arial"/>
              </a:rPr>
              <a:t>you</a:t>
            </a:r>
            <a:r>
              <a:rPr lang="en-US" spc="25">
                <a:solidFill>
                  <a:srgbClr val="FFFFFF"/>
                </a:solidFill>
                <a:latin typeface="Arial"/>
                <a:cs typeface="Arial"/>
              </a:rPr>
              <a:t> </a:t>
            </a:r>
            <a:r>
              <a:rPr lang="en-US">
                <a:solidFill>
                  <a:srgbClr val="FFFFFF"/>
                </a:solidFill>
                <a:latin typeface="Arial"/>
                <a:cs typeface="Arial"/>
              </a:rPr>
              <a:t>aren’t</a:t>
            </a:r>
            <a:r>
              <a:rPr lang="en-US" spc="25">
                <a:solidFill>
                  <a:srgbClr val="FFFFFF"/>
                </a:solidFill>
                <a:latin typeface="Arial"/>
                <a:cs typeface="Arial"/>
              </a:rPr>
              <a:t> </a:t>
            </a:r>
            <a:r>
              <a:rPr lang="en-US">
                <a:solidFill>
                  <a:srgbClr val="FFFFFF"/>
                </a:solidFill>
                <a:latin typeface="Arial"/>
                <a:cs typeface="Arial"/>
              </a:rPr>
              <a:t>familiar</a:t>
            </a:r>
            <a:r>
              <a:rPr lang="en-US" spc="25">
                <a:solidFill>
                  <a:srgbClr val="FFFFFF"/>
                </a:solidFill>
                <a:latin typeface="Arial"/>
                <a:cs typeface="Arial"/>
              </a:rPr>
              <a:t> </a:t>
            </a:r>
            <a:r>
              <a:rPr lang="en-US">
                <a:solidFill>
                  <a:srgbClr val="FFFFFF"/>
                </a:solidFill>
                <a:latin typeface="Arial"/>
                <a:cs typeface="Arial"/>
              </a:rPr>
              <a:t>with</a:t>
            </a:r>
            <a:r>
              <a:rPr lang="en-US" spc="25">
                <a:solidFill>
                  <a:srgbClr val="FFFFFF"/>
                </a:solidFill>
                <a:latin typeface="Arial"/>
                <a:cs typeface="Arial"/>
              </a:rPr>
              <a:t> </a:t>
            </a:r>
            <a:r>
              <a:rPr lang="en-US" spc="-11">
                <a:solidFill>
                  <a:srgbClr val="FFFFFF"/>
                </a:solidFill>
                <a:latin typeface="Arial"/>
                <a:cs typeface="Arial"/>
              </a:rPr>
              <a:t>regarding </a:t>
            </a:r>
            <a:r>
              <a:rPr lang="en-US">
                <a:solidFill>
                  <a:srgbClr val="FFFFFF"/>
                </a:solidFill>
                <a:latin typeface="Arial"/>
                <a:cs typeface="Arial"/>
              </a:rPr>
              <a:t>one</a:t>
            </a:r>
            <a:r>
              <a:rPr lang="en-US" spc="31">
                <a:solidFill>
                  <a:srgbClr val="FFFFFF"/>
                </a:solidFill>
                <a:latin typeface="Arial"/>
                <a:cs typeface="Arial"/>
              </a:rPr>
              <a:t> </a:t>
            </a:r>
            <a:r>
              <a:rPr lang="en-US">
                <a:solidFill>
                  <a:srgbClr val="FFFFFF"/>
                </a:solidFill>
                <a:latin typeface="Arial"/>
                <a:cs typeface="Arial"/>
              </a:rPr>
              <a:t>of</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spc="-11">
                <a:solidFill>
                  <a:srgbClr val="FFFFFF"/>
                </a:solidFill>
                <a:latin typeface="Arial"/>
                <a:cs typeface="Arial"/>
              </a:rPr>
              <a:t>recommendations,</a:t>
            </a:r>
            <a:r>
              <a:rPr lang="en-US" spc="31">
                <a:solidFill>
                  <a:srgbClr val="FFFFFF"/>
                </a:solidFill>
                <a:latin typeface="Arial"/>
                <a:cs typeface="Arial"/>
              </a:rPr>
              <a:t> </a:t>
            </a:r>
            <a:r>
              <a:rPr lang="en-US">
                <a:solidFill>
                  <a:srgbClr val="FFFFFF"/>
                </a:solidFill>
                <a:latin typeface="Arial"/>
                <a:cs typeface="Arial"/>
              </a:rPr>
              <a:t>let</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a:solidFill>
                  <a:srgbClr val="FFFFFF"/>
                </a:solidFill>
                <a:latin typeface="Arial"/>
                <a:cs typeface="Arial"/>
              </a:rPr>
              <a:t>parent</a:t>
            </a:r>
            <a:r>
              <a:rPr lang="en-US" spc="31">
                <a:solidFill>
                  <a:srgbClr val="FFFFFF"/>
                </a:solidFill>
                <a:latin typeface="Arial"/>
                <a:cs typeface="Arial"/>
              </a:rPr>
              <a:t> </a:t>
            </a:r>
            <a:r>
              <a:rPr lang="en-US">
                <a:solidFill>
                  <a:srgbClr val="FFFFFF"/>
                </a:solidFill>
                <a:latin typeface="Arial"/>
                <a:cs typeface="Arial"/>
              </a:rPr>
              <a:t>know</a:t>
            </a:r>
            <a:r>
              <a:rPr lang="en-US" spc="31">
                <a:solidFill>
                  <a:srgbClr val="FFFFFF"/>
                </a:solidFill>
                <a:latin typeface="Arial"/>
                <a:cs typeface="Arial"/>
              </a:rPr>
              <a:t> </a:t>
            </a:r>
            <a:r>
              <a:rPr lang="en-US">
                <a:solidFill>
                  <a:srgbClr val="FFFFFF"/>
                </a:solidFill>
                <a:latin typeface="Arial"/>
                <a:cs typeface="Arial"/>
              </a:rPr>
              <a:t>you</a:t>
            </a:r>
            <a:r>
              <a:rPr lang="en-US" spc="36">
                <a:solidFill>
                  <a:srgbClr val="FFFFFF"/>
                </a:solidFill>
                <a:latin typeface="Arial"/>
                <a:cs typeface="Arial"/>
              </a:rPr>
              <a:t> </a:t>
            </a:r>
            <a:r>
              <a:rPr lang="en-US">
                <a:solidFill>
                  <a:srgbClr val="FFFFFF"/>
                </a:solidFill>
                <a:latin typeface="Arial"/>
                <a:cs typeface="Arial"/>
              </a:rPr>
              <a:t>will</a:t>
            </a:r>
            <a:r>
              <a:rPr lang="en-US" spc="31">
                <a:solidFill>
                  <a:srgbClr val="FFFFFF"/>
                </a:solidFill>
                <a:latin typeface="Arial"/>
                <a:cs typeface="Arial"/>
              </a:rPr>
              <a:t> </a:t>
            </a:r>
            <a:r>
              <a:rPr lang="en-US" spc="-20">
                <a:solidFill>
                  <a:srgbClr val="FFFFFF"/>
                </a:solidFill>
                <a:latin typeface="Arial"/>
                <a:cs typeface="Arial"/>
              </a:rPr>
              <a:t>find</a:t>
            </a:r>
            <a:r>
              <a:rPr lang="en-US" spc="-20">
                <a:latin typeface="Arial"/>
                <a:cs typeface="Arial"/>
              </a:rPr>
              <a:t> </a:t>
            </a:r>
            <a:r>
              <a:rPr lang="en-US">
                <a:solidFill>
                  <a:srgbClr val="FFFFFF"/>
                </a:solidFill>
                <a:latin typeface="Arial"/>
                <a:cs typeface="Arial"/>
              </a:rPr>
              <a:t>out</a:t>
            </a:r>
            <a:r>
              <a:rPr lang="en-US" spc="51">
                <a:solidFill>
                  <a:srgbClr val="FFFFFF"/>
                </a:solidFill>
                <a:latin typeface="Arial"/>
                <a:cs typeface="Arial"/>
              </a:rPr>
              <a:t> </a:t>
            </a:r>
            <a:r>
              <a:rPr lang="en-US">
                <a:solidFill>
                  <a:srgbClr val="FFFFFF"/>
                </a:solidFill>
                <a:latin typeface="Arial"/>
                <a:cs typeface="Arial"/>
              </a:rPr>
              <a:t>more</a:t>
            </a:r>
            <a:r>
              <a:rPr lang="en-US" spc="57">
                <a:solidFill>
                  <a:srgbClr val="FFFFFF"/>
                </a:solidFill>
                <a:latin typeface="Arial"/>
                <a:cs typeface="Arial"/>
              </a:rPr>
              <a:t> </a:t>
            </a:r>
            <a:r>
              <a:rPr lang="en-US">
                <a:solidFill>
                  <a:srgbClr val="FFFFFF"/>
                </a:solidFill>
                <a:latin typeface="Arial"/>
                <a:cs typeface="Arial"/>
              </a:rPr>
              <a:t>information</a:t>
            </a:r>
            <a:r>
              <a:rPr lang="en-US" spc="57">
                <a:solidFill>
                  <a:srgbClr val="FFFFFF"/>
                </a:solidFill>
                <a:latin typeface="Arial"/>
                <a:cs typeface="Arial"/>
              </a:rPr>
              <a:t> </a:t>
            </a:r>
            <a:r>
              <a:rPr lang="en-US">
                <a:solidFill>
                  <a:srgbClr val="FFFFFF"/>
                </a:solidFill>
                <a:latin typeface="Arial"/>
                <a:cs typeface="Arial"/>
              </a:rPr>
              <a:t>and</a:t>
            </a:r>
            <a:r>
              <a:rPr lang="en-US" spc="51">
                <a:solidFill>
                  <a:srgbClr val="FFFFFF"/>
                </a:solidFill>
                <a:latin typeface="Arial"/>
                <a:cs typeface="Arial"/>
              </a:rPr>
              <a:t> </a:t>
            </a:r>
            <a:r>
              <a:rPr lang="en-US">
                <a:solidFill>
                  <a:srgbClr val="FFFFFF"/>
                </a:solidFill>
                <a:latin typeface="Arial"/>
                <a:cs typeface="Arial"/>
              </a:rPr>
              <a:t>follow</a:t>
            </a:r>
            <a:r>
              <a:rPr lang="en-US" spc="57">
                <a:solidFill>
                  <a:srgbClr val="FFFFFF"/>
                </a:solidFill>
                <a:latin typeface="Arial"/>
                <a:cs typeface="Arial"/>
              </a:rPr>
              <a:t> </a:t>
            </a:r>
            <a:r>
              <a:rPr lang="en-US">
                <a:solidFill>
                  <a:srgbClr val="FFFFFF"/>
                </a:solidFill>
                <a:latin typeface="Arial"/>
                <a:cs typeface="Arial"/>
              </a:rPr>
              <a:t>up</a:t>
            </a:r>
            <a:r>
              <a:rPr lang="en-US" spc="57">
                <a:solidFill>
                  <a:srgbClr val="FFFFFF"/>
                </a:solidFill>
                <a:latin typeface="Arial"/>
                <a:cs typeface="Arial"/>
              </a:rPr>
              <a:t> </a:t>
            </a:r>
            <a:r>
              <a:rPr lang="en-US">
                <a:solidFill>
                  <a:srgbClr val="FFFFFF"/>
                </a:solidFill>
                <a:latin typeface="Arial"/>
                <a:cs typeface="Arial"/>
              </a:rPr>
              <a:t>with</a:t>
            </a:r>
            <a:r>
              <a:rPr lang="en-US" spc="57">
                <a:solidFill>
                  <a:srgbClr val="FFFFFF"/>
                </a:solidFill>
                <a:latin typeface="Arial"/>
                <a:cs typeface="Arial"/>
              </a:rPr>
              <a:t> </a:t>
            </a:r>
            <a:r>
              <a:rPr lang="en-US">
                <a:solidFill>
                  <a:srgbClr val="FFFFFF"/>
                </a:solidFill>
                <a:latin typeface="Arial"/>
                <a:cs typeface="Arial"/>
              </a:rPr>
              <a:t>them.</a:t>
            </a:r>
            <a:r>
              <a:rPr lang="en-US" spc="51">
                <a:solidFill>
                  <a:srgbClr val="FFFFFF"/>
                </a:solidFill>
                <a:latin typeface="Arial"/>
                <a:cs typeface="Arial"/>
              </a:rPr>
              <a:t> </a:t>
            </a:r>
            <a:r>
              <a:rPr lang="en-US" spc="-88">
                <a:solidFill>
                  <a:srgbClr val="FFFFFF"/>
                </a:solidFill>
                <a:latin typeface="Arial"/>
                <a:cs typeface="Arial"/>
              </a:rPr>
              <a:t>To</a:t>
            </a:r>
            <a:r>
              <a:rPr lang="en-US" spc="57">
                <a:solidFill>
                  <a:srgbClr val="FFFFFF"/>
                </a:solidFill>
                <a:latin typeface="Arial"/>
                <a:cs typeface="Arial"/>
              </a:rPr>
              <a:t> </a:t>
            </a:r>
            <a:r>
              <a:rPr lang="en-US">
                <a:solidFill>
                  <a:srgbClr val="FFFFFF"/>
                </a:solidFill>
                <a:latin typeface="Arial"/>
                <a:cs typeface="Arial"/>
              </a:rPr>
              <a:t>find</a:t>
            </a:r>
            <a:r>
              <a:rPr lang="en-US" spc="57">
                <a:solidFill>
                  <a:srgbClr val="FFFFFF"/>
                </a:solidFill>
                <a:latin typeface="Arial"/>
                <a:cs typeface="Arial"/>
              </a:rPr>
              <a:t> </a:t>
            </a:r>
            <a:r>
              <a:rPr lang="en-US" spc="-11">
                <a:solidFill>
                  <a:srgbClr val="FFFFFF"/>
                </a:solidFill>
                <a:latin typeface="Arial"/>
                <a:cs typeface="Arial"/>
              </a:rPr>
              <a:t>additional </a:t>
            </a:r>
            <a:r>
              <a:rPr lang="en-US">
                <a:solidFill>
                  <a:srgbClr val="FFFFFF"/>
                </a:solidFill>
                <a:latin typeface="Arial"/>
                <a:cs typeface="Arial"/>
              </a:rPr>
              <a:t>information,</a:t>
            </a:r>
            <a:r>
              <a:rPr lang="en-US" spc="68">
                <a:solidFill>
                  <a:srgbClr val="FFFFFF"/>
                </a:solidFill>
                <a:latin typeface="Arial"/>
                <a:cs typeface="Arial"/>
              </a:rPr>
              <a:t> </a:t>
            </a:r>
            <a:r>
              <a:rPr lang="en-US">
                <a:solidFill>
                  <a:srgbClr val="FFFFFF"/>
                </a:solidFill>
                <a:latin typeface="Arial"/>
                <a:cs typeface="Arial"/>
              </a:rPr>
              <a:t>contact</a:t>
            </a:r>
            <a:r>
              <a:rPr lang="en-US" spc="72">
                <a:solidFill>
                  <a:srgbClr val="FFFFFF"/>
                </a:solidFill>
                <a:latin typeface="Arial"/>
                <a:cs typeface="Arial"/>
              </a:rPr>
              <a:t> </a:t>
            </a:r>
            <a:r>
              <a:rPr lang="en-US">
                <a:solidFill>
                  <a:srgbClr val="FFFFFF"/>
                </a:solidFill>
                <a:latin typeface="Arial"/>
                <a:cs typeface="Arial"/>
              </a:rPr>
              <a:t>your</a:t>
            </a:r>
            <a:r>
              <a:rPr lang="en-US" spc="72">
                <a:solidFill>
                  <a:srgbClr val="FFFFFF"/>
                </a:solidFill>
                <a:latin typeface="Arial"/>
                <a:cs typeface="Arial"/>
              </a:rPr>
              <a:t> </a:t>
            </a:r>
            <a:r>
              <a:rPr lang="en-US">
                <a:solidFill>
                  <a:srgbClr val="FFFFFF"/>
                </a:solidFill>
                <a:latin typeface="Arial"/>
                <a:cs typeface="Arial"/>
              </a:rPr>
              <a:t>community</a:t>
            </a:r>
            <a:r>
              <a:rPr lang="en-US" spc="68">
                <a:solidFill>
                  <a:srgbClr val="FFFFFF"/>
                </a:solidFill>
                <a:latin typeface="Arial"/>
                <a:cs typeface="Arial"/>
              </a:rPr>
              <a:t> </a:t>
            </a:r>
            <a:r>
              <a:rPr lang="en-US">
                <a:solidFill>
                  <a:srgbClr val="FFFFFF"/>
                </a:solidFill>
                <a:latin typeface="Arial"/>
                <a:cs typeface="Arial"/>
              </a:rPr>
              <a:t>training</a:t>
            </a:r>
            <a:r>
              <a:rPr lang="en-US" spc="72">
                <a:solidFill>
                  <a:srgbClr val="FFFFFF"/>
                </a:solidFill>
                <a:latin typeface="Arial"/>
                <a:cs typeface="Arial"/>
              </a:rPr>
              <a:t> </a:t>
            </a:r>
            <a:r>
              <a:rPr lang="en-US">
                <a:solidFill>
                  <a:srgbClr val="FFFFFF"/>
                </a:solidFill>
                <a:latin typeface="Arial"/>
                <a:cs typeface="Arial"/>
              </a:rPr>
              <a:t>facilitator,</a:t>
            </a:r>
            <a:r>
              <a:rPr lang="en-US" spc="72">
                <a:solidFill>
                  <a:srgbClr val="FFFFFF"/>
                </a:solidFill>
                <a:latin typeface="Arial"/>
                <a:cs typeface="Arial"/>
              </a:rPr>
              <a:t> </a:t>
            </a:r>
            <a:r>
              <a:rPr lang="en-US">
                <a:solidFill>
                  <a:srgbClr val="FFFFFF"/>
                </a:solidFill>
                <a:latin typeface="Arial"/>
                <a:cs typeface="Arial"/>
              </a:rPr>
              <a:t>or</a:t>
            </a:r>
            <a:r>
              <a:rPr lang="en-US" spc="72">
                <a:solidFill>
                  <a:srgbClr val="FFFFFF"/>
                </a:solidFill>
                <a:latin typeface="Arial"/>
                <a:cs typeface="Arial"/>
              </a:rPr>
              <a:t> </a:t>
            </a:r>
            <a:r>
              <a:rPr lang="en-US">
                <a:solidFill>
                  <a:srgbClr val="FFFFFF"/>
                </a:solidFill>
                <a:latin typeface="Arial"/>
                <a:cs typeface="Arial"/>
              </a:rPr>
              <a:t>the</a:t>
            </a:r>
            <a:r>
              <a:rPr lang="en-US" spc="68">
                <a:solidFill>
                  <a:srgbClr val="FFFFFF"/>
                </a:solidFill>
                <a:latin typeface="Arial"/>
                <a:cs typeface="Arial"/>
              </a:rPr>
              <a:t> </a:t>
            </a:r>
            <a:r>
              <a:rPr lang="en-US" spc="-46">
                <a:solidFill>
                  <a:srgbClr val="FFFFFF"/>
                </a:solidFill>
                <a:latin typeface="Arial"/>
                <a:cs typeface="Arial"/>
              </a:rPr>
              <a:t>DSHS </a:t>
            </a:r>
            <a:r>
              <a:rPr lang="en-US">
                <a:solidFill>
                  <a:srgbClr val="FFFFFF"/>
                </a:solidFill>
                <a:latin typeface="Arial"/>
                <a:cs typeface="Arial"/>
              </a:rPr>
              <a:t>Infant</a:t>
            </a:r>
            <a:r>
              <a:rPr lang="en-US" spc="5">
                <a:solidFill>
                  <a:srgbClr val="FFFFFF"/>
                </a:solidFill>
                <a:latin typeface="Arial"/>
                <a:cs typeface="Arial"/>
              </a:rPr>
              <a:t> </a:t>
            </a:r>
            <a:r>
              <a:rPr lang="en-US">
                <a:solidFill>
                  <a:srgbClr val="FFFFFF"/>
                </a:solidFill>
                <a:latin typeface="Arial"/>
                <a:cs typeface="Arial"/>
              </a:rPr>
              <a:t>Health</a:t>
            </a:r>
            <a:r>
              <a:rPr lang="en-US" spc="5">
                <a:solidFill>
                  <a:srgbClr val="FFFFFF"/>
                </a:solidFill>
                <a:latin typeface="Arial"/>
                <a:cs typeface="Arial"/>
              </a:rPr>
              <a:t> </a:t>
            </a:r>
            <a:r>
              <a:rPr lang="en-US">
                <a:solidFill>
                  <a:srgbClr val="FFFFFF"/>
                </a:solidFill>
                <a:latin typeface="Arial"/>
                <a:cs typeface="Arial"/>
              </a:rPr>
              <a:t>team</a:t>
            </a:r>
            <a:r>
              <a:rPr lang="en-US" spc="11">
                <a:solidFill>
                  <a:srgbClr val="FFFFFF"/>
                </a:solidFill>
                <a:latin typeface="Arial"/>
                <a:cs typeface="Arial"/>
              </a:rPr>
              <a:t> </a:t>
            </a:r>
            <a:r>
              <a:rPr lang="en-US">
                <a:solidFill>
                  <a:srgbClr val="FFFFFF"/>
                </a:solidFill>
                <a:latin typeface="Arial"/>
                <a:cs typeface="Arial"/>
              </a:rPr>
              <a:t>at</a:t>
            </a:r>
            <a:r>
              <a:rPr lang="en-US" spc="5">
                <a:solidFill>
                  <a:srgbClr val="FFFFFF"/>
                </a:solidFill>
                <a:latin typeface="Arial"/>
                <a:cs typeface="Arial"/>
              </a:rPr>
              <a:t> </a:t>
            </a:r>
            <a:r>
              <a:rPr lang="en-US" u="sng" spc="-11">
                <a:solidFill>
                  <a:srgbClr val="A6DED6"/>
                </a:solidFill>
                <a:uFill>
                  <a:solidFill>
                    <a:srgbClr val="A6DED6"/>
                  </a:solidFill>
                </a:uFill>
                <a:latin typeface="Arial"/>
                <a:cs typeface="Arial"/>
                <a:hlinkClick r:id="rId3"/>
              </a:rPr>
              <a:t>InfantHealth@dshs.texas.gov</a:t>
            </a:r>
            <a:endParaRPr lang="en-US">
              <a:latin typeface="Arial"/>
              <a:cs typeface="Arial"/>
            </a:endParaRPr>
          </a:p>
          <a:p>
            <a:endParaRPr lang="en-US" b="0"/>
          </a:p>
          <a:p>
            <a:r>
              <a:rPr lang="en-US" b="0"/>
              <a:t>Additional resources from NAPPSS Building on Campaign through Conversations: </a:t>
            </a:r>
            <a:br>
              <a:rPr lang="en-US" b="0"/>
            </a:br>
            <a:r>
              <a:rPr lang="en-US" b="0"/>
              <a:t>1. Families may not want to create a plan.  Do I have to push this issue?</a:t>
            </a:r>
          </a:p>
          <a:p>
            <a:r>
              <a:rPr lang="en-US" b="0"/>
              <a:t>Of course, families have a choice and creating a full plan may not be something they choose. Having the discussion with them, however, is still very important and helpful. It can help them begin to anticipate what they need to do to prepare for their baby and help them think about what supports they have or may need. This thought process alone gives families a chance to make sure they can follow through with their plans for sleeping and feeding their babies.</a:t>
            </a:r>
          </a:p>
          <a:p>
            <a:r>
              <a:rPr lang="en-US" b="0"/>
              <a:t>2. A written plan may not work for everyone. Families with limited or no literacy or with disabilities that impact reading written material won’t benefit from one.</a:t>
            </a:r>
          </a:p>
          <a:p>
            <a:r>
              <a:rPr lang="en-US" b="0"/>
              <a:t>There are a number of ways that you can make accommodations to the process for families who might not benefit from a written plan. For example, large numbers of people have smart phones. You could video or audio record a summary of the plan for the family for future reference. If the family has identified particular supports they want to use, you could help them put contact information into speed dial that could be voice activated.  Finally, you might determine if there is someone in that family’s support system who could help them review the written plan over time—that could be part of the plan!</a:t>
            </a:r>
          </a:p>
          <a:p>
            <a:endParaRPr lang="en-US" b="0"/>
          </a:p>
          <a:p>
            <a:endParaRPr lang="en-US" b="0"/>
          </a:p>
          <a:p>
            <a:r>
              <a:rPr lang="en-US" b="0"/>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b="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82</a:t>
            </a:fld>
            <a:endParaRPr lang="en-US"/>
          </a:p>
        </p:txBody>
      </p:sp>
      <p:sp>
        <p:nvSpPr>
          <p:cNvPr id="5" name="Date Placeholder 4">
            <a:extLst>
              <a:ext uri="{FF2B5EF4-FFF2-40B4-BE49-F238E27FC236}">
                <a16:creationId xmlns:a16="http://schemas.microsoft.com/office/drawing/2014/main" id="{3639C23C-CB5C-5D3D-8DD8-CD8A4AD82BB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104809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Each conversation with a new parent or caregiver creates a unique opportunity to provide support and encouragement.</a:t>
            </a:r>
          </a:p>
          <a:p>
            <a:endParaRPr lang="en-US" b="0" dirty="0"/>
          </a:p>
          <a:p>
            <a:r>
              <a:rPr lang="en-US" b="0" i="0" dirty="0"/>
              <a:t>What are some examples of people or roles who act as starters, deepeners, or those who provide ongoing conversations?</a:t>
            </a:r>
          </a:p>
          <a:p>
            <a:endParaRPr lang="en-US" b="0" dirty="0"/>
          </a:p>
          <a:p>
            <a:r>
              <a:rPr lang="en-US" b="0" dirty="0"/>
              <a:t>The NAPPSS developed Building on Campaigns through Conversations modules offers information and dives deeper into these roles and helps you as a facilitator determine how to support your audience.</a:t>
            </a:r>
          </a:p>
          <a:p>
            <a:endParaRPr lang="en-US" b="0" dirty="0"/>
          </a:p>
          <a:p>
            <a:r>
              <a:rPr lang="en-US" b="0" dirty="0"/>
              <a:t>The conversation purpose and methods are all based on asking open-ended questions and actively listening to families and caregivers so that they can select the best behaviors that they can routinely practice and provide safer infant sleep environments.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Note for presenter: The 2022 AAP recommendations includes the following top tier recommendation: “It is essential that physicians, nonphysician clinicians, hospital staff, and child care providers endorse and model safe infant sleep guidelines from the beginning of pregnancy.”</a:t>
            </a:r>
            <a:endParaRPr lang="en-US" b="0" dirty="0"/>
          </a:p>
          <a:p>
            <a:endParaRPr lang="en-US" b="0" dirty="0"/>
          </a:p>
          <a:p>
            <a:r>
              <a:rPr lang="en-US" b="0" dirty="0"/>
              <a:t>Resources: https://www.ncemch.org/learning/building/ and 2022 AAP safe sleep recommendations</a:t>
            </a:r>
          </a:p>
          <a:p>
            <a:r>
              <a:rPr lang="en-US" b="0" dirty="0"/>
              <a:t>Image credit: Texas DSHS</a:t>
            </a:r>
          </a:p>
          <a:p>
            <a:endParaRPr lang="en-US" b="0" dirty="0"/>
          </a:p>
          <a:p>
            <a:r>
              <a:rPr lang="en-US" b="1" dirty="0"/>
              <a:t>(Add questions - Paul</a:t>
            </a:r>
            <a:r>
              <a:rPr lang="en-US" b="1" dirty="0">
                <a:sym typeface="Wingdings" pitchFamily="2" charset="2"/>
              </a:rPr>
              <a:t>)</a:t>
            </a:r>
            <a:endParaRPr lang="en-US" b="1" dirty="0"/>
          </a:p>
        </p:txBody>
      </p:sp>
      <p:sp>
        <p:nvSpPr>
          <p:cNvPr id="4" name="Slide Number Placeholder 3"/>
          <p:cNvSpPr>
            <a:spLocks noGrp="1"/>
          </p:cNvSpPr>
          <p:nvPr>
            <p:ph type="sldNum" sz="quarter" idx="5"/>
          </p:nvPr>
        </p:nvSpPr>
        <p:spPr/>
        <p:txBody>
          <a:bodyPr/>
          <a:lstStyle/>
          <a:p>
            <a:fld id="{7A2F1392-1334-4055-880E-7EC15B34D006}" type="slidenum">
              <a:rPr lang="en-US" smtClean="0"/>
              <a:t>83</a:t>
            </a:fld>
            <a:endParaRPr lang="en-US"/>
          </a:p>
        </p:txBody>
      </p:sp>
      <p:sp>
        <p:nvSpPr>
          <p:cNvPr id="5" name="Date Placeholder 4">
            <a:extLst>
              <a:ext uri="{FF2B5EF4-FFF2-40B4-BE49-F238E27FC236}">
                <a16:creationId xmlns:a16="http://schemas.microsoft.com/office/drawing/2014/main" id="{7C728694-3B46-D5AF-B5D5-B7414280CD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9862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cs typeface="Arial"/>
              </a:rPr>
              <a:t>Ask participants to locate the Let’s Talk- </a:t>
            </a:r>
            <a:r>
              <a:rPr lang="en-US" sz="1300" i="1" spc="-62">
                <a:solidFill>
                  <a:srgbClr val="58595B"/>
                </a:solidFill>
                <a:cs typeface="Arial"/>
              </a:rPr>
              <a:t>Circle of Support</a:t>
            </a:r>
            <a:r>
              <a:rPr lang="en-US" sz="1300" spc="-62">
                <a:solidFill>
                  <a:srgbClr val="58595B"/>
                </a:solidFill>
                <a:cs typeface="Arial"/>
              </a:rPr>
              <a:t> handout pictured on the slide.</a:t>
            </a:r>
          </a:p>
          <a:p>
            <a:endParaRPr lang="en-US" b="0">
              <a:latin typeface="+mn-lt"/>
            </a:endParaRPr>
          </a:p>
          <a:p>
            <a:r>
              <a:rPr lang="en-US" b="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a:latin typeface="+mn-lt"/>
            </a:endParaRPr>
          </a:p>
          <a:p>
            <a:r>
              <a:rPr lang="en-US" b="0">
                <a:latin typeface="+mn-lt"/>
              </a:rPr>
              <a:t>Offer a stretch and snack break activity-</a:t>
            </a:r>
          </a:p>
          <a:p>
            <a:pPr marL="176614" indent="-176614">
              <a:buFont typeface="Arial" panose="020B0604020202020204" pitchFamily="34" charset="0"/>
              <a:buChar char="•"/>
            </a:pPr>
            <a:r>
              <a:rPr lang="en-US" b="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a:latin typeface="+mn-lt"/>
              </a:rPr>
              <a:t>This community can even look for gaps where they need to add to the circle.</a:t>
            </a:r>
          </a:p>
          <a:p>
            <a:endParaRPr lang="en-US" b="0">
              <a:latin typeface="+mn-lt"/>
            </a:endParaRPr>
          </a:p>
          <a:p>
            <a:r>
              <a:rPr lang="en-US" b="0">
                <a:latin typeface="+mn-lt"/>
              </a:rPr>
              <a:t>Reiterate that this tool is included in the online toolkit as a handout and includes recommendations to use both in trainings and with parents and caregivers. </a:t>
            </a:r>
          </a:p>
          <a:p>
            <a:endParaRPr lang="en-US" b="0">
              <a:latin typeface="+mn-lt"/>
            </a:endParaRPr>
          </a:p>
          <a:p>
            <a:r>
              <a:rPr lang="en-US" b="0">
                <a:latin typeface="+mn-lt"/>
              </a:rPr>
              <a:t>Encouraging both community educators and parents to identify and engage their circle of support can create a collective impact for individuals and communities to reduce the rates of sleep related death.</a:t>
            </a:r>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84</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14569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dirty="0">
                <a:solidFill>
                  <a:srgbClr val="58595B"/>
                </a:solidFill>
                <a:cs typeface="Arial"/>
              </a:rPr>
              <a:t>Ask participants to locate the Let’s Talk- </a:t>
            </a:r>
            <a:r>
              <a:rPr lang="en-US" sz="1300" i="1" spc="-62" dirty="0">
                <a:solidFill>
                  <a:srgbClr val="58595B"/>
                </a:solidFill>
                <a:cs typeface="Arial"/>
              </a:rPr>
              <a:t>Community Resources </a:t>
            </a:r>
            <a:r>
              <a:rPr lang="en-US" sz="1300" spc="-62" dirty="0">
                <a:solidFill>
                  <a:srgbClr val="58595B"/>
                </a:solidFill>
                <a:cs typeface="Arial"/>
              </a:rPr>
              <a:t>handout pictured on the slide.</a:t>
            </a:r>
          </a:p>
          <a:p>
            <a:endParaRPr lang="en-US" b="0" dirty="0">
              <a:latin typeface="+mn-lt"/>
            </a:endParaRPr>
          </a:p>
          <a:p>
            <a:r>
              <a:rPr lang="en-US" b="0" dirty="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dirty="0">
              <a:latin typeface="+mn-lt"/>
            </a:endParaRPr>
          </a:p>
          <a:p>
            <a:r>
              <a:rPr lang="en-US" b="0" dirty="0">
                <a:latin typeface="+mn-lt"/>
              </a:rPr>
              <a:t>Offer a stretch and snack break activity-</a:t>
            </a:r>
          </a:p>
          <a:p>
            <a:pPr marL="176614" indent="-176614">
              <a:buFont typeface="Arial" panose="020B0604020202020204" pitchFamily="34" charset="0"/>
              <a:buChar char="•"/>
            </a:pPr>
            <a:r>
              <a:rPr lang="en-US" b="0" dirty="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dirty="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dirty="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dirty="0">
                <a:latin typeface="+mn-lt"/>
              </a:rPr>
              <a:t>This community can even look for gaps where they need to add to the circle.</a:t>
            </a:r>
          </a:p>
          <a:p>
            <a:endParaRPr lang="en-US" b="0" dirty="0">
              <a:latin typeface="+mn-lt"/>
            </a:endParaRPr>
          </a:p>
          <a:p>
            <a:r>
              <a:rPr lang="en-US" b="0" dirty="0">
                <a:latin typeface="+mn-lt"/>
              </a:rPr>
              <a:t>Reiterate that this tool is included in the online toolkit as a handout and includes recommendations to use both in trainings and with parents and caregivers. </a:t>
            </a:r>
          </a:p>
          <a:p>
            <a:endParaRPr lang="en-US" b="0" dirty="0">
              <a:latin typeface="+mn-lt"/>
            </a:endParaRPr>
          </a:p>
          <a:p>
            <a:r>
              <a:rPr lang="en-US" b="0" dirty="0">
                <a:latin typeface="+mn-lt"/>
              </a:rPr>
              <a:t>Encouraging both community educators and parents to identify and engage their circle of support can create a collective impact for individuals and communities to reduce the rates of sleep related death.</a:t>
            </a:r>
          </a:p>
          <a:p>
            <a:endParaRPr lang="en-US" dirty="0"/>
          </a:p>
          <a:p>
            <a:endParaRPr lang="en-US" dirty="0"/>
          </a:p>
          <a:p>
            <a:r>
              <a:rPr lang="en-US" dirty="0"/>
              <a:t>Reference: </a:t>
            </a:r>
          </a:p>
          <a:p>
            <a:r>
              <a:rPr lang="en-US" b="0" i="0" dirty="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dirty="0"/>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85</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9016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23ED2790-A10B-DF4E-8039-531061320ECA}" type="slidenum">
              <a:rPr lang="en-US" smtClean="0"/>
              <a:t>86</a:t>
            </a:fld>
            <a:endParaRPr lang="en-US"/>
          </a:p>
        </p:txBody>
      </p:sp>
      <p:sp>
        <p:nvSpPr>
          <p:cNvPr id="5" name="Date Placeholder 4">
            <a:extLst>
              <a:ext uri="{FF2B5EF4-FFF2-40B4-BE49-F238E27FC236}">
                <a16:creationId xmlns:a16="http://schemas.microsoft.com/office/drawing/2014/main" id="{7C6B835D-8325-0310-07A4-14D6796E303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27693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participants to locate the Let’s Talk- </a:t>
            </a:r>
            <a:r>
              <a:rPr lang="en-US" i="1"/>
              <a:t>Community Resource </a:t>
            </a:r>
            <a:r>
              <a:rPr lang="en-US"/>
              <a:t>template handout pictured on the slide.</a:t>
            </a:r>
          </a:p>
          <a:p>
            <a:pPr marL="176614" indent="-176614">
              <a:buFont typeface="Arial" panose="020B0604020202020204" pitchFamily="34" charset="0"/>
              <a:buChar char="•"/>
            </a:pPr>
            <a:r>
              <a:rPr lang="en-US"/>
              <a:t>This resource has space to customize resources specific to the communities you serve. </a:t>
            </a:r>
          </a:p>
          <a:p>
            <a:pPr marL="176614" indent="-176614">
              <a:buFont typeface="Arial" panose="020B0604020202020204" pitchFamily="34" charset="0"/>
              <a:buChar char="•"/>
            </a:pPr>
            <a:r>
              <a:rPr lang="en-US"/>
              <a:t>We would like to provide a few minutes at the end of this training you to network and identify organizations or resources that you can add to the template.</a:t>
            </a:r>
          </a:p>
          <a:p>
            <a:endParaRPr lang="en-US"/>
          </a:p>
          <a:p>
            <a:pPr defTabSz="941939">
              <a:defRPr/>
            </a:pPr>
            <a:r>
              <a:rPr lang="en-US" noProof="0"/>
              <a:t>Ask participants what questions they might have today?</a:t>
            </a:r>
          </a:p>
          <a:p>
            <a:pPr defTabSz="941939">
              <a:defRPr/>
            </a:pPr>
            <a:endParaRPr lang="en-US" noProof="0"/>
          </a:p>
          <a:p>
            <a:pPr defTabSz="941939">
              <a:defRPr/>
            </a:pPr>
            <a:r>
              <a:rPr lang="en-US" noProof="0"/>
              <a:t>Pass out or share a QR code for the Let’s Talk Community Training Post-Test.</a:t>
            </a:r>
          </a:p>
          <a:p>
            <a:pPr defTabSz="941939">
              <a:defRPr/>
            </a:pPr>
            <a:endParaRPr lang="en-US" noProof="0"/>
          </a:p>
          <a:p>
            <a:pPr defTabSz="941939">
              <a:defRPr/>
            </a:pPr>
            <a:r>
              <a:rPr lang="en-US" noProof="0"/>
              <a:t>Remind participants that they will receive follow up survey about their training experience. </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87</a:t>
            </a:fld>
            <a:endParaRPr lang="en-US"/>
          </a:p>
        </p:txBody>
      </p:sp>
      <p:sp>
        <p:nvSpPr>
          <p:cNvPr id="5" name="Date Placeholder 4">
            <a:extLst>
              <a:ext uri="{FF2B5EF4-FFF2-40B4-BE49-F238E27FC236}">
                <a16:creationId xmlns:a16="http://schemas.microsoft.com/office/drawing/2014/main" id="{97F4CA05-A2A9-E878-37D9-23F4B2B2266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31769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88</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780358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89</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7333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
        <p:nvSpPr>
          <p:cNvPr id="5" name="Date Placeholder 4">
            <a:extLst>
              <a:ext uri="{FF2B5EF4-FFF2-40B4-BE49-F238E27FC236}">
                <a16:creationId xmlns:a16="http://schemas.microsoft.com/office/drawing/2014/main" id="{D2D91F84-E4BA-DEFA-23E9-725974429D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869698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 for the full Let’s Talk- Safe Infant Sleep Toolkit including this training are located on dshs.texas.gov/</a:t>
            </a:r>
            <a:r>
              <a:rPr lang="en-US" err="1"/>
              <a:t>SafeInfantSleep</a:t>
            </a:r>
            <a:r>
              <a:rPr lang="en-US"/>
              <a:t> </a:t>
            </a:r>
          </a:p>
        </p:txBody>
      </p:sp>
      <p:sp>
        <p:nvSpPr>
          <p:cNvPr id="4" name="Slide Number Placeholder 3"/>
          <p:cNvSpPr>
            <a:spLocks noGrp="1"/>
          </p:cNvSpPr>
          <p:nvPr>
            <p:ph type="sldNum" sz="quarter" idx="5"/>
          </p:nvPr>
        </p:nvSpPr>
        <p:spPr/>
        <p:txBody>
          <a:bodyPr/>
          <a:lstStyle/>
          <a:p>
            <a:fld id="{23ED2790-A10B-DF4E-8039-531061320ECA}" type="slidenum">
              <a:rPr lang="en-US" smtClean="0"/>
              <a:t>90</a:t>
            </a:fld>
            <a:endParaRPr lang="en-US"/>
          </a:p>
        </p:txBody>
      </p:sp>
      <p:sp>
        <p:nvSpPr>
          <p:cNvPr id="5" name="Date Placeholder 4">
            <a:extLst>
              <a:ext uri="{FF2B5EF4-FFF2-40B4-BE49-F238E27FC236}">
                <a16:creationId xmlns:a16="http://schemas.microsoft.com/office/drawing/2014/main" id="{CE8EAB0E-DDA0-A91A-5C25-EB887A9CF69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175564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91</a:t>
            </a:fld>
            <a:endParaRPr lang="en-US"/>
          </a:p>
        </p:txBody>
      </p:sp>
      <p:sp>
        <p:nvSpPr>
          <p:cNvPr id="5" name="Date Placeholder 4">
            <a:extLst>
              <a:ext uri="{FF2B5EF4-FFF2-40B4-BE49-F238E27FC236}">
                <a16:creationId xmlns:a16="http://schemas.microsoft.com/office/drawing/2014/main" id="{7CED52C2-6C27-5471-9EFF-150B38490C0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235040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notes contained within this presentation are meant as suggested facilitator language and contain additional resources to support the facilitator and audience attending the </a:t>
            </a:r>
            <a:r>
              <a:rPr lang="en-US" b="1"/>
              <a:t>Let’s Talk- </a:t>
            </a:r>
            <a:r>
              <a:rPr lang="en-US" b="1" i="1"/>
              <a:t>Safe Infant Sleep Community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92</a:t>
            </a:fld>
            <a:endParaRPr lang="en-US"/>
          </a:p>
        </p:txBody>
      </p:sp>
      <p:sp>
        <p:nvSpPr>
          <p:cNvPr id="5" name="Date Placeholder 4">
            <a:extLst>
              <a:ext uri="{FF2B5EF4-FFF2-40B4-BE49-F238E27FC236}">
                <a16:creationId xmlns:a16="http://schemas.microsoft.com/office/drawing/2014/main" id="{080C478B-7E78-19AC-02D3-9D16B8114EA5}"/>
              </a:ext>
            </a:extLst>
          </p:cNvPr>
          <p:cNvSpPr>
            <a:spLocks noGrp="1"/>
          </p:cNvSpPr>
          <p:nvPr>
            <p:ph type="dt" idx="1"/>
          </p:nvPr>
        </p:nvSpPr>
        <p:spPr/>
        <p:txBody>
          <a:bodyPr/>
          <a:lstStyle/>
          <a:p>
            <a:r>
              <a:rPr lang="en-US"/>
              <a:t>Let's Talk - Community Training Pilot</a:t>
            </a:r>
          </a:p>
        </p:txBody>
      </p:sp>
    </p:spTree>
    <p:extLst>
      <p:ext uri="{BB962C8B-B14F-4D97-AF65-F5344CB8AC3E}">
        <p14:creationId xmlns:p14="http://schemas.microsoft.com/office/powerpoint/2010/main" val="187969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
        <p:nvSpPr>
          <p:cNvPr id="5" name="Date Placeholder 4">
            <a:extLst>
              <a:ext uri="{FF2B5EF4-FFF2-40B4-BE49-F238E27FC236}">
                <a16:creationId xmlns:a16="http://schemas.microsoft.com/office/drawing/2014/main" id="{B700E9BB-D930-6D55-B4EC-4EF19F088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03738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hyperlink" Target="https://www.dshs.texas.gov/maternal-child-health/healthy-texas-mothers-babies/moms-to-be/safe-infant-sleep/communities"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www.dshs.texas.gov/maternal-child-health/healthy-texas-mothers-babies/moms-to-be/safe-infant-sleep/communities"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www.dshs.texas.gov/maternal-child-health/healthy-texas-mothers-babies/moms-to-be/safe-infant-sleep/communities"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10" name="TextBox 9">
            <a:hlinkClick r:id="rId4"/>
            <a:extLst>
              <a:ext uri="{FF2B5EF4-FFF2-40B4-BE49-F238E27FC236}">
                <a16:creationId xmlns:a16="http://schemas.microsoft.com/office/drawing/2014/main" id="{CA023A6B-BFD5-2B49-424B-3FC5E2C7FB0E}"/>
              </a:ext>
            </a:extLst>
          </p:cNvPr>
          <p:cNvSpPr txBox="1"/>
          <p:nvPr userDrawn="1"/>
        </p:nvSpPr>
        <p:spPr>
          <a:xfrm>
            <a:off x="8084890" y="6271851"/>
            <a:ext cx="3595276"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BC13B51D-95FF-5B76-77A5-DC1E181AE91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25039DBC-3019-3A8E-ABA3-988B5362FAA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3AE9323C-3F62-B861-BA9D-07BBE2DAFCFF}"/>
              </a:ext>
            </a:extLst>
          </p:cNvPr>
          <p:cNvGrpSpPr/>
          <p:nvPr userDrawn="1"/>
        </p:nvGrpSpPr>
        <p:grpSpPr>
          <a:xfrm>
            <a:off x="733583" y="6149973"/>
            <a:ext cx="4213067" cy="571501"/>
            <a:chOff x="733583" y="6149973"/>
            <a:chExt cx="4213067" cy="571501"/>
          </a:xfrm>
        </p:grpSpPr>
        <p:sp>
          <p:nvSpPr>
            <p:cNvPr id="8" name="Rectangle 7">
              <a:extLst>
                <a:ext uri="{FF2B5EF4-FFF2-40B4-BE49-F238E27FC236}">
                  <a16:creationId xmlns:a16="http://schemas.microsoft.com/office/drawing/2014/main" id="{9FCA5169-2931-0D8A-340D-DBA64D8E7EB2}"/>
                </a:ext>
              </a:extLst>
            </p:cNvPr>
            <p:cNvSpPr/>
            <p:nvPr userDrawn="1"/>
          </p:nvSpPr>
          <p:spPr>
            <a:xfrm>
              <a:off x="733583" y="6149973"/>
              <a:ext cx="3491917" cy="571501"/>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1E6930C6-3398-99FF-992A-65F8D68DA38E}"/>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D11CEB24-26BC-963C-9447-6308989E654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08202AE2-6199-E8DE-ED7E-11BA9F852DC0}"/>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hlinkClick r:id="rId3"/>
            <a:extLst>
              <a:ext uri="{FF2B5EF4-FFF2-40B4-BE49-F238E27FC236}">
                <a16:creationId xmlns:a16="http://schemas.microsoft.com/office/drawing/2014/main" id="{906F0D07-4BB6-E066-3431-73EC36540F51}"/>
              </a:ext>
            </a:extLst>
          </p:cNvPr>
          <p:cNvSpPr txBox="1"/>
          <p:nvPr userDrawn="1"/>
        </p:nvSpPr>
        <p:spPr>
          <a:xfrm>
            <a:off x="7861883" y="6352143"/>
            <a:ext cx="34919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Fira Sans" panose="020B0503050000020004" pitchFamily="34" charset="0"/>
                <a:ea typeface="Calibri" panose="020F0502020204030204" pitchFamily="34" charset="0"/>
                <a:cs typeface="Times New Roman" panose="02020603050405020304" pitchFamily="18" charset="0"/>
              </a:rPr>
              <a:t>dshs.texas.gov/</a:t>
            </a:r>
            <a:r>
              <a:rPr kumimoji="0" lang="en-US" sz="1800" b="1" i="1" u="none" strike="noStrike" kern="1200" cap="none" spc="0" normalizeH="0" baseline="0" noProof="0" dirty="0" err="1">
                <a:ln>
                  <a:noFill/>
                </a:ln>
                <a:solidFill>
                  <a:srgbClr val="FFFFFF"/>
                </a:solidFill>
                <a:effectLst/>
                <a:uLnTx/>
                <a:uFillTx/>
                <a:latin typeface="Fira Sans" panose="020B0503050000020004" pitchFamily="34" charset="0"/>
                <a:ea typeface="Calibri" panose="020F0502020204030204" pitchFamily="34" charset="0"/>
                <a:cs typeface="Times New Roman" panose="02020603050405020304" pitchFamily="18" charset="0"/>
              </a:rPr>
              <a:t>SafeInfantSleep</a:t>
            </a:r>
            <a:endParaRPr kumimoji="0" lang="en-US" sz="1800" b="0" i="1"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AA003F2F-B36A-6F26-6D11-CD525A4F0D2E}"/>
              </a:ext>
            </a:extLst>
          </p:cNvPr>
          <p:cNvGrpSpPr/>
          <p:nvPr userDrawn="1"/>
        </p:nvGrpSpPr>
        <p:grpSpPr>
          <a:xfrm>
            <a:off x="831850" y="6149974"/>
            <a:ext cx="4114800" cy="521268"/>
            <a:chOff x="831850" y="6149974"/>
            <a:chExt cx="4114800" cy="521268"/>
          </a:xfrm>
        </p:grpSpPr>
        <p:sp>
          <p:nvSpPr>
            <p:cNvPr id="5" name="Rectangle 4">
              <a:extLst>
                <a:ext uri="{FF2B5EF4-FFF2-40B4-BE49-F238E27FC236}">
                  <a16:creationId xmlns:a16="http://schemas.microsoft.com/office/drawing/2014/main" id="{8434374C-86E8-6E18-2B2E-841B1748CC95}"/>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20BCC718-5BFF-8F6B-26FA-472C6CDE465C}"/>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20341838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5BE9820A-3AEC-6306-7514-4DC61AECA1A5}"/>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4E5432D-3F30-C2A8-9B47-200181FEDD23}"/>
              </a:ext>
            </a:extLst>
          </p:cNvPr>
          <p:cNvSpPr/>
          <p:nvPr userDrawn="1"/>
        </p:nvSpPr>
        <p:spPr>
          <a:xfrm>
            <a:off x="754144" y="6268825"/>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A0154C2-4E2D-B1A2-F826-D624C145B03D}"/>
              </a:ext>
            </a:extLst>
          </p:cNvPr>
          <p:cNvGrpSpPr/>
          <p:nvPr userDrawn="1"/>
        </p:nvGrpSpPr>
        <p:grpSpPr>
          <a:xfrm>
            <a:off x="831850" y="6149974"/>
            <a:ext cx="4114800" cy="521268"/>
            <a:chOff x="831850" y="6149974"/>
            <a:chExt cx="4114800" cy="521268"/>
          </a:xfrm>
        </p:grpSpPr>
        <p:sp>
          <p:nvSpPr>
            <p:cNvPr id="8" name="Rectangle 7">
              <a:extLst>
                <a:ext uri="{FF2B5EF4-FFF2-40B4-BE49-F238E27FC236}">
                  <a16:creationId xmlns:a16="http://schemas.microsoft.com/office/drawing/2014/main" id="{25643348-442C-5E37-9003-89351D32B671}"/>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ED0800EA-9EA2-B1DB-14EB-C5A73B7EBFF5}"/>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6C3CB48A-FC83-74C7-BFA5-B261CC87076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F85B2128-4895-727F-DC06-D038DE4B392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latin typeface="Fira Sans Medium"/>
              </a:rPr>
              <a:t>Let’s Talk </a:t>
            </a:r>
            <a:r>
              <a:rPr lang="en-US" b="0" i="1" spc="0" dirty="0">
                <a:latin typeface="Fira Sans Medium"/>
              </a:rPr>
              <a:t>- </a:t>
            </a:r>
            <a:r>
              <a:rPr lang="en-US" i="1" spc="0" dirty="0">
                <a:latin typeface="Fira Sans Light"/>
              </a:rPr>
              <a:t>Safe Infant Sleep</a:t>
            </a:r>
            <a:endParaRPr lang="en-US" b="0" i="1" spc="0" dirty="0">
              <a:latin typeface="Fira Sans Light"/>
            </a:endParaRP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grpSp>
        <p:nvGrpSpPr>
          <p:cNvPr id="6" name="Group 5">
            <a:extLst>
              <a:ext uri="{FF2B5EF4-FFF2-40B4-BE49-F238E27FC236}">
                <a16:creationId xmlns:a16="http://schemas.microsoft.com/office/drawing/2014/main" id="{E2F00457-2721-8F03-624A-1ACB2610409A}"/>
              </a:ext>
            </a:extLst>
          </p:cNvPr>
          <p:cNvGrpSpPr/>
          <p:nvPr userDrawn="1"/>
        </p:nvGrpSpPr>
        <p:grpSpPr>
          <a:xfrm>
            <a:off x="831850" y="6149974"/>
            <a:ext cx="4114800" cy="521268"/>
            <a:chOff x="831850" y="6149974"/>
            <a:chExt cx="4114800" cy="521268"/>
          </a:xfrm>
        </p:grpSpPr>
        <p:sp>
          <p:nvSpPr>
            <p:cNvPr id="8" name="Rectangle 7">
              <a:extLst>
                <a:ext uri="{FF2B5EF4-FFF2-40B4-BE49-F238E27FC236}">
                  <a16:creationId xmlns:a16="http://schemas.microsoft.com/office/drawing/2014/main" id="{13784FA0-8301-E396-25A2-2C1B417524E6}"/>
                </a:ext>
              </a:extLst>
            </p:cNvPr>
            <p:cNvSpPr/>
            <p:nvPr userDrawn="1"/>
          </p:nvSpPr>
          <p:spPr>
            <a:xfrm>
              <a:off x="831850" y="6149974"/>
              <a:ext cx="3393650" cy="452650"/>
            </a:xfrm>
            <a:prstGeom prst="rect">
              <a:avLst/>
            </a:prstGeom>
            <a:solidFill>
              <a:srgbClr val="00A69D"/>
            </a:solidFill>
            <a:ln>
              <a:solidFill>
                <a:srgbClr val="00A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B27D9B01-BEF4-1A58-316E-CA9B33F7465A}"/>
                </a:ext>
              </a:extLst>
            </p:cNvPr>
            <p:cNvSpPr txBox="1">
              <a:spLocks/>
            </p:cNvSpPr>
            <p:nvPr userDrawn="1"/>
          </p:nvSpPr>
          <p:spPr>
            <a:xfrm>
              <a:off x="831850" y="6306117"/>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FFFFFF"/>
                  </a:solidFill>
                  <a:effectLst/>
                  <a:uLnTx/>
                  <a:uFillTx/>
                  <a:latin typeface="Fira Sans Medium"/>
                  <a:ea typeface="+mn-ea"/>
                  <a:cs typeface="+mn-cs"/>
                </a:rPr>
                <a:t>- </a:t>
              </a:r>
              <a:r>
                <a:rPr kumimoji="0" lang="en-US" sz="1800" b="1" i="1" u="none" strike="noStrike" kern="1200" cap="none" spc="0" normalizeH="0" baseline="0" noProof="0" dirty="0">
                  <a:ln>
                    <a:noFill/>
                  </a:ln>
                  <a:solidFill>
                    <a:srgbClr val="FFFFFF"/>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FFFFFF"/>
                </a:solidFill>
                <a:effectLst/>
                <a:uLnTx/>
                <a:uFillTx/>
                <a:latin typeface="Fira Sans Light"/>
                <a:ea typeface="+mn-ea"/>
                <a:cs typeface="+mn-cs"/>
              </a:endParaRPr>
            </a:p>
          </p:txBody>
        </p:sp>
      </p:gr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0F7ED553-3514-8CDB-9FAD-64BE950E970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CB31D89C-0DB2-1ADB-A96B-9D9661607279}"/>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90DBE193-C535-18A4-C90C-65ADD9A4EA1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2"/>
            <a:extLst>
              <a:ext uri="{FF2B5EF4-FFF2-40B4-BE49-F238E27FC236}">
                <a16:creationId xmlns:a16="http://schemas.microsoft.com/office/drawing/2014/main" id="{574631B6-7806-1E08-C370-06C034C2E9E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CE454D58-90A5-CC9A-A1FC-197A350A116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84906F65-CF16-9806-3B8F-C2053EE5D15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87633F5E-8482-83D5-3E38-296BB7988C9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4A1E0903-DC8E-627B-8CB6-F5D8145062BF}"/>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E580A7BA-776A-0CD6-B024-5ECFF0D506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BE7254A5-000D-0259-1AE0-18DE698CF097}"/>
              </a:ext>
            </a:extLst>
          </p:cNvPr>
          <p:cNvSpPr txBox="1"/>
          <p:nvPr userDrawn="1"/>
        </p:nvSpPr>
        <p:spPr>
          <a:xfrm>
            <a:off x="8286227" y="6231015"/>
            <a:ext cx="3751976"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4">
            <a:extLst>
              <a:ext uri="{FF2B5EF4-FFF2-40B4-BE49-F238E27FC236}">
                <a16:creationId xmlns:a16="http://schemas.microsoft.com/office/drawing/2014/main" id="{CD59C1ED-534E-E4AE-F44F-4503F75F3B9E}"/>
              </a:ext>
            </a:extLst>
          </p:cNvPr>
          <p:cNvSpPr txBox="1">
            <a:spLocks/>
          </p:cNvSpPr>
          <p:nvPr userDrawn="1"/>
        </p:nvSpPr>
        <p:spPr>
          <a:xfrm>
            <a:off x="522514" y="623101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3"/>
            <a:extLst>
              <a:ext uri="{FF2B5EF4-FFF2-40B4-BE49-F238E27FC236}">
                <a16:creationId xmlns:a16="http://schemas.microsoft.com/office/drawing/2014/main" id="{83769888-E387-9148-C63F-ABC749D0C0F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E0E2-5615-359D-911D-35E82F9FBF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64DFA-52C6-72BB-D4EA-65B26EC1B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0F39BE2F-3278-6A1C-35CA-5557F43ECF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dirty="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00308B"/>
              </a:solidFill>
              <a:effectLst/>
              <a:uLnTx/>
              <a:uFillTx/>
              <a:latin typeface="Fira Sans Light"/>
              <a:ea typeface="+mn-ea"/>
              <a:cs typeface="+mn-cs"/>
            </a:endParaRPr>
          </a:p>
        </p:txBody>
      </p:sp>
    </p:spTree>
    <p:extLst>
      <p:ext uri="{BB962C8B-B14F-4D97-AF65-F5344CB8AC3E}">
        <p14:creationId xmlns:p14="http://schemas.microsoft.com/office/powerpoint/2010/main" val="3478906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2B9CE3A5-491D-AF7C-3E92-73B654C27CF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45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Click to Edit Organization Name</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820149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dirty="0"/>
              <a:t>Organization Name</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EEC49E20-027C-DDC3-B274-C360393B722F}"/>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457595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4" name="Footer Placeholder 4">
            <a:extLst>
              <a:ext uri="{FF2B5EF4-FFF2-40B4-BE49-F238E27FC236}">
                <a16:creationId xmlns:a16="http://schemas.microsoft.com/office/drawing/2014/main" id="{2FC2F176-11F4-475A-D518-C2EE0F59B02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TextBox 4">
            <a:hlinkClick r:id="rId2"/>
            <a:extLst>
              <a:ext uri="{FF2B5EF4-FFF2-40B4-BE49-F238E27FC236}">
                <a16:creationId xmlns:a16="http://schemas.microsoft.com/office/drawing/2014/main" id="{EDDA184F-777B-AB4D-FB5D-EBC8F30E7FD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033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856353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4"/>
            <a:extLst>
              <a:ext uri="{FF2B5EF4-FFF2-40B4-BE49-F238E27FC236}">
                <a16:creationId xmlns:a16="http://schemas.microsoft.com/office/drawing/2014/main" id="{BE9CFC1F-B2CE-01A4-EF31-CC21340715B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5104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Footer Placeholder 4">
            <a:extLst>
              <a:ext uri="{FF2B5EF4-FFF2-40B4-BE49-F238E27FC236}">
                <a16:creationId xmlns:a16="http://schemas.microsoft.com/office/drawing/2014/main" id="{B1245FA4-0F42-FE20-29BA-E92668501D8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8" name="TextBox 7">
            <a:hlinkClick r:id="rId2"/>
            <a:extLst>
              <a:ext uri="{FF2B5EF4-FFF2-40B4-BE49-F238E27FC236}">
                <a16:creationId xmlns:a16="http://schemas.microsoft.com/office/drawing/2014/main" id="{4CE31EF7-12B4-E1B9-16F5-930B0FD9685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712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Footer Placeholder 4">
            <a:extLst>
              <a:ext uri="{FF2B5EF4-FFF2-40B4-BE49-F238E27FC236}">
                <a16:creationId xmlns:a16="http://schemas.microsoft.com/office/drawing/2014/main" id="{30DC8AE1-4F0F-4A7C-4509-3D37F03F5FF0}"/>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7" name="TextBox 6">
            <a:hlinkClick r:id="rId3"/>
            <a:extLst>
              <a:ext uri="{FF2B5EF4-FFF2-40B4-BE49-F238E27FC236}">
                <a16:creationId xmlns:a16="http://schemas.microsoft.com/office/drawing/2014/main" id="{4B0451E3-420A-E552-F154-EE3F5EF473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71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extLst>
              <a:ext uri="{FF2B5EF4-FFF2-40B4-BE49-F238E27FC236}">
                <a16:creationId xmlns:a16="http://schemas.microsoft.com/office/drawing/2014/main" id="{08123DD5-85EE-7DC0-B923-F69F192FF8F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2B41596D-FD3A-6073-EC32-4F95E81C1BFA}"/>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1A2887D-DA34-F171-D6EC-D5BF10AB3857}"/>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latin typeface="Fira Sans Medium"/>
              </a:rPr>
              <a:t>Let’s Talk </a:t>
            </a:r>
            <a:r>
              <a:rPr lang="en-US" b="0" i="1" spc="0" dirty="0">
                <a:latin typeface="Fira Sans Medium"/>
              </a:rPr>
              <a:t>- </a:t>
            </a:r>
            <a:r>
              <a:rPr lang="en-US" i="1" spc="0" dirty="0">
                <a:latin typeface="Fira Sans Light"/>
              </a:rPr>
              <a:t>Safe Infant Sleep</a:t>
            </a:r>
            <a:endParaRPr lang="en-US" b="0" i="1" spc="0" dirty="0">
              <a:latin typeface="Fira Sans Light"/>
            </a:endParaRPr>
          </a:p>
        </p:txBody>
      </p:sp>
    </p:spTree>
    <p:extLst>
      <p:ext uri="{BB962C8B-B14F-4D97-AF65-F5344CB8AC3E}">
        <p14:creationId xmlns:p14="http://schemas.microsoft.com/office/powerpoint/2010/main" val="175756174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8B2E34EE-C5EA-2AAB-3429-D887C8702AE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bg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6834FE5C-BA92-657E-FE7C-66891D9E465E}"/>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bg1"/>
                </a:solidFill>
                <a:latin typeface="Fira Sans Medium"/>
              </a:rPr>
              <a:t>Let’s Talk </a:t>
            </a:r>
            <a:r>
              <a:rPr lang="en-US" b="0" i="1" spc="0" dirty="0">
                <a:solidFill>
                  <a:schemeClr val="bg1"/>
                </a:solidFill>
                <a:latin typeface="Fira Sans Medium"/>
              </a:rPr>
              <a:t>- </a:t>
            </a:r>
            <a:r>
              <a:rPr lang="en-US" i="1" spc="0" dirty="0">
                <a:solidFill>
                  <a:schemeClr val="bg1"/>
                </a:solidFill>
                <a:latin typeface="Fira Sans Light"/>
              </a:rPr>
              <a:t>Safe Infant Sleep</a:t>
            </a:r>
            <a:endParaRPr lang="en-US" b="0" i="1" spc="0" dirty="0">
              <a:solidFill>
                <a:schemeClr val="bg1"/>
              </a:solidFill>
              <a:latin typeface="Fira Sans Light"/>
            </a:endParaRPr>
          </a:p>
        </p:txBody>
      </p:sp>
    </p:spTree>
    <p:extLst>
      <p:ext uri="{BB962C8B-B14F-4D97-AF65-F5344CB8AC3E}">
        <p14:creationId xmlns:p14="http://schemas.microsoft.com/office/powerpoint/2010/main" val="64757051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F3E6B0EF-D8D3-A2B3-A85F-6A4ED6F96869}"/>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90E88DA4-8FC5-AF17-8366-D7664B2B95F8}"/>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229378122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81AE3EC5-44BB-8E33-D1E4-F2AC3607711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79B63ED8-DD94-0B1E-46A3-F6993A6755F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85413211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3"/>
            <a:extLst>
              <a:ext uri="{FF2B5EF4-FFF2-40B4-BE49-F238E27FC236}">
                <a16:creationId xmlns:a16="http://schemas.microsoft.com/office/drawing/2014/main" id="{CDCCA119-C2A4-973E-080D-E8F9FF056F5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EF686898-81F1-A9AC-704A-BB43985C515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116584407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3"/>
            <a:extLst>
              <a:ext uri="{FF2B5EF4-FFF2-40B4-BE49-F238E27FC236}">
                <a16:creationId xmlns:a16="http://schemas.microsoft.com/office/drawing/2014/main" id="{906F0D07-4BB6-E066-3431-73EC36540F5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20BCC718-5BFF-8F6B-26FA-472C6CDE465C}"/>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47430362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4"/>
            <a:extLst>
              <a:ext uri="{FF2B5EF4-FFF2-40B4-BE49-F238E27FC236}">
                <a16:creationId xmlns:a16="http://schemas.microsoft.com/office/drawing/2014/main" id="{F5120249-51FE-3F0A-2618-7509D0CC965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BE637B4B-CE7E-A570-8F00-DB5601E35A34}"/>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15253576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8906465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Footer Placeholder 4">
            <a:extLst>
              <a:ext uri="{FF2B5EF4-FFF2-40B4-BE49-F238E27FC236}">
                <a16:creationId xmlns:a16="http://schemas.microsoft.com/office/drawing/2014/main" id="{7571B2E9-530D-0530-980A-4E339C7D3F16}"/>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6404256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37359791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9" name="TextBox 8">
            <a:extLst>
              <a:ext uri="{FF2B5EF4-FFF2-40B4-BE49-F238E27FC236}">
                <a16:creationId xmlns:a16="http://schemas.microsoft.com/office/drawing/2014/main" id="{6E80DFB8-9BA2-FD73-85D2-9E5FA16F49B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845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21AD2175-DFA8-1856-C19F-5497EB5C9A6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741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FABE8D2C-60A9-E0D0-AE29-505FE93C298D}"/>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7456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Footer Placeholder 3">
            <a:extLst>
              <a:ext uri="{FF2B5EF4-FFF2-40B4-BE49-F238E27FC236}">
                <a16:creationId xmlns:a16="http://schemas.microsoft.com/office/drawing/2014/main" id="{36626DDD-E4E8-153B-743A-AAD3528DB0F9}"/>
              </a:ext>
            </a:extLst>
          </p:cNvPr>
          <p:cNvSpPr txBox="1">
            <a:spLocks/>
          </p:cNvSpPr>
          <p:nvPr userDrawn="1"/>
        </p:nvSpPr>
        <p:spPr>
          <a:xfrm>
            <a:off x="839788" y="6382915"/>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9" name="TextBox 8">
            <a:hlinkClick r:id="rId2"/>
            <a:extLst>
              <a:ext uri="{FF2B5EF4-FFF2-40B4-BE49-F238E27FC236}">
                <a16:creationId xmlns:a16="http://schemas.microsoft.com/office/drawing/2014/main" id="{2E382932-5AD0-549C-E3B3-8A7C35B20DC0}"/>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402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673362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hlinkClick r:id="rId2"/>
            <a:extLst>
              <a:ext uri="{FF2B5EF4-FFF2-40B4-BE49-F238E27FC236}">
                <a16:creationId xmlns:a16="http://schemas.microsoft.com/office/drawing/2014/main" id="{849A0DA7-EC75-4426-1F4F-2148286AD2B1}"/>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2429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B7BF5742-E88E-7093-20B2-C5EAE73803A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89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hlinkClick r:id="rId2"/>
            <a:extLst>
              <a:ext uri="{FF2B5EF4-FFF2-40B4-BE49-F238E27FC236}">
                <a16:creationId xmlns:a16="http://schemas.microsoft.com/office/drawing/2014/main" id="{D00BC04C-3552-D7A3-5CD2-F0322EC7AB34}"/>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992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TextBox 4">
            <a:hlinkClick r:id="rId2"/>
            <a:extLst>
              <a:ext uri="{FF2B5EF4-FFF2-40B4-BE49-F238E27FC236}">
                <a16:creationId xmlns:a16="http://schemas.microsoft.com/office/drawing/2014/main" id="{3CF7CDA7-10DF-5C32-EDA0-898AD5B71A02}"/>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089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7AC2B856-493A-A390-869C-253BA6E3A57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550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hlinkClick r:id="rId2"/>
            <a:extLst>
              <a:ext uri="{FF2B5EF4-FFF2-40B4-BE49-F238E27FC236}">
                <a16:creationId xmlns:a16="http://schemas.microsoft.com/office/drawing/2014/main" id="{DA87DD50-1624-5A9A-58FC-0490FC67219D}"/>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21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775047"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993158" y="547078"/>
            <a:ext cx="7615282"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993160" y="1463263"/>
            <a:ext cx="7615282"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36699"/>
            <a:ext cx="3775046"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955755"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extLst>
              <a:ext uri="{FF2B5EF4-FFF2-40B4-BE49-F238E27FC236}">
                <a16:creationId xmlns:a16="http://schemas.microsoft.com/office/drawing/2014/main" id="{87D5AE32-FFA8-E61B-D5B3-B2D49CD83A7C}"/>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41867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5" name="Footer Placeholder 4">
            <a:extLst>
              <a:ext uri="{FF2B5EF4-FFF2-40B4-BE49-F238E27FC236}">
                <a16:creationId xmlns:a16="http://schemas.microsoft.com/office/drawing/2014/main" id="{85BFDCB1-E511-1E32-3BC9-CF29EFA76F6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
        <p:nvSpPr>
          <p:cNvPr id="6" name="TextBox 5">
            <a:hlinkClick r:id="rId3"/>
            <a:extLst>
              <a:ext uri="{FF2B5EF4-FFF2-40B4-BE49-F238E27FC236}">
                <a16:creationId xmlns:a16="http://schemas.microsoft.com/office/drawing/2014/main" id="{4302AE2A-6DBD-66D1-6897-4BA1B093F743}"/>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28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7" name="TextBox 6">
            <a:extLst>
              <a:ext uri="{FF2B5EF4-FFF2-40B4-BE49-F238E27FC236}">
                <a16:creationId xmlns:a16="http://schemas.microsoft.com/office/drawing/2014/main" id="{DC0AED64-9F16-EE0C-0E2C-7DA6E0D3842E}"/>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6" name="TextBox 5">
            <a:extLst>
              <a:ext uri="{FF2B5EF4-FFF2-40B4-BE49-F238E27FC236}">
                <a16:creationId xmlns:a16="http://schemas.microsoft.com/office/drawing/2014/main" id="{FF18E999-58FF-FEFC-5AEA-D5B73B9D3E87}"/>
              </a:ext>
            </a:extLst>
          </p:cNvPr>
          <p:cNvSpPr txBox="1"/>
          <p:nvPr userDrawn="1"/>
        </p:nvSpPr>
        <p:spPr>
          <a:xfrm>
            <a:off x="7861883" y="6352143"/>
            <a:ext cx="3491917"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
        <p:nvSpPr>
          <p:cNvPr id="8" name="TextBox 7">
            <a:extLst>
              <a:ext uri="{FF2B5EF4-FFF2-40B4-BE49-F238E27FC236}">
                <a16:creationId xmlns:a16="http://schemas.microsoft.com/office/drawing/2014/main" id="{E083042D-91DE-4773-EB7D-CFCE837D9E7C}"/>
              </a:ext>
            </a:extLst>
          </p:cNvPr>
          <p:cNvSpPr txBox="1"/>
          <p:nvPr userDrawn="1"/>
        </p:nvSpPr>
        <p:spPr>
          <a:xfrm>
            <a:off x="8001001" y="6352143"/>
            <a:ext cx="3567418" cy="369332"/>
          </a:xfrm>
          <a:prstGeom prst="rect">
            <a:avLst/>
          </a:prstGeom>
          <a:noFill/>
        </p:spPr>
        <p:txBody>
          <a:bodyPr wrap="square">
            <a:spAutoFit/>
          </a:bodyPr>
          <a:lstStyle/>
          <a:p>
            <a:pPr marL="0" marR="0">
              <a:spcBef>
                <a:spcPts val="0"/>
              </a:spcBef>
              <a:spcAft>
                <a:spcPts val="0"/>
              </a:spcAft>
            </a:pPr>
            <a:r>
              <a:rPr lang="en-US" sz="1800" b="1" i="1" kern="1200" dirty="0">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dshs.texas.gov/</a:t>
            </a:r>
            <a:r>
              <a:rPr lang="en-US" sz="1800" b="1" i="1" kern="1200" dirty="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SafeInfantSleep</a:t>
            </a:r>
            <a:endParaRPr lang="en-US" sz="18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1657293E-A416-4006-C447-F560186F145D}"/>
              </a:ext>
            </a:extLst>
          </p:cNvPr>
          <p:cNvSpPr txBox="1">
            <a:spLocks/>
          </p:cNvSpPr>
          <p:nvPr userDrawn="1"/>
        </p:nvSpPr>
        <p:spPr>
          <a:xfrm>
            <a:off x="838200" y="6356350"/>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chemeClr val="tx1"/>
                </a:solidFill>
                <a:latin typeface="Fira Sans Medium"/>
              </a:rPr>
              <a:t>Let’s Talk </a:t>
            </a:r>
            <a:r>
              <a:rPr lang="en-US" b="0" i="1" spc="0" dirty="0">
                <a:solidFill>
                  <a:schemeClr val="tx1"/>
                </a:solidFill>
                <a:latin typeface="Fira Sans Medium"/>
              </a:rPr>
              <a:t>- </a:t>
            </a:r>
            <a:r>
              <a:rPr lang="en-US" i="1" spc="0" dirty="0">
                <a:solidFill>
                  <a:schemeClr val="tx1"/>
                </a:solidFill>
                <a:latin typeface="Fira Sans Light"/>
              </a:rPr>
              <a:t>Safe Infant Sleep</a:t>
            </a:r>
            <a:endParaRPr lang="en-US" b="0" i="1" spc="0" dirty="0">
              <a:solidFill>
                <a:schemeClr val="tx1"/>
              </a:solidFill>
              <a:latin typeface="Fira Sans Light"/>
            </a:endParaRP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1.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7DA86B78-9189-64C0-FF23-F567F92DFF0B}"/>
              </a:ext>
            </a:extLst>
          </p:cNvPr>
          <p:cNvSpPr txBox="1">
            <a:spLocks/>
          </p:cNvSpPr>
          <p:nvPr userDrawn="1"/>
        </p:nvSpPr>
        <p:spPr>
          <a:xfrm>
            <a:off x="838200" y="6310312"/>
            <a:ext cx="41148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69" r:id="rId10"/>
    <p:sldLayoutId id="2147483679" r:id="rId11"/>
    <p:sldLayoutId id="2147483665" r:id="rId12"/>
    <p:sldLayoutId id="2147483668" r:id="rId13"/>
    <p:sldLayoutId id="2147483712"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D7539A4-6139-A766-EFEC-39631340589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dirty="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dirty="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dirty="0">
              <a:ln>
                <a:noFill/>
              </a:ln>
              <a:solidFill>
                <a:srgbClr val="00308B"/>
              </a:solidFill>
              <a:effectLst/>
              <a:uLnTx/>
              <a:uFillTx/>
              <a:latin typeface="Fira Sans Light"/>
              <a:ea typeface="+mn-ea"/>
              <a:cs typeface="+mn-cs"/>
            </a:endParaRPr>
          </a:p>
        </p:txBody>
      </p:sp>
    </p:spTree>
    <p:extLst>
      <p:ext uri="{BB962C8B-B14F-4D97-AF65-F5344CB8AC3E}">
        <p14:creationId xmlns:p14="http://schemas.microsoft.com/office/powerpoint/2010/main" val="2863250893"/>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D7539A4-6139-A766-EFEC-39631340589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pPr>
              <a:defRPr/>
            </a:pPr>
            <a:r>
              <a:rPr lang="en-US" b="0" spc="0" dirty="0">
                <a:solidFill>
                  <a:srgbClr val="00308B"/>
                </a:solidFill>
                <a:latin typeface="Fira Sans Medium"/>
              </a:rPr>
              <a:t>Let’s Talk </a:t>
            </a:r>
            <a:r>
              <a:rPr lang="en-US" b="0" i="1" spc="0" dirty="0">
                <a:solidFill>
                  <a:srgbClr val="00308B"/>
                </a:solidFill>
                <a:latin typeface="Fira Sans Medium"/>
              </a:rPr>
              <a:t>- </a:t>
            </a:r>
            <a:r>
              <a:rPr lang="en-US" i="1" spc="0" dirty="0">
                <a:solidFill>
                  <a:srgbClr val="00308B"/>
                </a:solidFill>
                <a:latin typeface="Fira Sans Light"/>
              </a:rPr>
              <a:t>Safe Infant Sleep</a:t>
            </a:r>
            <a:endParaRPr lang="en-US" b="0" i="1" spc="0" dirty="0">
              <a:solidFill>
                <a:srgbClr val="00308B"/>
              </a:solidFill>
              <a:latin typeface="Fira Sans Light"/>
            </a:endParaRPr>
          </a:p>
        </p:txBody>
      </p:sp>
    </p:spTree>
    <p:extLst>
      <p:ext uri="{BB962C8B-B14F-4D97-AF65-F5344CB8AC3E}">
        <p14:creationId xmlns:p14="http://schemas.microsoft.com/office/powerpoint/2010/main" val="16695519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onder.cdc.gov/" TargetMode="Externa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txdshsea.maps.arcgis.com/apps/instant/lookup/index.html?appid=9c7d743483374deb95b57323cb541503"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hyperlink" Target="https://www.cpsc.gov/SafeSleep" TargetMode="External"/><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52.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slide" Target="slide6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76.jpeg"/><Relationship Id="rId4" Type="http://schemas.openxmlformats.org/officeDocument/2006/relationships/image" Target="../media/image75.svg"/></Relationships>
</file>

<file path=ppt/slides/_rels/slide4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77.png"/><Relationship Id="rId4" Type="http://schemas.openxmlformats.org/officeDocument/2006/relationships/image" Target="../media/image75.svg"/></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slide" Target="slide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78.png"/><Relationship Id="rId4" Type="http://schemas.openxmlformats.org/officeDocument/2006/relationships/image" Target="../media/image75.svg"/></Relationships>
</file>

<file path=ppt/slides/_rels/slide5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79.png"/><Relationship Id="rId4" Type="http://schemas.openxmlformats.org/officeDocument/2006/relationships/image" Target="../media/image75.svg"/></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slide" Target="slide6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80.jpeg"/><Relationship Id="rId4" Type="http://schemas.openxmlformats.org/officeDocument/2006/relationships/image" Target="../media/image75.svg"/></Relationships>
</file>

<file path=ppt/slides/_rels/slide55.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9.sv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81.jpeg"/><Relationship Id="rId4" Type="http://schemas.openxmlformats.org/officeDocument/2006/relationships/image" Target="../media/image75.svg"/></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slide" Target="slide69.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9.sv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82.jpeg"/><Relationship Id="rId4" Type="http://schemas.openxmlformats.org/officeDocument/2006/relationships/image" Target="../media/image75.svg"/></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slide" Target="slide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image" Target="../media/image83.jpeg"/><Relationship Id="rId4" Type="http://schemas.openxmlformats.org/officeDocument/2006/relationships/image" Target="../media/image75.svg"/></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slide" Target="slide71.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20.xml"/><Relationship Id="rId6" Type="http://schemas.openxmlformats.org/officeDocument/2006/relationships/hyperlink" Target="http://www.cpsc.gov/SafeSleep" TargetMode="External"/><Relationship Id="rId5" Type="http://schemas.openxmlformats.org/officeDocument/2006/relationships/image" Target="../media/image75.sv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hyperlink" Target="https://www.dshs.texas.gov/maternal-child-health/healthy-texas-mothers-babies/moms-to-be/safe-infant-sleep/communities" TargetMode="External"/><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hyperlink" Target="https://dshs.texas.gov/SuenoInfantilSeguro/"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healthdata.dshs.texas.gov/dashboards/maternal-and-child-health/infant-health/" TargetMode="External"/><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hyperlink" Target="https://www.cdc.gov/sids/data.ht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hyperlink" Target="http://../Final/FY24/SAFE%20INFANT%20SLEEP/Let%27s%20Talk%20-%20Safe%20Infant%20Sleep%20Toolkit%20English/Let%27s%20Talk%20Safe%20Infant%20Sleep%20Presentations%20and%20Surveys-%20Bundle%202/dshs.texas.gov/maternal-child-health/healthy-texas-mothers-babies/moms-to-be/safe-infant-sleep/communitie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title"/>
          </p:nvPr>
        </p:nvSpPr>
        <p:spPr/>
        <p:txBody>
          <a:bodyPr>
            <a:normAutofit/>
          </a:bodyPr>
          <a:lstStyle/>
          <a:p>
            <a:r>
              <a:rPr lang="en-US" sz="6000">
                <a:solidFill>
                  <a:schemeClr val="tx1"/>
                </a:solidFill>
              </a:rPr>
              <a:t>Let’s Talk - </a:t>
            </a: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idx="4294967295"/>
          </p:nvPr>
        </p:nvSpPr>
        <p:spPr>
          <a:xfrm>
            <a:off x="838199" y="2164702"/>
            <a:ext cx="9187149" cy="1625100"/>
          </a:xfrm>
        </p:spPr>
        <p:txBody>
          <a:bodyPr vert="horz" lIns="0" tIns="0" rIns="0" bIns="0" rtlCol="0" anchor="t">
            <a:normAutofit/>
          </a:bodyPr>
          <a:lstStyle/>
          <a:p>
            <a:pPr marL="0" indent="0">
              <a:buNone/>
            </a:pPr>
            <a:r>
              <a:rPr lang="en-US" sz="2800" dirty="0">
                <a:latin typeface="Fira Sans SemiBold"/>
              </a:rPr>
              <a:t>Add instructions and/or QR code to complete the Community Training Pre-Test. </a:t>
            </a: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1</a:t>
            </a:fld>
            <a:endParaRPr lang="en-US"/>
          </a:p>
        </p:txBody>
      </p:sp>
    </p:spTree>
    <p:extLst>
      <p:ext uri="{BB962C8B-B14F-4D97-AF65-F5344CB8AC3E}">
        <p14:creationId xmlns:p14="http://schemas.microsoft.com/office/powerpoint/2010/main" val="277081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dirty="0"/>
              <a:t>Defining the Problem: (2 of 3)</a:t>
            </a:r>
          </a:p>
        </p:txBody>
      </p:sp>
      <p:sp>
        <p:nvSpPr>
          <p:cNvPr id="6" name="Content Placeholder 5">
            <a:extLst>
              <a:ext uri="{FF2B5EF4-FFF2-40B4-BE49-F238E27FC236}">
                <a16:creationId xmlns:a16="http://schemas.microsoft.com/office/drawing/2014/main" id="{45E94E6C-A516-93EB-84E5-0357A835ECA3}"/>
              </a:ext>
              <a:ext uri="{C183D7F6-B498-43B3-948B-1728B52AA6E4}">
                <adec:decorative xmlns:adec="http://schemas.microsoft.com/office/drawing/2017/decorative" val="1"/>
              </a:ext>
            </a:extLst>
          </p:cNvPr>
          <p:cNvSpPr>
            <a:spLocks noGrp="1"/>
          </p:cNvSpPr>
          <p:nvPr>
            <p:ph idx="1"/>
          </p:nvPr>
        </p:nvSpPr>
        <p:spPr>
          <a:xfrm>
            <a:off x="838200" y="1539187"/>
            <a:ext cx="10515600" cy="4074661"/>
          </a:xfrm>
        </p:spPr>
        <p:txBody>
          <a:bodyPr vert="horz" lIns="0" tIns="0" rIns="0" bIns="0" rtlCol="0" anchor="t">
            <a:normAutofit/>
          </a:bodyPr>
          <a:lstStyle/>
          <a:p>
            <a:pPr>
              <a:lnSpc>
                <a:spcPct val="100000"/>
              </a:lnSpc>
              <a:spcAft>
                <a:spcPts val="600"/>
              </a:spcAft>
            </a:pPr>
            <a:r>
              <a:rPr lang="en-US" sz="2800" b="1" dirty="0"/>
              <a:t>Sudden infant death syndrome (SIDS)</a:t>
            </a:r>
            <a:r>
              <a:rPr lang="en-US" sz="2800" dirty="0"/>
              <a:t>: The cause assigned to infant deaths that cannot be explained after a thorough case investigation, including a scene investigation, autopsy, and review of the clinical history.</a:t>
            </a:r>
          </a:p>
          <a:p>
            <a:pPr>
              <a:lnSpc>
                <a:spcPct val="100000"/>
              </a:lnSpc>
            </a:pPr>
            <a:r>
              <a:rPr lang="en-US" sz="2800" b="1" dirty="0"/>
              <a:t>Accidental strangulation or suffocation (ASSB): </a:t>
            </a:r>
            <a:r>
              <a:rPr lang="en-US" sz="2800" dirty="0"/>
              <a:t>An explained sudden and unexpected infant death in a sleep environment (bed, crib, couch, chair, etc.) in which the infant’s nose and mouth are obstructed or the neck or chest is compressed from soft or loose bedding, an overlay, or wedging causing asphyxia. </a:t>
            </a: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10</a:t>
            </a:fld>
            <a:endParaRPr lang="en-US"/>
          </a:p>
        </p:txBody>
      </p:sp>
    </p:spTree>
    <p:extLst>
      <p:ext uri="{BB962C8B-B14F-4D97-AF65-F5344CB8AC3E}">
        <p14:creationId xmlns:p14="http://schemas.microsoft.com/office/powerpoint/2010/main" val="227856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dirty="0"/>
              <a:t>Defining the Problem: (3 of 3)</a:t>
            </a:r>
            <a:endParaRPr lang="en-US">
              <a:latin typeface="Fira Sans"/>
            </a:endParaRPr>
          </a:p>
        </p:txBody>
      </p:sp>
      <p:sp>
        <p:nvSpPr>
          <p:cNvPr id="3" name="Slide Number Placeholder 2">
            <a:extLst>
              <a:ext uri="{FF2B5EF4-FFF2-40B4-BE49-F238E27FC236}">
                <a16:creationId xmlns:a16="http://schemas.microsoft.com/office/drawing/2014/main" id="{EE70D860-A79E-EB2F-3A7D-928EFDA5C796}"/>
              </a:ext>
            </a:extLst>
          </p:cNvPr>
          <p:cNvSpPr>
            <a:spLocks noGrp="1"/>
          </p:cNvSpPr>
          <p:nvPr>
            <p:ph type="sldNum" sz="quarter" idx="4"/>
          </p:nvPr>
        </p:nvSpPr>
        <p:spPr/>
        <p:txBody>
          <a:bodyPr/>
          <a:lstStyle/>
          <a:p>
            <a:fld id="{5D0CA2F7-FE4E-154E-9941-05B277D36643}" type="slidenum">
              <a:rPr lang="en-US" smtClean="0"/>
              <a:pPr/>
              <a:t>11</a:t>
            </a:fld>
            <a:endParaRPr lang="en-US"/>
          </a:p>
        </p:txBody>
      </p:sp>
      <p:sp>
        <p:nvSpPr>
          <p:cNvPr id="7" name="Content Placeholder 6">
            <a:extLst>
              <a:ext uri="{FF2B5EF4-FFF2-40B4-BE49-F238E27FC236}">
                <a16:creationId xmlns:a16="http://schemas.microsoft.com/office/drawing/2014/main" id="{8C496ED8-7DFC-442D-661C-51C806EDA2D7}"/>
              </a:ext>
            </a:extLst>
          </p:cNvPr>
          <p:cNvSpPr>
            <a:spLocks noGrp="1"/>
          </p:cNvSpPr>
          <p:nvPr>
            <p:ph idx="1"/>
          </p:nvPr>
        </p:nvSpPr>
        <p:spPr>
          <a:xfrm>
            <a:off x="838200" y="1690688"/>
            <a:ext cx="10515600" cy="4133048"/>
          </a:xfrm>
        </p:spPr>
        <p:txBody>
          <a:bodyPr>
            <a:normAutofit/>
          </a:bodyPr>
          <a:lstStyle/>
          <a:p>
            <a:pPr>
              <a:lnSpc>
                <a:spcPct val="100000"/>
              </a:lnSpc>
            </a:pPr>
            <a:r>
              <a:rPr lang="en-US" sz="2800" b="1" dirty="0"/>
              <a:t>Room Sharing</a:t>
            </a:r>
            <a:r>
              <a:rPr lang="en-US" sz="2800" dirty="0"/>
              <a:t>: When baby sleeps in the same room as parents, other adults, caregivers, or other children</a:t>
            </a:r>
            <a:r>
              <a:rPr lang="en-US" sz="2800" baseline="0" dirty="0"/>
              <a:t> - </a:t>
            </a:r>
            <a:r>
              <a:rPr lang="en-US" sz="2800" dirty="0"/>
              <a:t>but on a separate sleep surface (crib, bassinet, or play yard). Room sharing is known to reduce the risk of SIDS and supports continued exclusive breastfeeding.</a:t>
            </a:r>
          </a:p>
          <a:p>
            <a:pPr>
              <a:lnSpc>
                <a:spcPct val="100000"/>
              </a:lnSpc>
              <a:defRPr/>
            </a:pPr>
            <a:r>
              <a:rPr lang="en-US" sz="2800" b="1" dirty="0"/>
              <a:t>Bed Sharing</a:t>
            </a:r>
            <a:r>
              <a:rPr lang="en-US" sz="2800" dirty="0"/>
              <a:t>: When baby shares a sleep surface (adult bed, sofa, recliner, or other surface used for sleep) with a parent, other child, and/or another adult caretaker.</a:t>
            </a:r>
          </a:p>
          <a:p>
            <a:pPr marL="0" indent="0">
              <a:buNone/>
            </a:pPr>
            <a:endParaRPr lang="en-US" dirty="0"/>
          </a:p>
        </p:txBody>
      </p:sp>
    </p:spTree>
    <p:extLst>
      <p:ext uri="{BB962C8B-B14F-4D97-AF65-F5344CB8AC3E}">
        <p14:creationId xmlns:p14="http://schemas.microsoft.com/office/powerpoint/2010/main" val="164960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F43-55E9-4610-B6B2-28A8644AE485}"/>
              </a:ext>
            </a:extLst>
          </p:cNvPr>
          <p:cNvSpPr>
            <a:spLocks noGrp="1"/>
          </p:cNvSpPr>
          <p:nvPr>
            <p:ph type="title"/>
          </p:nvPr>
        </p:nvSpPr>
        <p:spPr/>
        <p:txBody>
          <a:bodyPr/>
          <a:lstStyle/>
          <a:p>
            <a:r>
              <a:rPr lang="en-US" dirty="0"/>
              <a:t>Why Is Safe Infant Sleep Important? </a:t>
            </a:r>
          </a:p>
        </p:txBody>
      </p:sp>
      <p:sp>
        <p:nvSpPr>
          <p:cNvPr id="3" name="Content Placeholder 2">
            <a:extLst>
              <a:ext uri="{FF2B5EF4-FFF2-40B4-BE49-F238E27FC236}">
                <a16:creationId xmlns:a16="http://schemas.microsoft.com/office/drawing/2014/main" id="{97446A73-99D8-4329-A03C-D87233C8E85D}"/>
              </a:ext>
            </a:extLst>
          </p:cNvPr>
          <p:cNvSpPr>
            <a:spLocks noGrp="1"/>
          </p:cNvSpPr>
          <p:nvPr>
            <p:ph idx="1"/>
          </p:nvPr>
        </p:nvSpPr>
        <p:spPr/>
        <p:txBody>
          <a:bodyPr/>
          <a:lstStyle/>
          <a:p>
            <a:pPr>
              <a:spcBef>
                <a:spcPts val="2400"/>
              </a:spcBef>
            </a:pPr>
            <a:r>
              <a:rPr lang="en-US" sz="3600"/>
              <a:t>Every year, approximately 3,400 infants die in the United States </a:t>
            </a:r>
            <a:r>
              <a:rPr lang="en-US" sz="3600" dirty="0"/>
              <a:t>(US) </a:t>
            </a:r>
            <a:r>
              <a:rPr lang="en-US" sz="3600"/>
              <a:t>due to sleep-related death.</a:t>
            </a:r>
          </a:p>
          <a:p>
            <a:pPr>
              <a:spcBef>
                <a:spcPts val="2400"/>
              </a:spcBef>
            </a:pPr>
            <a:r>
              <a:rPr lang="en-US" sz="3600"/>
              <a:t>SIDS is the third highest cause of infant death in Texas.</a:t>
            </a:r>
          </a:p>
          <a:p>
            <a:pPr>
              <a:spcBef>
                <a:spcPts val="2400"/>
              </a:spcBef>
            </a:pPr>
            <a:r>
              <a:rPr lang="en-US" sz="3600" dirty="0"/>
              <a:t>In Texas, </a:t>
            </a:r>
            <a:r>
              <a:rPr lang="en-US" sz="3600"/>
              <a:t>Non-Hispanic Black infants are 2.5 times more likely to die from SIDS than Non-Hispanic White infants.</a:t>
            </a:r>
          </a:p>
          <a:p>
            <a:pPr marL="0" indent="0">
              <a:buNone/>
            </a:pPr>
            <a:endParaRPr lang="en-US" sz="2800"/>
          </a:p>
        </p:txBody>
      </p:sp>
      <p:sp>
        <p:nvSpPr>
          <p:cNvPr id="5" name="Slide Number Placeholder 4">
            <a:extLst>
              <a:ext uri="{FF2B5EF4-FFF2-40B4-BE49-F238E27FC236}">
                <a16:creationId xmlns:a16="http://schemas.microsoft.com/office/drawing/2014/main" id="{A84948C9-EB2E-E4EF-50D8-24188F49CB3E}"/>
              </a:ext>
            </a:extLst>
          </p:cNvPr>
          <p:cNvSpPr>
            <a:spLocks noGrp="1"/>
          </p:cNvSpPr>
          <p:nvPr>
            <p:ph type="sldNum" sz="quarter" idx="4"/>
          </p:nvPr>
        </p:nvSpPr>
        <p:spPr/>
        <p:txBody>
          <a:bodyPr/>
          <a:lstStyle/>
          <a:p>
            <a:fld id="{5D0CA2F7-FE4E-154E-9941-05B277D36643}" type="slidenum">
              <a:rPr lang="en-US" smtClean="0"/>
              <a:pPr/>
              <a:t>12</a:t>
            </a:fld>
            <a:endParaRPr lang="en-US"/>
          </a:p>
        </p:txBody>
      </p:sp>
    </p:spTree>
    <p:extLst>
      <p:ext uri="{BB962C8B-B14F-4D97-AF65-F5344CB8AC3E}">
        <p14:creationId xmlns:p14="http://schemas.microsoft.com/office/powerpoint/2010/main" val="170742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p:txBody>
          <a:bodyPr/>
          <a:lstStyle/>
          <a:p>
            <a:r>
              <a:rPr lang="en-US"/>
              <a:t>Breakdown of SUID </a:t>
            </a:r>
            <a:r>
              <a:rPr lang="en-US" dirty="0"/>
              <a:t>in U.S. </a:t>
            </a:r>
            <a:r>
              <a:rPr lang="en-US"/>
              <a:t>by Cause, 2020</a:t>
            </a:r>
          </a:p>
        </p:txBody>
      </p:sp>
      <p:graphicFrame>
        <p:nvGraphicFramePr>
          <p:cNvPr id="6" name="Content Placeholder 5" descr="Circular chart breakdown of SUID by cause. ">
            <a:extLst>
              <a:ext uri="{FF2B5EF4-FFF2-40B4-BE49-F238E27FC236}">
                <a16:creationId xmlns:a16="http://schemas.microsoft.com/office/drawing/2014/main" id="{F7CA79A3-59E5-4E24-B1A5-AE511EE64E5A}"/>
              </a:ext>
            </a:extLst>
          </p:cNvPr>
          <p:cNvGraphicFramePr>
            <a:graphicFrameLocks noGrp="1"/>
          </p:cNvGraphicFramePr>
          <p:nvPr>
            <p:ph idx="1"/>
            <p:extLst>
              <p:ext uri="{D42A27DB-BD31-4B8C-83A1-F6EECF244321}">
                <p14:modId xmlns:p14="http://schemas.microsoft.com/office/powerpoint/2010/main" val="2191797841"/>
              </p:ext>
            </p:extLst>
          </p:nvPr>
        </p:nvGraphicFramePr>
        <p:xfrm>
          <a:off x="838200" y="1502367"/>
          <a:ext cx="10869118" cy="44555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F8489FE-2E9F-4268-D6A9-CA45D25026B9}"/>
              </a:ext>
            </a:extLst>
          </p:cNvPr>
          <p:cNvSpPr txBox="1"/>
          <p:nvPr/>
        </p:nvSpPr>
        <p:spPr>
          <a:xfrm>
            <a:off x="8991600" y="4616969"/>
            <a:ext cx="2995950" cy="738664"/>
          </a:xfrm>
          <a:prstGeom prst="rect">
            <a:avLst/>
          </a:prstGeom>
          <a:noFill/>
        </p:spPr>
        <p:txBody>
          <a:bodyPr wrap="square" rtlCol="0">
            <a:spAutoFit/>
          </a:bodyPr>
          <a:lstStyle/>
          <a:p>
            <a:r>
              <a:rPr lang="en-US" sz="1400" b="0" i="1">
                <a:effectLst/>
                <a:latin typeface="Open Sans" panose="020B0606030504020204" pitchFamily="34" charset="0"/>
              </a:rPr>
              <a:t>SOURCE: CDC/NCHS, National Vital Statistics System, Mortality Files. Rates calculated via </a:t>
            </a:r>
            <a:r>
              <a:rPr lang="en-US" sz="1400" b="0" i="1" u="sng">
                <a:effectLst/>
                <a:latin typeface="Open Sans" panose="020B0606030504020204" pitchFamily="34" charset="0"/>
                <a:hlinkClick r:id="rId4">
                  <a:extLst>
                    <a:ext uri="{A12FA001-AC4F-418D-AE19-62706E023703}">
                      <ahyp:hlinkClr xmlns:ahyp="http://schemas.microsoft.com/office/drawing/2018/hyperlinkcolor" val="tx"/>
                    </a:ext>
                  </a:extLst>
                </a:hlinkClick>
              </a:rPr>
              <a:t>CDC WONDER.</a:t>
            </a:r>
            <a:endParaRPr lang="en-US" sz="1400" b="0" i="0">
              <a:effectLst/>
              <a:latin typeface="Open Sans" panose="020B0606030504020204" pitchFamily="34" charset="0"/>
            </a:endParaRPr>
          </a:p>
        </p:txBody>
      </p:sp>
      <p:sp>
        <p:nvSpPr>
          <p:cNvPr id="5" name="Slide Number Placeholder 4">
            <a:extLst>
              <a:ext uri="{FF2B5EF4-FFF2-40B4-BE49-F238E27FC236}">
                <a16:creationId xmlns:a16="http://schemas.microsoft.com/office/drawing/2014/main" id="{5D0A8440-A4D7-1CBD-2C26-20B6EF72305E}"/>
              </a:ext>
            </a:extLst>
          </p:cNvPr>
          <p:cNvSpPr>
            <a:spLocks noGrp="1"/>
          </p:cNvSpPr>
          <p:nvPr>
            <p:ph type="sldNum" sz="quarter" idx="4"/>
          </p:nvPr>
        </p:nvSpPr>
        <p:spPr/>
        <p:txBody>
          <a:bodyPr/>
          <a:lstStyle/>
          <a:p>
            <a:fld id="{5D0CA2F7-FE4E-154E-9941-05B277D36643}" type="slidenum">
              <a:rPr lang="en-US" smtClean="0"/>
              <a:pPr/>
              <a:t>13</a:t>
            </a:fld>
            <a:endParaRPr lang="en-US"/>
          </a:p>
        </p:txBody>
      </p:sp>
    </p:spTree>
    <p:extLst>
      <p:ext uri="{BB962C8B-B14F-4D97-AF65-F5344CB8AC3E}">
        <p14:creationId xmlns:p14="http://schemas.microsoft.com/office/powerpoint/2010/main" val="1358256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a:xfrm>
            <a:off x="838200" y="276225"/>
            <a:ext cx="10515600" cy="1325563"/>
          </a:xfrm>
        </p:spPr>
        <p:txBody>
          <a:bodyPr/>
          <a:lstStyle/>
          <a:p>
            <a:r>
              <a:rPr lang="en-US" dirty="0"/>
              <a:t>Which Texans Are Most at Risk? (1 of 3)</a:t>
            </a:r>
          </a:p>
        </p:txBody>
      </p:sp>
      <p:graphicFrame>
        <p:nvGraphicFramePr>
          <p:cNvPr id="10" name="Chart 9" descr="Leading Causes of Infant Death by Race and Ethnicity, 2021&#10;">
            <a:extLst>
              <a:ext uri="{FF2B5EF4-FFF2-40B4-BE49-F238E27FC236}">
                <a16:creationId xmlns:a16="http://schemas.microsoft.com/office/drawing/2014/main" id="{87FA79D4-5650-A796-F595-8D061AD923AA}"/>
              </a:ext>
            </a:extLst>
          </p:cNvPr>
          <p:cNvGraphicFramePr/>
          <p:nvPr>
            <p:extLst>
              <p:ext uri="{D42A27DB-BD31-4B8C-83A1-F6EECF244321}">
                <p14:modId xmlns:p14="http://schemas.microsoft.com/office/powerpoint/2010/main" val="1573093865"/>
              </p:ext>
            </p:extLst>
          </p:nvPr>
        </p:nvGraphicFramePr>
        <p:xfrm>
          <a:off x="838200" y="1315750"/>
          <a:ext cx="10515600" cy="479909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D3D4DA7-8EC1-E688-2215-C12B64BE611A}"/>
              </a:ext>
            </a:extLst>
          </p:cNvPr>
          <p:cNvSpPr txBox="1"/>
          <p:nvPr/>
        </p:nvSpPr>
        <p:spPr>
          <a:xfrm>
            <a:off x="8811746" y="2371749"/>
            <a:ext cx="2456329" cy="1200329"/>
          </a:xfrm>
          <a:prstGeom prst="rect">
            <a:avLst/>
          </a:prstGeom>
          <a:noFill/>
        </p:spPr>
        <p:txBody>
          <a:bodyPr wrap="square" rtlCol="0">
            <a:spAutoFit/>
          </a:bodyPr>
          <a:lstStyle/>
          <a:p>
            <a:r>
              <a:rPr lang="en-US" sz="1200" dirty="0"/>
              <a:t>*2021 data are provisional</a:t>
            </a:r>
          </a:p>
          <a:p>
            <a:r>
              <a:rPr lang="en-US" sz="1200" dirty="0"/>
              <a:t>Source: 2012-2021 Live Birth Files, National Center for Health Statistics</a:t>
            </a:r>
          </a:p>
          <a:p>
            <a:r>
              <a:rPr lang="en-US" sz="1200" dirty="0"/>
              <a:t>Prepared by: Maternal &amp; Child Health Epidemiology Unit</a:t>
            </a:r>
          </a:p>
          <a:p>
            <a:r>
              <a:rPr lang="en-US" sz="1200" dirty="0"/>
              <a:t>Jan 2023</a:t>
            </a:r>
          </a:p>
        </p:txBody>
      </p:sp>
      <p:sp>
        <p:nvSpPr>
          <p:cNvPr id="8" name="Slide Number Placeholder 7">
            <a:extLst>
              <a:ext uri="{FF2B5EF4-FFF2-40B4-BE49-F238E27FC236}">
                <a16:creationId xmlns:a16="http://schemas.microsoft.com/office/drawing/2014/main" id="{0B8A6EB1-C6FC-A361-0738-97A8E8A207CF}"/>
              </a:ext>
            </a:extLst>
          </p:cNvPr>
          <p:cNvSpPr>
            <a:spLocks noGrp="1"/>
          </p:cNvSpPr>
          <p:nvPr>
            <p:ph type="sldNum" sz="quarter" idx="4"/>
          </p:nvPr>
        </p:nvSpPr>
        <p:spPr/>
        <p:txBody>
          <a:bodyPr/>
          <a:lstStyle/>
          <a:p>
            <a:fld id="{5D0CA2F7-FE4E-154E-9941-05B277D36643}" type="slidenum">
              <a:rPr lang="en-US" smtClean="0"/>
              <a:pPr/>
              <a:t>14</a:t>
            </a:fld>
            <a:endParaRPr lang="en-US"/>
          </a:p>
        </p:txBody>
      </p:sp>
    </p:spTree>
    <p:extLst>
      <p:ext uri="{BB962C8B-B14F-4D97-AF65-F5344CB8AC3E}">
        <p14:creationId xmlns:p14="http://schemas.microsoft.com/office/powerpoint/2010/main" val="39976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(2 of 3)</a:t>
            </a:r>
          </a:p>
        </p:txBody>
      </p:sp>
      <p:sp>
        <p:nvSpPr>
          <p:cNvPr id="9" name="TextBox 1">
            <a:extLst>
              <a:ext uri="{FF2B5EF4-FFF2-40B4-BE49-F238E27FC236}">
                <a16:creationId xmlns:a16="http://schemas.microsoft.com/office/drawing/2014/main" id="{429DEF91-121B-73C0-DBC1-F43B6766ED6A}"/>
              </a:ext>
            </a:extLst>
          </p:cNvPr>
          <p:cNvSpPr txBox="1"/>
          <p:nvPr/>
        </p:nvSpPr>
        <p:spPr>
          <a:xfrm>
            <a:off x="838200" y="1296888"/>
            <a:ext cx="10515599"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1"/>
                </a:solidFill>
              </a:rPr>
              <a:t>Mothers Who Reported Placing Infant on Approved Sleep Surface to Sleep and Placing Infant to Sleep Without Loose Bedding or Soft Objects by Race and Ethnicity, Texas PRAMS 2020 </a:t>
            </a:r>
            <a:endParaRPr lang="en-US" sz="2000" dirty="0">
              <a:solidFill>
                <a:schemeClr val="tx1"/>
              </a:solidFill>
            </a:endParaRPr>
          </a:p>
        </p:txBody>
      </p:sp>
      <p:graphicFrame>
        <p:nvGraphicFramePr>
          <p:cNvPr id="12" name="Chart 11" descr="Mothers Who Reported Placing Infant on Approved Sleep Surface to Sleep and Placing Infant to Sleep Without Loose Bedding or Soft Objects by Race and Ethnicity, Texas PRAMS 2020 &#10;">
            <a:extLst>
              <a:ext uri="{FF2B5EF4-FFF2-40B4-BE49-F238E27FC236}">
                <a16:creationId xmlns:a16="http://schemas.microsoft.com/office/drawing/2014/main" id="{3A02EBDF-28CA-4C97-787D-2EF5D68205FF}"/>
              </a:ext>
            </a:extLst>
          </p:cNvPr>
          <p:cNvGraphicFramePr/>
          <p:nvPr>
            <p:extLst>
              <p:ext uri="{D42A27DB-BD31-4B8C-83A1-F6EECF244321}">
                <p14:modId xmlns:p14="http://schemas.microsoft.com/office/powerpoint/2010/main" val="1878652083"/>
              </p:ext>
            </p:extLst>
          </p:nvPr>
        </p:nvGraphicFramePr>
        <p:xfrm>
          <a:off x="838199" y="2043617"/>
          <a:ext cx="10515599" cy="395980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83069226-03CB-366A-E5FB-A338F62892A8}"/>
              </a:ext>
              <a:ext uri="{C183D7F6-B498-43B3-948B-1728B52AA6E4}">
                <adec:decorative xmlns:adec="http://schemas.microsoft.com/office/drawing/2017/decorative" val="1"/>
              </a:ext>
            </a:extLst>
          </p:cNvPr>
          <p:cNvCxnSpPr/>
          <p:nvPr/>
        </p:nvCxnSpPr>
        <p:spPr>
          <a:xfrm>
            <a:off x="5974079" y="3529143"/>
            <a:ext cx="3383280" cy="0"/>
          </a:xfrm>
          <a:prstGeom prst="line">
            <a:avLst/>
          </a:prstGeom>
          <a:ln w="444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35A5BD-FB53-FD46-20B2-EBCE1E1EF622}"/>
              </a:ext>
            </a:extLst>
          </p:cNvPr>
          <p:cNvSpPr txBox="1"/>
          <p:nvPr/>
        </p:nvSpPr>
        <p:spPr>
          <a:xfrm>
            <a:off x="5100318" y="3561854"/>
            <a:ext cx="873760" cy="861774"/>
          </a:xfrm>
          <a:prstGeom prst="rect">
            <a:avLst/>
          </a:prstGeom>
          <a:noFill/>
        </p:spPr>
        <p:txBody>
          <a:bodyPr wrap="square" rtlCol="0">
            <a:spAutoFit/>
          </a:bodyPr>
          <a:lstStyle/>
          <a:p>
            <a:pPr algn="ctr"/>
            <a:r>
              <a:rPr lang="en-US" sz="1600" b="1"/>
              <a:t>Texas Total</a:t>
            </a:r>
          </a:p>
          <a:p>
            <a:pPr algn="ctr"/>
            <a:r>
              <a:rPr lang="en-US" sz="1600" b="1"/>
              <a:t>34.2 %</a:t>
            </a:r>
          </a:p>
        </p:txBody>
      </p:sp>
      <p:sp>
        <p:nvSpPr>
          <p:cNvPr id="7" name="TextBox 6">
            <a:extLst>
              <a:ext uri="{FF2B5EF4-FFF2-40B4-BE49-F238E27FC236}">
                <a16:creationId xmlns:a16="http://schemas.microsoft.com/office/drawing/2014/main" id="{158FD758-FDA7-249C-4A12-ACCCDB9881F3}"/>
              </a:ext>
            </a:extLst>
          </p:cNvPr>
          <p:cNvSpPr txBox="1"/>
          <p:nvPr/>
        </p:nvSpPr>
        <p:spPr>
          <a:xfrm>
            <a:off x="9133838" y="2998113"/>
            <a:ext cx="873760" cy="861774"/>
          </a:xfrm>
          <a:prstGeom prst="rect">
            <a:avLst/>
          </a:prstGeom>
          <a:noFill/>
        </p:spPr>
        <p:txBody>
          <a:bodyPr wrap="square" rtlCol="0">
            <a:spAutoFit/>
          </a:bodyPr>
          <a:lstStyle/>
          <a:p>
            <a:pPr algn="ctr"/>
            <a:r>
              <a:rPr lang="en-US" sz="1600" b="1"/>
              <a:t>Texas Total</a:t>
            </a:r>
          </a:p>
          <a:p>
            <a:pPr algn="ctr"/>
            <a:r>
              <a:rPr lang="en-US" sz="1600" b="1"/>
              <a:t>49.3 %</a:t>
            </a:r>
          </a:p>
        </p:txBody>
      </p:sp>
      <p:sp>
        <p:nvSpPr>
          <p:cNvPr id="8" name="TextBox 7">
            <a:extLst>
              <a:ext uri="{FF2B5EF4-FFF2-40B4-BE49-F238E27FC236}">
                <a16:creationId xmlns:a16="http://schemas.microsoft.com/office/drawing/2014/main" id="{7CFFDBC9-99BD-506D-4543-E1D284457FE5}"/>
              </a:ext>
            </a:extLst>
          </p:cNvPr>
          <p:cNvSpPr txBox="1"/>
          <p:nvPr/>
        </p:nvSpPr>
        <p:spPr>
          <a:xfrm>
            <a:off x="9839321" y="4375487"/>
            <a:ext cx="1636395" cy="1569660"/>
          </a:xfrm>
          <a:prstGeom prst="rect">
            <a:avLst/>
          </a:prstGeom>
          <a:noFill/>
        </p:spPr>
        <p:txBody>
          <a:bodyPr wrap="square" rtlCol="0">
            <a:spAutoFit/>
          </a:bodyPr>
          <a:lstStyle/>
          <a:p>
            <a:r>
              <a:rPr lang="en-US" sz="1200"/>
              <a:t>Error Bars: 95% Confidence Interval</a:t>
            </a:r>
          </a:p>
          <a:p>
            <a:r>
              <a:rPr lang="en-US" sz="1200"/>
              <a:t>Source: 2020 Texas PRAMS</a:t>
            </a:r>
          </a:p>
          <a:p>
            <a:r>
              <a:rPr lang="en-US" sz="1200"/>
              <a:t>Prepared by: Maternal &amp; Child Health Epidemiology Unit</a:t>
            </a:r>
          </a:p>
          <a:p>
            <a:r>
              <a:rPr lang="en-US" sz="1200"/>
              <a:t>Oct 2022 </a:t>
            </a: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15</a:t>
            </a:fld>
            <a:endParaRPr lang="en-US"/>
          </a:p>
        </p:txBody>
      </p:sp>
    </p:spTree>
    <p:extLst>
      <p:ext uri="{BB962C8B-B14F-4D97-AF65-F5344CB8AC3E}">
        <p14:creationId xmlns:p14="http://schemas.microsoft.com/office/powerpoint/2010/main" val="116332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(3 of 3)</a:t>
            </a:r>
          </a:p>
        </p:txBody>
      </p:sp>
      <p:sp>
        <p:nvSpPr>
          <p:cNvPr id="9" name="TextBox 1">
            <a:extLst>
              <a:ext uri="{FF2B5EF4-FFF2-40B4-BE49-F238E27FC236}">
                <a16:creationId xmlns:a16="http://schemas.microsoft.com/office/drawing/2014/main" id="{429DEF91-121B-73C0-DBC1-F43B6766ED6A}"/>
              </a:ext>
            </a:extLst>
          </p:cNvPr>
          <p:cNvSpPr txBox="1"/>
          <p:nvPr/>
        </p:nvSpPr>
        <p:spPr>
          <a:xfrm>
            <a:off x="789213" y="1296888"/>
            <a:ext cx="11212286"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a:solidFill>
                  <a:schemeClr val="tx1"/>
                </a:solidFill>
              </a:rPr>
              <a:t>Local level data </a:t>
            </a:r>
            <a:r>
              <a:rPr lang="en-US" sz="2800" b="1" dirty="0"/>
              <a:t>may be developed with support from your area’s Child Fatality Review Team (CFRT) or Fetal Infant Mortality Review (FIMR) team.</a:t>
            </a:r>
            <a:endParaRPr lang="en-US" sz="2800" dirty="0">
              <a:solidFill>
                <a:schemeClr val="tx1"/>
              </a:solidFill>
            </a:endParaRP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16</a:t>
            </a:fld>
            <a:endParaRPr lang="en-US"/>
          </a:p>
        </p:txBody>
      </p:sp>
      <p:pic>
        <p:nvPicPr>
          <p:cNvPr id="1026" name="Picture 2">
            <a:hlinkClick r:id="rId3"/>
            <a:extLst>
              <a:ext uri="{FF2B5EF4-FFF2-40B4-BE49-F238E27FC236}">
                <a16:creationId xmlns:a16="http://schemas.microsoft.com/office/drawing/2014/main" id="{26712E9B-8382-76AB-A68C-F45E66EE152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38200" y="2450922"/>
            <a:ext cx="6154223" cy="3394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9C1E28-C779-8B07-3584-9D2757FFD615}"/>
              </a:ext>
            </a:extLst>
          </p:cNvPr>
          <p:cNvSpPr txBox="1"/>
          <p:nvPr/>
        </p:nvSpPr>
        <p:spPr>
          <a:xfrm>
            <a:off x="7910111" y="2679441"/>
            <a:ext cx="3723702"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rPr>
              <a:t>Local CFRTs can report on indicators related to the AAP safe sleep recommendations.</a:t>
            </a:r>
            <a:endParaRPr lang="en-US" sz="2400" dirty="0">
              <a:solidFill>
                <a:srgbClr val="000000"/>
              </a:solidFill>
              <a:ea typeface="Calibri"/>
              <a:cs typeface="Calibri"/>
            </a:endParaRPr>
          </a:p>
          <a:p>
            <a:pPr marL="342900" indent="-342900">
              <a:buFont typeface="Arial" panose="020B0604020202020204" pitchFamily="34" charset="0"/>
              <a:buChar char="•"/>
            </a:pPr>
            <a:r>
              <a:rPr lang="en-US" sz="2400" dirty="0">
                <a:solidFill>
                  <a:srgbClr val="000000"/>
                </a:solidFill>
              </a:rPr>
              <a:t>223 of the 254 Texas counties have a local CFRT or FIMR team.</a:t>
            </a:r>
          </a:p>
        </p:txBody>
      </p:sp>
      <p:sp>
        <p:nvSpPr>
          <p:cNvPr id="4" name="TextBox 3">
            <a:extLst>
              <a:ext uri="{FF2B5EF4-FFF2-40B4-BE49-F238E27FC236}">
                <a16:creationId xmlns:a16="http://schemas.microsoft.com/office/drawing/2014/main" id="{DA9E2BEB-8F29-0077-5AA9-09068D877641}"/>
              </a:ext>
            </a:extLst>
          </p:cNvPr>
          <p:cNvSpPr txBox="1"/>
          <p:nvPr/>
        </p:nvSpPr>
        <p:spPr>
          <a:xfrm>
            <a:off x="838200" y="5845629"/>
            <a:ext cx="6154223" cy="338554"/>
          </a:xfrm>
          <a:prstGeom prst="rect">
            <a:avLst/>
          </a:prstGeom>
          <a:noFill/>
        </p:spPr>
        <p:txBody>
          <a:bodyPr wrap="square" rtlCol="0">
            <a:spAutoFit/>
          </a:bodyPr>
          <a:lstStyle/>
          <a:p>
            <a:r>
              <a:rPr lang="en-US" sz="1600" i="1" dirty="0">
                <a:solidFill>
                  <a:srgbClr val="000000"/>
                </a:solidFill>
              </a:rPr>
              <a:t>Example of CFRT Directory </a:t>
            </a:r>
            <a:r>
              <a:rPr lang="en-US" sz="1600" i="1" dirty="0">
                <a:solidFill>
                  <a:srgbClr val="000000"/>
                </a:solidFill>
                <a:hlinkClick r:id="rId3"/>
              </a:rPr>
              <a:t>website</a:t>
            </a:r>
            <a:r>
              <a:rPr lang="en-US" sz="1600" i="1" dirty="0">
                <a:solidFill>
                  <a:srgbClr val="000000"/>
                </a:solidFill>
              </a:rPr>
              <a:t>. Click on image to go to </a:t>
            </a:r>
            <a:r>
              <a:rPr lang="en-US" sz="1600" i="1">
                <a:solidFill>
                  <a:srgbClr val="000000"/>
                </a:solidFill>
              </a:rPr>
              <a:t>the </a:t>
            </a:r>
            <a:r>
              <a:rPr lang="en-US" sz="1600" i="1" dirty="0">
                <a:solidFill>
                  <a:srgbClr val="000000"/>
                </a:solidFill>
              </a:rPr>
              <a:t>website.</a:t>
            </a:r>
          </a:p>
        </p:txBody>
      </p:sp>
    </p:spTree>
    <p:extLst>
      <p:ext uri="{BB962C8B-B14F-4D97-AF65-F5344CB8AC3E}">
        <p14:creationId xmlns:p14="http://schemas.microsoft.com/office/powerpoint/2010/main" val="1039544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CC0C-CDF4-4CBE-8519-E57B3BE62C02}"/>
              </a:ext>
            </a:extLst>
          </p:cNvPr>
          <p:cNvSpPr>
            <a:spLocks noGrp="1"/>
          </p:cNvSpPr>
          <p:nvPr>
            <p:ph type="title"/>
          </p:nvPr>
        </p:nvSpPr>
        <p:spPr>
          <a:xfrm>
            <a:off x="838199" y="365125"/>
            <a:ext cx="11021291" cy="1325563"/>
          </a:xfrm>
        </p:spPr>
        <p:txBody>
          <a:bodyPr/>
          <a:lstStyle/>
          <a:p>
            <a:r>
              <a:rPr lang="en-US" dirty="0"/>
              <a:t>Why </a:t>
            </a:r>
            <a:r>
              <a:rPr lang="en-US"/>
              <a:t>Do We Need to Include a New Strategy?</a:t>
            </a:r>
          </a:p>
        </p:txBody>
      </p:sp>
      <p:sp>
        <p:nvSpPr>
          <p:cNvPr id="3" name="Content Placeholder 2">
            <a:extLst>
              <a:ext uri="{FF2B5EF4-FFF2-40B4-BE49-F238E27FC236}">
                <a16:creationId xmlns:a16="http://schemas.microsoft.com/office/drawing/2014/main" id="{9E45AD95-F0C9-4F2A-8ACF-E8D75BDEAECD}"/>
              </a:ext>
            </a:extLst>
          </p:cNvPr>
          <p:cNvSpPr>
            <a:spLocks noGrp="1"/>
          </p:cNvSpPr>
          <p:nvPr>
            <p:ph idx="1"/>
          </p:nvPr>
        </p:nvSpPr>
        <p:spPr>
          <a:xfrm>
            <a:off x="838199" y="1605188"/>
            <a:ext cx="10515600" cy="4133048"/>
          </a:xfrm>
        </p:spPr>
        <p:txBody>
          <a:bodyPr vert="horz" lIns="0" tIns="0" rIns="0" bIns="0" rtlCol="0" anchor="t">
            <a:noAutofit/>
          </a:bodyPr>
          <a:lstStyle/>
          <a:p>
            <a:pPr>
              <a:lnSpc>
                <a:spcPct val="100000"/>
              </a:lnSpc>
              <a:spcBef>
                <a:spcPts val="600"/>
              </a:spcBef>
              <a:spcAft>
                <a:spcPts val="600"/>
              </a:spcAft>
            </a:pPr>
            <a:r>
              <a:rPr lang="en-US" sz="2200"/>
              <a:t>Recognize each family’s </a:t>
            </a:r>
            <a:r>
              <a:rPr lang="en-US" sz="2200" b="1"/>
              <a:t>needs, beliefs, and context </a:t>
            </a:r>
            <a:r>
              <a:rPr lang="en-US" sz="2200"/>
              <a:t>within their lives (social drivers of health, or SDOH).</a:t>
            </a:r>
            <a:endParaRPr lang="en-US" sz="2200">
              <a:cs typeface="Calibri"/>
            </a:endParaRPr>
          </a:p>
          <a:p>
            <a:pPr>
              <a:lnSpc>
                <a:spcPct val="100000"/>
              </a:lnSpc>
              <a:spcBef>
                <a:spcPts val="600"/>
              </a:spcBef>
              <a:spcAft>
                <a:spcPts val="600"/>
              </a:spcAft>
            </a:pPr>
            <a:r>
              <a:rPr lang="en-US" sz="2200"/>
              <a:t>Choose an </a:t>
            </a:r>
            <a:r>
              <a:rPr lang="en-US" sz="2200" b="1"/>
              <a:t>individualized approach </a:t>
            </a:r>
            <a:r>
              <a:rPr lang="en-US" sz="2200"/>
              <a:t>to promote safe sleep to increase the likelihood of changing behaviors.</a:t>
            </a:r>
            <a:endParaRPr lang="en-US" sz="2200">
              <a:ea typeface="Calibri"/>
              <a:cs typeface="Calibri"/>
            </a:endParaRPr>
          </a:p>
          <a:p>
            <a:pPr>
              <a:lnSpc>
                <a:spcPct val="100000"/>
              </a:lnSpc>
              <a:spcBef>
                <a:spcPts val="600"/>
              </a:spcBef>
              <a:spcAft>
                <a:spcPts val="600"/>
              </a:spcAft>
            </a:pPr>
            <a:r>
              <a:rPr lang="en-US" sz="2200" b="1"/>
              <a:t>Integrate breastfeeding and safe sleep</a:t>
            </a:r>
            <a:r>
              <a:rPr lang="en-US" sz="2200"/>
              <a:t>, which mutually affect each other.</a:t>
            </a:r>
            <a:endParaRPr lang="en-US" sz="2200">
              <a:ea typeface="Calibri"/>
              <a:cs typeface="Calibri"/>
            </a:endParaRPr>
          </a:p>
          <a:p>
            <a:pPr>
              <a:lnSpc>
                <a:spcPct val="100000"/>
              </a:lnSpc>
              <a:spcBef>
                <a:spcPts val="600"/>
              </a:spcBef>
              <a:spcAft>
                <a:spcPts val="600"/>
              </a:spcAft>
            </a:pPr>
            <a:r>
              <a:rPr lang="en-US" sz="2200"/>
              <a:t>Have conversations with caregivers and families to </a:t>
            </a:r>
            <a:r>
              <a:rPr lang="en-US" sz="2200" b="1"/>
              <a:t>shift their view of your role from “expert” to “problem-solver” </a:t>
            </a:r>
            <a:r>
              <a:rPr lang="en-US" sz="2200"/>
              <a:t>using shared decision-making.</a:t>
            </a:r>
            <a:endParaRPr lang="en-US" sz="2200">
              <a:cs typeface="Calibri"/>
            </a:endParaRPr>
          </a:p>
          <a:p>
            <a:pPr>
              <a:lnSpc>
                <a:spcPct val="100000"/>
              </a:lnSpc>
              <a:spcBef>
                <a:spcPts val="600"/>
              </a:spcBef>
              <a:spcAft>
                <a:spcPts val="600"/>
              </a:spcAft>
            </a:pPr>
            <a:r>
              <a:rPr lang="en-US" sz="2200"/>
              <a:t>Develop a </a:t>
            </a:r>
            <a:r>
              <a:rPr lang="en-US" sz="2200" b="1"/>
              <a:t>circle of support</a:t>
            </a:r>
            <a:r>
              <a:rPr lang="en-US" sz="2200"/>
              <a:t> within your community that provides consistent messaging from multiple sources, multiple times.</a:t>
            </a:r>
            <a:endParaRPr lang="en-US" sz="2200">
              <a:cs typeface="Calibri"/>
            </a:endParaRPr>
          </a:p>
          <a:p>
            <a:pPr>
              <a:lnSpc>
                <a:spcPct val="100000"/>
              </a:lnSpc>
              <a:spcBef>
                <a:spcPts val="600"/>
              </a:spcBef>
              <a:spcAft>
                <a:spcPts val="600"/>
              </a:spcAft>
            </a:pPr>
            <a:r>
              <a:rPr lang="en-US" sz="2200">
                <a:ea typeface="+mn-lt"/>
                <a:cs typeface="+mn-lt"/>
              </a:rPr>
              <a:t>Normalize </a:t>
            </a:r>
            <a:r>
              <a:rPr lang="en-US" sz="2200" b="1">
                <a:ea typeface="+mn-lt"/>
                <a:cs typeface="+mn-lt"/>
              </a:rPr>
              <a:t>newborn behaviors </a:t>
            </a:r>
            <a:r>
              <a:rPr lang="en-US" sz="2200">
                <a:ea typeface="+mn-lt"/>
                <a:cs typeface="+mn-lt"/>
              </a:rPr>
              <a:t>and expectations so parents are better positioned to manage </a:t>
            </a:r>
            <a:r>
              <a:rPr lang="en-US" sz="2200" b="1">
                <a:ea typeface="+mn-lt"/>
                <a:cs typeface="+mn-lt"/>
              </a:rPr>
              <a:t>feeding, crying, and infant sleep patterns</a:t>
            </a:r>
            <a:r>
              <a:rPr lang="en-US" sz="2200">
                <a:ea typeface="+mn-lt"/>
                <a:cs typeface="+mn-lt"/>
              </a:rPr>
              <a:t>.  </a:t>
            </a:r>
            <a:endParaRPr lang="en-US" sz="2200">
              <a:cs typeface="Calibri"/>
            </a:endParaRPr>
          </a:p>
        </p:txBody>
      </p:sp>
      <p:sp>
        <p:nvSpPr>
          <p:cNvPr id="5" name="Slide Number Placeholder 4">
            <a:extLst>
              <a:ext uri="{FF2B5EF4-FFF2-40B4-BE49-F238E27FC236}">
                <a16:creationId xmlns:a16="http://schemas.microsoft.com/office/drawing/2014/main" id="{3468422D-938A-55D9-4DB1-C623CC4CB474}"/>
              </a:ext>
            </a:extLst>
          </p:cNvPr>
          <p:cNvSpPr>
            <a:spLocks noGrp="1"/>
          </p:cNvSpPr>
          <p:nvPr>
            <p:ph type="sldNum" sz="quarter" idx="4"/>
          </p:nvPr>
        </p:nvSpPr>
        <p:spPr/>
        <p:txBody>
          <a:bodyPr/>
          <a:lstStyle/>
          <a:p>
            <a:fld id="{5D0CA2F7-FE4E-154E-9941-05B277D36643}" type="slidenum">
              <a:rPr lang="en-US" smtClean="0"/>
              <a:pPr/>
              <a:t>17</a:t>
            </a:fld>
            <a:endParaRPr lang="en-US"/>
          </a:p>
        </p:txBody>
      </p:sp>
    </p:spTree>
    <p:extLst>
      <p:ext uri="{BB962C8B-B14F-4D97-AF65-F5344CB8AC3E}">
        <p14:creationId xmlns:p14="http://schemas.microsoft.com/office/powerpoint/2010/main" val="899722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0DF3-5B28-E09D-E0EC-3ACA1EEF9EF0}"/>
              </a:ext>
            </a:extLst>
          </p:cNvPr>
          <p:cNvSpPr>
            <a:spLocks noGrp="1"/>
          </p:cNvSpPr>
          <p:nvPr>
            <p:ph type="title"/>
          </p:nvPr>
        </p:nvSpPr>
        <p:spPr>
          <a:xfrm>
            <a:off x="838200" y="79899"/>
            <a:ext cx="10515600" cy="1325563"/>
          </a:xfrm>
        </p:spPr>
        <p:txBody>
          <a:bodyPr/>
          <a:lstStyle/>
          <a:p>
            <a:r>
              <a:rPr lang="en-US"/>
              <a:t>A Community’s Circle of Support</a:t>
            </a:r>
          </a:p>
        </p:txBody>
      </p:sp>
      <p:pic>
        <p:nvPicPr>
          <p:cNvPr id="3" name="Picture 2" descr="Circle of Support handout. ">
            <a:extLst>
              <a:ext uri="{FF2B5EF4-FFF2-40B4-BE49-F238E27FC236}">
                <a16:creationId xmlns:a16="http://schemas.microsoft.com/office/drawing/2014/main" id="{192032C8-0EF9-3DDF-A64E-AC519085DD1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386505" y="891755"/>
            <a:ext cx="4121948" cy="5174456"/>
          </a:xfrm>
          <a:prstGeom prst="rect">
            <a:avLst/>
          </a:prstGeom>
        </p:spPr>
      </p:pic>
      <p:sp>
        <p:nvSpPr>
          <p:cNvPr id="6" name="TextBox 5">
            <a:extLst>
              <a:ext uri="{FF2B5EF4-FFF2-40B4-BE49-F238E27FC236}">
                <a16:creationId xmlns:a16="http://schemas.microsoft.com/office/drawing/2014/main" id="{B97DF169-5C6C-1A70-C3F2-E4B0D1C5216F}"/>
              </a:ext>
            </a:extLst>
          </p:cNvPr>
          <p:cNvSpPr txBox="1"/>
          <p:nvPr/>
        </p:nvSpPr>
        <p:spPr>
          <a:xfrm>
            <a:off x="898083" y="2104268"/>
            <a:ext cx="4331854" cy="1077218"/>
          </a:xfrm>
          <a:prstGeom prst="rect">
            <a:avLst/>
          </a:prstGeom>
          <a:noFill/>
        </p:spPr>
        <p:txBody>
          <a:bodyPr wrap="square" lIns="91440" tIns="45720" rIns="91440" bIns="45720" rtlCol="0" anchor="t">
            <a:spAutoFit/>
          </a:bodyPr>
          <a:lstStyle/>
          <a:p>
            <a:r>
              <a:rPr lang="en-US" sz="3200" b="1" dirty="0">
                <a:solidFill>
                  <a:srgbClr val="000000"/>
                </a:solidFill>
              </a:rPr>
              <a:t>Where do you fit within the circle? </a:t>
            </a:r>
          </a:p>
        </p:txBody>
      </p:sp>
      <p:sp>
        <p:nvSpPr>
          <p:cNvPr id="7" name="TextBox 6">
            <a:extLst>
              <a:ext uri="{FF2B5EF4-FFF2-40B4-BE49-F238E27FC236}">
                <a16:creationId xmlns:a16="http://schemas.microsoft.com/office/drawing/2014/main" id="{2FA973A0-A2AB-DABB-2FFE-6E773ACF6B27}"/>
              </a:ext>
            </a:extLst>
          </p:cNvPr>
          <p:cNvSpPr txBox="1"/>
          <p:nvPr/>
        </p:nvSpPr>
        <p:spPr>
          <a:xfrm>
            <a:off x="898083" y="3478322"/>
            <a:ext cx="4608945" cy="1384995"/>
          </a:xfrm>
          <a:prstGeom prst="rect">
            <a:avLst/>
          </a:prstGeom>
          <a:noFill/>
        </p:spPr>
        <p:txBody>
          <a:bodyPr wrap="square" lIns="91440" tIns="45720" rIns="91440" bIns="45720" rtlCol="0" anchor="t">
            <a:spAutoFit/>
          </a:bodyPr>
          <a:lstStyle/>
          <a:p>
            <a:r>
              <a:rPr lang="en-US" sz="2800" dirty="0">
                <a:solidFill>
                  <a:srgbClr val="000000"/>
                </a:solidFill>
              </a:rPr>
              <a:t>Parents and Caregivers may receive support from</a:t>
            </a:r>
            <a:r>
              <a:rPr lang="en-US" sz="2800" b="1" dirty="0">
                <a:solidFill>
                  <a:srgbClr val="000000"/>
                </a:solidFill>
              </a:rPr>
              <a:t> multiple sources </a:t>
            </a:r>
            <a:r>
              <a:rPr lang="en-US" sz="2800" dirty="0">
                <a:solidFill>
                  <a:srgbClr val="000000"/>
                </a:solidFill>
              </a:rPr>
              <a:t>at </a:t>
            </a:r>
            <a:r>
              <a:rPr lang="en-US" sz="2800" b="1" dirty="0">
                <a:solidFill>
                  <a:srgbClr val="000000"/>
                </a:solidFill>
              </a:rPr>
              <a:t>multiple times.</a:t>
            </a:r>
          </a:p>
        </p:txBody>
      </p:sp>
      <p:sp>
        <p:nvSpPr>
          <p:cNvPr id="5" name="Slide Number Placeholder 4">
            <a:extLst>
              <a:ext uri="{FF2B5EF4-FFF2-40B4-BE49-F238E27FC236}">
                <a16:creationId xmlns:a16="http://schemas.microsoft.com/office/drawing/2014/main" id="{AA3EA29F-883D-7AF3-93A3-579D576F21C1}"/>
              </a:ext>
            </a:extLst>
          </p:cNvPr>
          <p:cNvSpPr>
            <a:spLocks noGrp="1"/>
          </p:cNvSpPr>
          <p:nvPr>
            <p:ph type="sldNum" sz="quarter" idx="4"/>
          </p:nvPr>
        </p:nvSpPr>
        <p:spPr/>
        <p:txBody>
          <a:bodyPr/>
          <a:lstStyle/>
          <a:p>
            <a:fld id="{5D0CA2F7-FE4E-154E-9941-05B277D36643}" type="slidenum">
              <a:rPr lang="en-US" smtClean="0"/>
              <a:pPr/>
              <a:t>18</a:t>
            </a:fld>
            <a:endParaRPr lang="en-US"/>
          </a:p>
        </p:txBody>
      </p:sp>
      <p:sp>
        <p:nvSpPr>
          <p:cNvPr id="4" name="TextBox 7">
            <a:extLst>
              <a:ext uri="{FF2B5EF4-FFF2-40B4-BE49-F238E27FC236}">
                <a16:creationId xmlns:a16="http://schemas.microsoft.com/office/drawing/2014/main" id="{1596CA14-8AD5-7CA3-93A8-FB094F1051FD}"/>
              </a:ext>
            </a:extLst>
          </p:cNvPr>
          <p:cNvSpPr txBox="1"/>
          <p:nvPr/>
        </p:nvSpPr>
        <p:spPr>
          <a:xfrm>
            <a:off x="7546392" y="5814397"/>
            <a:ext cx="3795985" cy="369332"/>
          </a:xfrm>
          <a:prstGeom prst="rect">
            <a:avLst/>
          </a:prstGeom>
          <a:noFill/>
        </p:spPr>
        <p:txBody>
          <a:bodyPr wrap="square" lIns="91440" tIns="45720" rIns="91440" bIns="45720" rtlCol="0" anchor="t">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000000"/>
                </a:solidFill>
              </a:rPr>
              <a:t>Example image of resource.</a:t>
            </a:r>
            <a:endParaRPr lang="en-US" i="1" dirty="0">
              <a:solidFill>
                <a:srgbClr val="000000"/>
              </a:solidFill>
              <a:ea typeface="Calibri"/>
              <a:cs typeface="Calibri"/>
            </a:endParaRPr>
          </a:p>
        </p:txBody>
      </p:sp>
    </p:spTree>
    <p:extLst>
      <p:ext uri="{BB962C8B-B14F-4D97-AF65-F5344CB8AC3E}">
        <p14:creationId xmlns:p14="http://schemas.microsoft.com/office/powerpoint/2010/main" val="1578386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3C5A5-0825-23EF-ECD1-1B750240BF1C}"/>
              </a:ext>
            </a:extLst>
          </p:cNvPr>
          <p:cNvSpPr>
            <a:spLocks noGrp="1"/>
          </p:cNvSpPr>
          <p:nvPr>
            <p:ph type="title"/>
          </p:nvPr>
        </p:nvSpPr>
        <p:spPr>
          <a:xfrm>
            <a:off x="831849" y="2002631"/>
            <a:ext cx="4918021" cy="2852737"/>
          </a:xfrm>
        </p:spPr>
        <p:txBody>
          <a:bodyPr anchor="ctr">
            <a:normAutofit/>
          </a:bodyPr>
          <a:lstStyle/>
          <a:p>
            <a:r>
              <a:rPr lang="en-US"/>
              <a:t>What Do We Know?</a:t>
            </a:r>
          </a:p>
        </p:txBody>
      </p:sp>
      <p:sp>
        <p:nvSpPr>
          <p:cNvPr id="7" name="Footer Placeholder 3">
            <a:extLst>
              <a:ext uri="{FF2B5EF4-FFF2-40B4-BE49-F238E27FC236}">
                <a16:creationId xmlns:a16="http://schemas.microsoft.com/office/drawing/2014/main" id="{8E6C2198-3450-336C-56C9-D7BC5B21DA41}"/>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3" name="Picture 2" descr="A person looking at a book">
            <a:extLst>
              <a:ext uri="{FF2B5EF4-FFF2-40B4-BE49-F238E27FC236}">
                <a16:creationId xmlns:a16="http://schemas.microsoft.com/office/drawing/2014/main" id="{36A3657C-E73E-2FB5-C50A-247202024D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76646" y="-29601"/>
            <a:ext cx="5615354" cy="6887601"/>
          </a:xfrm>
          <a:prstGeom prst="rect">
            <a:avLst/>
          </a:prstGeom>
        </p:spPr>
      </p:pic>
      <p:sp>
        <p:nvSpPr>
          <p:cNvPr id="6" name="Slide Number Placeholder 5">
            <a:extLst>
              <a:ext uri="{FF2B5EF4-FFF2-40B4-BE49-F238E27FC236}">
                <a16:creationId xmlns:a16="http://schemas.microsoft.com/office/drawing/2014/main" id="{8FD887C6-9EC5-5FA2-2A12-EF8AF97E16E7}"/>
              </a:ext>
            </a:extLst>
          </p:cNvPr>
          <p:cNvSpPr>
            <a:spLocks noGrp="1"/>
          </p:cNvSpPr>
          <p:nvPr>
            <p:ph type="sldNum" sz="quarter" idx="4"/>
          </p:nvPr>
        </p:nvSpPr>
        <p:spPr/>
        <p:txBody>
          <a:bodyPr/>
          <a:lstStyle/>
          <a:p>
            <a:fld id="{5D0CA2F7-FE4E-154E-9941-05B277D36643}" type="slidenum">
              <a:rPr lang="en-US" smtClean="0"/>
              <a:pPr/>
              <a:t>19</a:t>
            </a:fld>
            <a:endParaRPr lang="en-US"/>
          </a:p>
        </p:txBody>
      </p:sp>
    </p:spTree>
    <p:extLst>
      <p:ext uri="{BB962C8B-B14F-4D97-AF65-F5344CB8AC3E}">
        <p14:creationId xmlns:p14="http://schemas.microsoft.com/office/powerpoint/2010/main" val="20841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93103" y="614260"/>
            <a:ext cx="6080760" cy="2387600"/>
          </a:xfrm>
        </p:spPr>
        <p:txBody>
          <a:bodyPr>
            <a:normAutofit/>
          </a:bodyPr>
          <a:lstStyle/>
          <a:p>
            <a:r>
              <a:rPr lang="en-US" sz="6000">
                <a:solidFill>
                  <a:schemeClr val="tx1"/>
                </a:solidFill>
              </a:rPr>
              <a:t>Let’s Talk -</a:t>
            </a:r>
            <a:br>
              <a:rPr lang="en-US" sz="5400">
                <a:solidFill>
                  <a:schemeClr val="tx1"/>
                </a:solidFill>
              </a:rPr>
            </a:b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93103" y="3856140"/>
            <a:ext cx="4947306" cy="1133753"/>
          </a:xfrm>
        </p:spPr>
        <p:txBody>
          <a:bodyPr vert="horz" lIns="0" tIns="0" rIns="0" bIns="0" rtlCol="0" anchor="t">
            <a:normAutofit/>
          </a:bodyPr>
          <a:lstStyle/>
          <a:p>
            <a:r>
              <a:rPr lang="en-US" sz="3200">
                <a:latin typeface="Fira Sans SemiBold"/>
              </a:rPr>
              <a:t>Training </a:t>
            </a:r>
            <a:r>
              <a:rPr lang="en-US">
                <a:latin typeface="Fira Sans SemiBold"/>
              </a:rPr>
              <a:t>Your</a:t>
            </a:r>
            <a:r>
              <a:rPr lang="en-US" sz="3200">
                <a:latin typeface="Fira Sans SemiBold"/>
              </a:rPr>
              <a:t> </a:t>
            </a:r>
            <a:r>
              <a:rPr lang="en-US">
                <a:latin typeface="Fira Sans SemiBold"/>
              </a:rPr>
              <a:t>Community</a:t>
            </a:r>
            <a:r>
              <a:rPr lang="en-US" sz="3200">
                <a:latin typeface="Fira Sans SemiBold"/>
              </a:rPr>
              <a:t> with Conversations.</a:t>
            </a:r>
          </a:p>
        </p:txBody>
      </p:sp>
      <p:sp>
        <p:nvSpPr>
          <p:cNvPr id="4" name="Footer Placeholder 4">
            <a:extLst>
              <a:ext uri="{FF2B5EF4-FFF2-40B4-BE49-F238E27FC236}">
                <a16:creationId xmlns:a16="http://schemas.microsoft.com/office/drawing/2014/main" id="{C4220A63-0E8C-B02E-93FA-3E747D605818}"/>
              </a:ext>
            </a:extLst>
          </p:cNvPr>
          <p:cNvSpPr>
            <a:spLocks noGrp="1"/>
          </p:cNvSpPr>
          <p:nvPr>
            <p:ph type="ftr" sz="quarter" idx="3"/>
          </p:nvPr>
        </p:nvSpPr>
        <p:spPr>
          <a:xfrm>
            <a:off x="593103" y="4711085"/>
            <a:ext cx="4114800" cy="1955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08B"/>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2</a:t>
            </a:fld>
            <a:endParaRPr lang="en-US"/>
          </a:p>
        </p:txBody>
      </p:sp>
    </p:spTree>
    <p:extLst>
      <p:ext uri="{BB962C8B-B14F-4D97-AF65-F5344CB8AC3E}">
        <p14:creationId xmlns:p14="http://schemas.microsoft.com/office/powerpoint/2010/main" val="151772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9788" y="150541"/>
            <a:ext cx="6704012" cy="1600200"/>
          </a:xfrm>
        </p:spPr>
        <p:txBody>
          <a:bodyPr/>
          <a:lstStyle/>
          <a:p>
            <a:r>
              <a:rPr lang="en-US" dirty="0">
                <a:latin typeface="Fira Sans"/>
              </a:rPr>
              <a:t>What Do We Know?   </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434904"/>
            <a:ext cx="4837112" cy="3403600"/>
          </a:xfrm>
        </p:spPr>
        <p:txBody>
          <a:bodyPr vert="horz" lIns="0" tIns="0" rIns="0" bIns="0" rtlCol="0" anchor="t">
            <a:normAutofit/>
          </a:bodyPr>
          <a:lstStyle/>
          <a:p>
            <a:pPr marL="342900" indent="-342900">
              <a:buFont typeface="Arial" panose="020B0604020202020204" pitchFamily="34" charset="0"/>
              <a:buChar char="•"/>
            </a:pPr>
            <a:r>
              <a:rPr lang="en-US" sz="3200" dirty="0"/>
              <a:t>Baby behaviors</a:t>
            </a:r>
            <a:endParaRPr lang="en-US" sz="3200" dirty="0">
              <a:ea typeface="Calibri"/>
              <a:cs typeface="Calibri"/>
            </a:endParaRPr>
          </a:p>
          <a:p>
            <a:pPr marL="342900" indent="-342900">
              <a:buFont typeface="Arial" panose="020B0604020202020204" pitchFamily="34" charset="0"/>
              <a:buChar char="•"/>
            </a:pPr>
            <a:r>
              <a:rPr lang="en-US" sz="3200" dirty="0"/>
              <a:t>Recommendations</a:t>
            </a:r>
            <a:endParaRPr lang="en-US" sz="3200" dirty="0">
              <a:ea typeface="Calibri"/>
              <a:cs typeface="Calibri"/>
            </a:endParaRPr>
          </a:p>
          <a:p>
            <a:pPr marL="342900" indent="-342900">
              <a:buFont typeface="Arial" panose="020B0604020202020204" pitchFamily="34" charset="0"/>
              <a:buChar char="•"/>
            </a:pPr>
            <a:r>
              <a:rPr lang="en-US" sz="3200" dirty="0"/>
              <a:t>Myths and facts game</a:t>
            </a:r>
            <a:endParaRPr lang="en-US" sz="3200" dirty="0">
              <a:ea typeface="Calibri"/>
              <a:cs typeface="Calibri"/>
            </a:endParaRPr>
          </a:p>
        </p:txBody>
      </p:sp>
      <p:pic>
        <p:nvPicPr>
          <p:cNvPr id="8" name="Picture 7" descr="Let's Talk - Back to Sleep Fact Sheet">
            <a:extLst>
              <a:ext uri="{FF2B5EF4-FFF2-40B4-BE49-F238E27FC236}">
                <a16:creationId xmlns:a16="http://schemas.microsoft.com/office/drawing/2014/main" id="{4133BEAD-71D4-2DBF-28EA-A7810D430B45}"/>
              </a:ext>
            </a:extLst>
          </p:cNvPr>
          <p:cNvPicPr>
            <a:picLocks noChangeAspect="1"/>
          </p:cNvPicPr>
          <p:nvPr/>
        </p:nvPicPr>
        <p:blipFill>
          <a:blip r:embed="rId3"/>
          <a:stretch>
            <a:fillRect/>
          </a:stretch>
        </p:blipFill>
        <p:spPr>
          <a:xfrm>
            <a:off x="7323280" y="846657"/>
            <a:ext cx="3720289" cy="4846580"/>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329F21E-1011-9161-0238-F537C5B81546}"/>
              </a:ext>
            </a:extLst>
          </p:cNvPr>
          <p:cNvSpPr>
            <a:spLocks noGrp="1"/>
          </p:cNvSpPr>
          <p:nvPr>
            <p:ph type="sldNum" sz="quarter" idx="4"/>
          </p:nvPr>
        </p:nvSpPr>
        <p:spPr/>
        <p:txBody>
          <a:bodyPr/>
          <a:lstStyle/>
          <a:p>
            <a:fld id="{5D0CA2F7-FE4E-154E-9941-05B277D36643}" type="slidenum">
              <a:rPr lang="en-US" smtClean="0"/>
              <a:pPr/>
              <a:t>20</a:t>
            </a:fld>
            <a:endParaRPr lang="en-US"/>
          </a:p>
        </p:txBody>
      </p:sp>
      <p:sp>
        <p:nvSpPr>
          <p:cNvPr id="5" name="TextBox 7">
            <a:extLst>
              <a:ext uri="{FF2B5EF4-FFF2-40B4-BE49-F238E27FC236}">
                <a16:creationId xmlns:a16="http://schemas.microsoft.com/office/drawing/2014/main" id="{BCAE5991-E9DC-E759-0281-784B152B88F8}"/>
              </a:ext>
            </a:extLst>
          </p:cNvPr>
          <p:cNvSpPr txBox="1"/>
          <p:nvPr/>
        </p:nvSpPr>
        <p:spPr>
          <a:xfrm>
            <a:off x="7285433" y="5835274"/>
            <a:ext cx="3795985" cy="369332"/>
          </a:xfrm>
          <a:prstGeom prst="rect">
            <a:avLst/>
          </a:prstGeom>
          <a:noFill/>
        </p:spPr>
        <p:txBody>
          <a:bodyPr wrap="square" lIns="91440" tIns="45720" rIns="91440" bIns="45720" rtlCol="0" anchor="t">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000000"/>
                </a:solidFill>
              </a:rPr>
              <a:t>Example image of resource.</a:t>
            </a:r>
            <a:endParaRPr lang="en-US" i="1" dirty="0">
              <a:solidFill>
                <a:srgbClr val="000000"/>
              </a:solidFill>
              <a:ea typeface="Calibri"/>
              <a:cs typeface="Calibri"/>
            </a:endParaRPr>
          </a:p>
        </p:txBody>
      </p:sp>
    </p:spTree>
    <p:extLst>
      <p:ext uri="{BB962C8B-B14F-4D97-AF65-F5344CB8AC3E}">
        <p14:creationId xmlns:p14="http://schemas.microsoft.com/office/powerpoint/2010/main" val="2099838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353123"/>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36972" y="1678686"/>
            <a:ext cx="5697573" cy="4371132"/>
          </a:xfrm>
        </p:spPr>
        <p:txBody>
          <a:bodyPr vert="horz" lIns="91440" tIns="45720" rIns="91440" bIns="45720" rtlCol="0">
            <a:normAutofit/>
          </a:bodyPr>
          <a:lstStyle/>
          <a:p>
            <a:pPr marL="0" indent="0">
              <a:spcBef>
                <a:spcPts val="2400"/>
              </a:spcBef>
              <a:buNone/>
            </a:pPr>
            <a:r>
              <a:rPr lang="en-US" dirty="0"/>
              <a:t>Parents are often concerned with the following issues:</a:t>
            </a:r>
          </a:p>
          <a:p>
            <a:pPr lvl="1">
              <a:spcBef>
                <a:spcPts val="2400"/>
              </a:spcBef>
            </a:pPr>
            <a:r>
              <a:rPr lang="en-US" dirty="0"/>
              <a:t>Why their infant cries</a:t>
            </a:r>
          </a:p>
          <a:p>
            <a:pPr lvl="1">
              <a:spcBef>
                <a:spcPts val="2400"/>
              </a:spcBef>
            </a:pPr>
            <a:r>
              <a:rPr lang="en-US" dirty="0"/>
              <a:t>How their baby eats</a:t>
            </a:r>
          </a:p>
          <a:p>
            <a:pPr lvl="1">
              <a:spcBef>
                <a:spcPts val="2400"/>
              </a:spcBef>
            </a:pPr>
            <a:r>
              <a:rPr lang="en-US" dirty="0"/>
              <a:t>How well their baby sleeps</a:t>
            </a:r>
          </a:p>
          <a:p>
            <a:pPr marL="0" indent="0">
              <a:spcBef>
                <a:spcPts val="2400"/>
              </a:spcBef>
              <a:buNone/>
            </a:pPr>
            <a:r>
              <a:rPr lang="en-US" dirty="0"/>
              <a:t>These issues may cause them to change how they adopt safe infant sleep practices.</a:t>
            </a:r>
          </a:p>
          <a:p>
            <a:pPr marL="0" indent="0">
              <a:spcBef>
                <a:spcPts val="2400"/>
              </a:spcBef>
              <a:buNone/>
            </a:pPr>
            <a:endParaRPr lang="en-US" sz="2200" dirty="0"/>
          </a:p>
        </p:txBody>
      </p:sp>
      <p:pic>
        <p:nvPicPr>
          <p:cNvPr id="7" name="Picture 6" descr="A person looking at a baby lying on a bed.">
            <a:extLst>
              <a:ext uri="{FF2B5EF4-FFF2-40B4-BE49-F238E27FC236}">
                <a16:creationId xmlns:a16="http://schemas.microsoft.com/office/drawing/2014/main" id="{A8D0C50B-39C8-E60D-755B-B40210FDD98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696435" y="1845413"/>
            <a:ext cx="4958593" cy="339160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C5BEBB08-8EAD-71F8-E3D0-58D6FC7780C0}"/>
              </a:ext>
              <a:ext uri="{C183D7F6-B498-43B3-948B-1728B52AA6E4}">
                <adec:decorative xmlns:adec="http://schemas.microsoft.com/office/drawing/2017/decorative" val="1"/>
              </a:ext>
            </a:extLst>
          </p:cNvPr>
          <p:cNvCxnSpPr>
            <a:cxnSpLocks/>
          </p:cNvCxnSpPr>
          <p:nvPr/>
        </p:nvCxnSpPr>
        <p:spPr>
          <a:xfrm>
            <a:off x="0" y="1439696"/>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01025FF3-665C-0231-5D01-82D104E7437D}"/>
              </a:ext>
            </a:extLst>
          </p:cNvPr>
          <p:cNvSpPr>
            <a:spLocks noGrp="1"/>
          </p:cNvSpPr>
          <p:nvPr>
            <p:ph type="sldNum" sz="quarter" idx="4"/>
          </p:nvPr>
        </p:nvSpPr>
        <p:spPr/>
        <p:txBody>
          <a:bodyPr/>
          <a:lstStyle/>
          <a:p>
            <a:fld id="{5D0CA2F7-FE4E-154E-9941-05B277D36643}" type="slidenum">
              <a:rPr lang="en-US" smtClean="0"/>
              <a:pPr/>
              <a:t>21</a:t>
            </a:fld>
            <a:endParaRPr lang="en-US"/>
          </a:p>
        </p:txBody>
      </p:sp>
    </p:spTree>
    <p:extLst>
      <p:ext uri="{BB962C8B-B14F-4D97-AF65-F5344CB8AC3E}">
        <p14:creationId xmlns:p14="http://schemas.microsoft.com/office/powerpoint/2010/main" val="488194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Crying</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295563" y="1774250"/>
            <a:ext cx="6271491" cy="3979786"/>
          </a:xfrm>
        </p:spPr>
        <p:txBody>
          <a:bodyPr vert="horz" lIns="91440" tIns="45720" rIns="91440" bIns="45720" rtlCol="0" anchor="t">
            <a:normAutofit/>
          </a:bodyPr>
          <a:lstStyle/>
          <a:p>
            <a:pPr marL="0" indent="0" algn="l" rtl="0" fontAlgn="base">
              <a:spcAft>
                <a:spcPts val="1200"/>
              </a:spcAft>
              <a:buNone/>
            </a:pPr>
            <a:r>
              <a:rPr lang="en-US" sz="2200" b="1" i="0" u="none" strike="noStrike" dirty="0">
                <a:solidFill>
                  <a:srgbClr val="000000"/>
                </a:solidFill>
                <a:effectLst/>
                <a:latin typeface="Calibri"/>
                <a:cs typeface="Calibri"/>
              </a:rPr>
              <a:t>Crying is a baby's way of saying, “something needs to change now</a:t>
            </a:r>
            <a:r>
              <a:rPr lang="en-US" sz="2200" b="1" dirty="0">
                <a:solidFill>
                  <a:srgbClr val="000000"/>
                </a:solidFill>
                <a:latin typeface="Calibri"/>
                <a:cs typeface="Calibri"/>
              </a:rPr>
              <a:t>!”</a:t>
            </a:r>
          </a:p>
          <a:p>
            <a:pPr marL="0" indent="0" algn="l" rtl="0" fontAlgn="base">
              <a:buNone/>
            </a:pPr>
            <a:r>
              <a:rPr lang="en-US" sz="2200" dirty="0">
                <a:solidFill>
                  <a:srgbClr val="000000"/>
                </a:solidFill>
                <a:cs typeface="Calibri"/>
              </a:rPr>
              <a:t>Teach</a:t>
            </a:r>
            <a:r>
              <a:rPr lang="en-US" sz="2200" b="0" i="0" u="none" strike="noStrike" dirty="0">
                <a:solidFill>
                  <a:srgbClr val="000000"/>
                </a:solidFill>
                <a:effectLst/>
                <a:cs typeface="Calibri"/>
              </a:rPr>
              <a:t> parents and caregivers to calm their baby </a:t>
            </a:r>
            <a:r>
              <a:rPr lang="en-US" sz="2200" dirty="0">
                <a:solidFill>
                  <a:srgbClr val="000000"/>
                </a:solidFill>
                <a:cs typeface="Calibri"/>
              </a:rPr>
              <a:t>by</a:t>
            </a:r>
            <a:r>
              <a:rPr lang="en-US" sz="2200" b="0" i="0" u="none" strike="noStrike" dirty="0">
                <a:solidFill>
                  <a:srgbClr val="000000"/>
                </a:solidFill>
                <a:effectLst/>
                <a:cs typeface="Calibri"/>
              </a:rPr>
              <a:t>:</a:t>
            </a:r>
          </a:p>
          <a:p>
            <a:pPr algn="l" rtl="0" fontAlgn="base">
              <a:buFont typeface="Arial" panose="020B0604020202020204" pitchFamily="34" charset="0"/>
              <a:buChar char="•"/>
            </a:pPr>
            <a:r>
              <a:rPr lang="en-US" sz="2200" b="0" i="0" u="none" strike="noStrike" dirty="0">
                <a:solidFill>
                  <a:srgbClr val="000000"/>
                </a:solidFill>
                <a:effectLst/>
              </a:rPr>
              <a:t>Holding their baby close or in skin-to-skin contact</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Speaking or singing softly to their baby using calming sounds or words</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Rocking their baby gently with a back-and-forth motion.</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Gently massaging their baby's back, arms, and legs.</a:t>
            </a:r>
            <a:endParaRPr lang="en-US" sz="2200" b="0" i="0" dirty="0">
              <a:solidFill>
                <a:srgbClr val="000000"/>
              </a:solidFill>
              <a:effectLst/>
              <a:cs typeface="Calibri"/>
            </a:endParaRPr>
          </a:p>
        </p:txBody>
      </p:sp>
      <p:pic>
        <p:nvPicPr>
          <p:cNvPr id="11" name="Picture 10" descr="A person holding a crying baby">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26120" y="1820429"/>
            <a:ext cx="4476416"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968E4873-B943-1EF3-7D86-F4797D6C52FF}"/>
              </a:ext>
              <a:ext uri="{C183D7F6-B498-43B3-948B-1728B52AA6E4}">
                <adec:decorative xmlns:adec="http://schemas.microsoft.com/office/drawing/2017/decorative" val="1"/>
              </a:ext>
            </a:extLst>
          </p:cNvPr>
          <p:cNvCxnSpPr>
            <a:cxnSpLocks/>
          </p:cNvCxnSpPr>
          <p:nvPr/>
        </p:nvCxnSpPr>
        <p:spPr>
          <a:xfrm>
            <a:off x="0" y="1569003"/>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ADF1021A-410B-C24B-6591-7BE14959B720}"/>
              </a:ext>
            </a:extLst>
          </p:cNvPr>
          <p:cNvSpPr>
            <a:spLocks noGrp="1"/>
          </p:cNvSpPr>
          <p:nvPr>
            <p:ph type="sldNum" sz="quarter" idx="4"/>
          </p:nvPr>
        </p:nvSpPr>
        <p:spPr/>
        <p:txBody>
          <a:bodyPr/>
          <a:lstStyle/>
          <a:p>
            <a:fld id="{5D0CA2F7-FE4E-154E-9941-05B277D36643}" type="slidenum">
              <a:rPr lang="en-US" smtClean="0"/>
              <a:pPr/>
              <a:t>22</a:t>
            </a:fld>
            <a:endParaRPr lang="en-US"/>
          </a:p>
        </p:txBody>
      </p:sp>
    </p:spTree>
    <p:extLst>
      <p:ext uri="{BB962C8B-B14F-4D97-AF65-F5344CB8AC3E}">
        <p14:creationId xmlns:p14="http://schemas.microsoft.com/office/powerpoint/2010/main" val="2003648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816112"/>
            <a:ext cx="7024002" cy="4268663"/>
          </a:xfrm>
        </p:spPr>
        <p:txBody>
          <a:bodyPr vert="horz" lIns="91440" tIns="45720" rIns="91440" bIns="45720" numCol="1" rtlCol="0" anchor="t">
            <a:noAutofit/>
          </a:bodyPr>
          <a:lstStyle/>
          <a:p>
            <a:pPr marL="0" indent="0" algn="l" rtl="0" fontAlgn="base">
              <a:spcBef>
                <a:spcPts val="600"/>
              </a:spcBef>
              <a:spcAft>
                <a:spcPts val="1200"/>
              </a:spcAft>
              <a:buNone/>
            </a:pPr>
            <a:r>
              <a:rPr lang="en-US" sz="2200" b="1" i="0" u="none" strike="noStrike" dirty="0">
                <a:effectLst/>
              </a:rPr>
              <a:t>Babies use cues to signal a need.</a:t>
            </a:r>
            <a:r>
              <a:rPr lang="en-US" sz="2200" b="1" i="0" dirty="0">
                <a:effectLst/>
              </a:rPr>
              <a:t>​</a:t>
            </a:r>
            <a:endParaRPr lang="en-US" sz="2200" b="1" i="0" dirty="0">
              <a:effectLst/>
              <a:cs typeface="Calibri"/>
            </a:endParaRPr>
          </a:p>
          <a:p>
            <a:pPr marL="0" indent="0" algn="l" rtl="0" fontAlgn="base">
              <a:spcBef>
                <a:spcPts val="600"/>
              </a:spcBef>
              <a:buNone/>
            </a:pPr>
            <a:r>
              <a:rPr lang="en-US" sz="2200" u="none" strike="noStrike" dirty="0">
                <a:effectLst/>
                <a:cs typeface="Calibri"/>
              </a:rPr>
              <a:t>When babies are </a:t>
            </a:r>
            <a:r>
              <a:rPr lang="en-US" sz="2200" b="1" u="none" strike="noStrike" dirty="0">
                <a:effectLst/>
                <a:cs typeface="Calibri"/>
              </a:rPr>
              <a:t>ready to eat</a:t>
            </a:r>
            <a:r>
              <a:rPr lang="en-US" sz="2200" u="none" strike="noStrike" dirty="0">
                <a:effectLst/>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Move their hands or fists to their mouth</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Make sucking motions or soft noises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Smack their lips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spcAft>
                <a:spcPts val="1200"/>
              </a:spcAft>
              <a:buFont typeface="Arial" panose="020B0604020202020204" pitchFamily="34" charset="0"/>
              <a:buChar char="•"/>
            </a:pPr>
            <a:r>
              <a:rPr lang="en-US" sz="2200" b="0" i="0" u="none" strike="noStrike" dirty="0">
                <a:solidFill>
                  <a:srgbClr val="000000"/>
                </a:solidFill>
                <a:effectLst/>
              </a:rPr>
              <a:t>Nuzzle against the chest or search for the breast.</a:t>
            </a:r>
            <a:endParaRPr lang="en-US" sz="2200" b="0" i="0" dirty="0">
              <a:solidFill>
                <a:srgbClr val="000000"/>
              </a:solidFill>
              <a:effectLst/>
              <a:cs typeface="Calibri"/>
            </a:endParaRPr>
          </a:p>
          <a:p>
            <a:pPr marL="0" indent="0" algn="l" rtl="0" fontAlgn="base">
              <a:spcBef>
                <a:spcPts val="600"/>
              </a:spcBef>
              <a:buNone/>
            </a:pPr>
            <a:r>
              <a:rPr lang="en-US" sz="2200" dirty="0">
                <a:cs typeface="Calibri"/>
              </a:rPr>
              <a:t>When babies are </a:t>
            </a:r>
            <a:r>
              <a:rPr lang="en-US" sz="2200" b="1" dirty="0">
                <a:cs typeface="Calibri"/>
              </a:rPr>
              <a:t>full and want to stop eating</a:t>
            </a:r>
            <a:r>
              <a:rPr lang="en-US" sz="2200" dirty="0">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Release or "fall off" the breast or bottle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Turn away from the breast or nipple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Relax their body and open their hands.</a:t>
            </a:r>
            <a:endParaRPr lang="en-US" sz="2200" b="0" i="0" dirty="0">
              <a:solidFill>
                <a:srgbClr val="000000"/>
              </a:solidFill>
              <a:effectLst/>
              <a:cs typeface="Calibri"/>
            </a:endParaRPr>
          </a:p>
        </p:txBody>
      </p:sp>
      <p:pic>
        <p:nvPicPr>
          <p:cNvPr id="11" name="Picture 10" descr="A person holding a sleeping baby.">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712364" y="1983641"/>
            <a:ext cx="3939056" cy="3555666"/>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BCF95DFD-6DCF-8CAD-01E1-89CB243D16E4}"/>
              </a:ext>
            </a:extLst>
          </p:cNvPr>
          <p:cNvSpPr>
            <a:spLocks noGrp="1"/>
          </p:cNvSpPr>
          <p:nvPr>
            <p:ph type="sldNum" sz="quarter" idx="4"/>
          </p:nvPr>
        </p:nvSpPr>
        <p:spPr/>
        <p:txBody>
          <a:bodyPr/>
          <a:lstStyle/>
          <a:p>
            <a:fld id="{5D0CA2F7-FE4E-154E-9941-05B277D36643}" type="slidenum">
              <a:rPr lang="en-US" smtClean="0"/>
              <a:pPr/>
              <a:t>23</a:t>
            </a:fld>
            <a:endParaRPr lang="en-US"/>
          </a:p>
        </p:txBody>
      </p:sp>
    </p:spTree>
    <p:extLst>
      <p:ext uri="{BB962C8B-B14F-4D97-AF65-F5344CB8AC3E}">
        <p14:creationId xmlns:p14="http://schemas.microsoft.com/office/powerpoint/2010/main" val="26105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Sleep</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cxnSp>
        <p:nvCxnSpPr>
          <p:cNvPr id="10" name="Straight Arrow Connector 9">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3"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540580" y="1833024"/>
            <a:ext cx="6310745" cy="3816010"/>
          </a:xfrm>
        </p:spPr>
        <p:txBody>
          <a:bodyPr vert="horz" lIns="0" tIns="0" rIns="0" bIns="0" rtlCol="0" anchor="t">
            <a:noAutofit/>
          </a:bodyPr>
          <a:lstStyle/>
          <a:p>
            <a:pPr marL="0" indent="0">
              <a:spcBef>
                <a:spcPts val="1200"/>
              </a:spcBef>
              <a:buNone/>
            </a:pPr>
            <a:r>
              <a:rPr lang="en-US" b="1"/>
              <a:t>It is normal for babies to wake up often at night.</a:t>
            </a:r>
          </a:p>
          <a:p>
            <a:pPr>
              <a:spcBef>
                <a:spcPts val="1200"/>
              </a:spcBef>
            </a:pPr>
            <a:r>
              <a:rPr lang="en-US"/>
              <a:t>Newborns spend more time in light and active sleep which helps them wake more easily to eat, stay warm, and move when needed.</a:t>
            </a:r>
          </a:p>
          <a:p>
            <a:pPr>
              <a:spcBef>
                <a:spcPts val="1200"/>
              </a:spcBef>
            </a:pPr>
            <a:r>
              <a:rPr lang="en-US">
                <a:cs typeface="Calibri"/>
              </a:rPr>
              <a:t>Light sleep helps babies’ brain to grow.</a:t>
            </a:r>
          </a:p>
          <a:p>
            <a:pPr>
              <a:spcBef>
                <a:spcPts val="1200"/>
              </a:spcBef>
            </a:pPr>
            <a:r>
              <a:rPr lang="en-US"/>
              <a:t>As babies get older, they will sleep for longer stretches of time and spend more time in deep sleep.</a:t>
            </a:r>
            <a:endParaRPr lang="en-US">
              <a:cs typeface="Calibri"/>
            </a:endParaRPr>
          </a:p>
        </p:txBody>
      </p:sp>
      <p:pic>
        <p:nvPicPr>
          <p:cNvPr id="11" name="Picture 10" descr="Two people lying in bed next to a baby in a crib">
            <a:extLst>
              <a:ext uri="{FF2B5EF4-FFF2-40B4-BE49-F238E27FC236}">
                <a16:creationId xmlns:a16="http://schemas.microsoft.com/office/drawing/2014/main" id="{83DAB1F3-9D8C-4717-BCD6-A066292FC44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20653" y="1833024"/>
            <a:ext cx="4583380" cy="3657600"/>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B755AED5-2497-1719-B910-86290F5501E6}"/>
              </a:ext>
            </a:extLst>
          </p:cNvPr>
          <p:cNvSpPr>
            <a:spLocks noGrp="1"/>
          </p:cNvSpPr>
          <p:nvPr>
            <p:ph type="sldNum" sz="quarter" idx="4"/>
          </p:nvPr>
        </p:nvSpPr>
        <p:spPr/>
        <p:txBody>
          <a:bodyPr/>
          <a:lstStyle/>
          <a:p>
            <a:fld id="{5D0CA2F7-FE4E-154E-9941-05B277D36643}" type="slidenum">
              <a:rPr lang="en-US" smtClean="0"/>
              <a:pPr/>
              <a:t>24</a:t>
            </a:fld>
            <a:endParaRPr lang="en-US"/>
          </a:p>
        </p:txBody>
      </p:sp>
    </p:spTree>
    <p:extLst>
      <p:ext uri="{BB962C8B-B14F-4D97-AF65-F5344CB8AC3E}">
        <p14:creationId xmlns:p14="http://schemas.microsoft.com/office/powerpoint/2010/main" val="234159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a:t>Sleep Recommendations Review</a:t>
            </a:r>
          </a:p>
        </p:txBody>
      </p:sp>
      <p:graphicFrame>
        <p:nvGraphicFramePr>
          <p:cNvPr id="14" name="Content Placeholder 10" descr="Safe sleep recommendations review graphic organizer.">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3819903154"/>
              </p:ext>
            </p:extLst>
          </p:nvPr>
        </p:nvGraphicFramePr>
        <p:xfrm>
          <a:off x="838200" y="1448593"/>
          <a:ext cx="46482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0" descr="Safe sleep recommendations review graphic organizer.">
            <a:extLst>
              <a:ext uri="{FF2B5EF4-FFF2-40B4-BE49-F238E27FC236}">
                <a16:creationId xmlns:a16="http://schemas.microsoft.com/office/drawing/2014/main" id="{A1FB246F-1C62-7512-C071-E962E3DB384B}"/>
              </a:ext>
            </a:extLst>
          </p:cNvPr>
          <p:cNvGraphicFramePr>
            <a:graphicFrameLocks/>
          </p:cNvGraphicFramePr>
          <p:nvPr>
            <p:extLst>
              <p:ext uri="{D42A27DB-BD31-4B8C-83A1-F6EECF244321}">
                <p14:modId xmlns:p14="http://schemas.microsoft.com/office/powerpoint/2010/main" val="1351081841"/>
              </p:ext>
            </p:extLst>
          </p:nvPr>
        </p:nvGraphicFramePr>
        <p:xfrm>
          <a:off x="6334760" y="1448592"/>
          <a:ext cx="4648200" cy="4138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2DE48BF8-0C38-B4B1-CE8B-21B0B3FC6A16}"/>
              </a:ext>
            </a:extLst>
          </p:cNvPr>
          <p:cNvSpPr>
            <a:spLocks noGrp="1"/>
          </p:cNvSpPr>
          <p:nvPr>
            <p:ph type="sldNum" sz="quarter" idx="4"/>
          </p:nvPr>
        </p:nvSpPr>
        <p:spPr/>
        <p:txBody>
          <a:bodyPr/>
          <a:lstStyle/>
          <a:p>
            <a:fld id="{5D0CA2F7-FE4E-154E-9941-05B277D36643}" type="slidenum">
              <a:rPr lang="en-US" smtClean="0"/>
              <a:pPr/>
              <a:t>25</a:t>
            </a:fld>
            <a:endParaRPr lang="en-US"/>
          </a:p>
        </p:txBody>
      </p:sp>
      <p:sp>
        <p:nvSpPr>
          <p:cNvPr id="4" name="TextBox 3">
            <a:extLst>
              <a:ext uri="{FF2B5EF4-FFF2-40B4-BE49-F238E27FC236}">
                <a16:creationId xmlns:a16="http://schemas.microsoft.com/office/drawing/2014/main" id="{AEE57AA7-DCD0-910A-31EB-B81FEDFB628E}"/>
              </a:ext>
            </a:extLst>
          </p:cNvPr>
          <p:cNvSpPr txBox="1"/>
          <p:nvPr/>
        </p:nvSpPr>
        <p:spPr>
          <a:xfrm>
            <a:off x="6334760" y="5587205"/>
            <a:ext cx="4648200" cy="584775"/>
          </a:xfrm>
          <a:prstGeom prst="rect">
            <a:avLst/>
          </a:prstGeom>
          <a:noFill/>
        </p:spPr>
        <p:txBody>
          <a:bodyPr wrap="square" rtlCol="0">
            <a:spAutoFit/>
          </a:bodyPr>
          <a:lstStyle/>
          <a:p>
            <a:r>
              <a:rPr lang="en-US" sz="1600" i="1" dirty="0"/>
              <a:t>*Not recommendations but included with AAP Evidence, 2022.</a:t>
            </a:r>
          </a:p>
        </p:txBody>
      </p:sp>
    </p:spTree>
    <p:extLst>
      <p:ext uri="{BB962C8B-B14F-4D97-AF65-F5344CB8AC3E}">
        <p14:creationId xmlns:p14="http://schemas.microsoft.com/office/powerpoint/2010/main" val="70379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74801" y="398436"/>
            <a:ext cx="5013954" cy="1325563"/>
          </a:xfrm>
        </p:spPr>
        <p:txBody>
          <a:bodyPr anchor="ctr">
            <a:normAutofit/>
          </a:bodyPr>
          <a:lstStyle/>
          <a:p>
            <a:r>
              <a:rPr lang="en-US" sz="3600"/>
              <a:t>Back to Sleep for Every Sleep</a:t>
            </a:r>
          </a:p>
        </p:txBody>
      </p:sp>
      <p:pic>
        <p:nvPicPr>
          <p:cNvPr id="9" name="Picture 8" descr="Baby laying on his back on his crib.">
            <a:extLst>
              <a:ext uri="{FF2B5EF4-FFF2-40B4-BE49-F238E27FC236}">
                <a16:creationId xmlns:a16="http://schemas.microsoft.com/office/drawing/2014/main" id="{D1DFBE19-ECF0-4EF3-AD03-C3F1B6AF2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342" y="533546"/>
            <a:ext cx="970121" cy="960120"/>
          </a:xfrm>
          <a:prstGeom prst="rect">
            <a:avLst/>
          </a:prstGeom>
        </p:spPr>
      </p:pic>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838200" y="2000601"/>
            <a:ext cx="5750554" cy="3684588"/>
          </a:xfrm>
        </p:spPr>
        <p:txBody>
          <a:bodyPr vert="horz" lIns="0" tIns="0" rIns="0" bIns="0" rtlCol="0" anchor="t">
            <a:normAutofit fontScale="92500" lnSpcReduction="20000"/>
          </a:bodyPr>
          <a:lstStyle/>
          <a:p>
            <a:pPr marL="0" indent="0">
              <a:lnSpc>
                <a:spcPct val="110000"/>
              </a:lnSpc>
              <a:spcBef>
                <a:spcPts val="1200"/>
              </a:spcBef>
              <a:buNone/>
            </a:pPr>
            <a:r>
              <a:rPr lang="en-US" sz="2600" b="1" i="1" dirty="0">
                <a:latin typeface="Fira Sans" panose="020B0503050000020004" pitchFamily="34" charset="0"/>
              </a:rPr>
              <a:t>Stomach or side sleeping increases the risk of SIDS death.</a:t>
            </a:r>
          </a:p>
          <a:p>
            <a:pPr>
              <a:spcBef>
                <a:spcPts val="2400"/>
              </a:spcBef>
            </a:pPr>
            <a:r>
              <a:rPr lang="en-US" sz="2600" dirty="0"/>
              <a:t>Back sleeping is safest for infants.</a:t>
            </a:r>
            <a:endParaRPr lang="en-US" sz="2600" dirty="0">
              <a:cs typeface="Calibri"/>
            </a:endParaRPr>
          </a:p>
          <a:p>
            <a:pPr>
              <a:spcBef>
                <a:spcPts val="2400"/>
              </a:spcBef>
            </a:pPr>
            <a:r>
              <a:rPr lang="en-US" sz="2600" dirty="0"/>
              <a:t>Babies should be placed on their backs to sleep for every sleep, including naps.</a:t>
            </a:r>
            <a:endParaRPr lang="en-US" sz="2600" dirty="0">
              <a:cs typeface="Calibri"/>
            </a:endParaRPr>
          </a:p>
          <a:p>
            <a:pPr>
              <a:spcBef>
                <a:spcPts val="2400"/>
              </a:spcBef>
            </a:pPr>
            <a:r>
              <a:rPr lang="en-US" sz="2600" dirty="0"/>
              <a:t>Babies who are placed to sleep on their tummies have a much higher risk of unexpected death, especially if they usually sleep on their backs.</a:t>
            </a:r>
            <a:endParaRPr lang="en-US" sz="2600" dirty="0">
              <a:cs typeface="Calibri"/>
            </a:endParaRPr>
          </a:p>
        </p:txBody>
      </p:sp>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74713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A baby lying on his back on his crib.">
            <a:extLst>
              <a:ext uri="{FF2B5EF4-FFF2-40B4-BE49-F238E27FC236}">
                <a16:creationId xmlns:a16="http://schemas.microsoft.com/office/drawing/2014/main" id="{FB904461-0B21-DCFB-FAD9-69EC93EE7AD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147756" y="1061218"/>
            <a:ext cx="4043833" cy="462397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0855635-04BE-D75D-6ADF-0B69E1B41046}"/>
              </a:ext>
            </a:extLst>
          </p:cNvPr>
          <p:cNvSpPr>
            <a:spLocks noGrp="1"/>
          </p:cNvSpPr>
          <p:nvPr>
            <p:ph type="sldNum" sz="quarter" idx="4"/>
          </p:nvPr>
        </p:nvSpPr>
        <p:spPr/>
        <p:txBody>
          <a:bodyPr/>
          <a:lstStyle/>
          <a:p>
            <a:fld id="{5D0CA2F7-FE4E-154E-9941-05B277D36643}" type="slidenum">
              <a:rPr lang="en-US" smtClean="0"/>
              <a:pPr/>
              <a:t>26</a:t>
            </a:fld>
            <a:endParaRPr lang="en-US"/>
          </a:p>
        </p:txBody>
      </p:sp>
    </p:spTree>
    <p:extLst>
      <p:ext uri="{BB962C8B-B14F-4D97-AF65-F5344CB8AC3E}">
        <p14:creationId xmlns:p14="http://schemas.microsoft.com/office/powerpoint/2010/main" val="2944610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Sleep Surface</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572086" y="1787405"/>
            <a:ext cx="5079413" cy="3411630"/>
          </a:xfrm>
        </p:spPr>
        <p:txBody>
          <a:bodyPr vert="horz" lIns="0" tIns="0" rIns="0" bIns="0" rtlCol="0" anchor="t">
            <a:noAutofit/>
          </a:bodyPr>
          <a:lstStyle/>
          <a:p>
            <a:pPr>
              <a:spcBef>
                <a:spcPts val="1200"/>
              </a:spcBef>
            </a:pPr>
            <a:r>
              <a:rPr lang="en-US" sz="2400" b="1" i="1" dirty="0">
                <a:latin typeface="Fira Sans" panose="020B0503050000020004" pitchFamily="34" charset="0"/>
              </a:rPr>
              <a:t>Soft surfaces — like couches, sofas, memory foam, or fluffy blankets- can cause your baby's breathing to get cut off.</a:t>
            </a:r>
          </a:p>
          <a:p>
            <a:pPr marL="342900" indent="-342900">
              <a:spcBef>
                <a:spcPts val="1200"/>
              </a:spcBef>
              <a:buFont typeface="Arial" panose="020B0604020202020204" pitchFamily="34" charset="0"/>
              <a:buChar char="•"/>
            </a:pPr>
            <a:r>
              <a:rPr lang="en-US" sz="2400" dirty="0"/>
              <a:t>Make sure sleep surface is firm, flat, and level (not at an angle) and covered only with a fitted sheet.</a:t>
            </a:r>
            <a:endParaRPr lang="en-US" sz="2400" dirty="0">
              <a:cs typeface="Calibri"/>
            </a:endParaRPr>
          </a:p>
          <a:p>
            <a:pPr marL="342900" indent="-342900">
              <a:spcBef>
                <a:spcPts val="1200"/>
              </a:spcBef>
              <a:buFont typeface="Arial" panose="020B0604020202020204" pitchFamily="34" charset="0"/>
              <a:buChar char="•"/>
            </a:pPr>
            <a:r>
              <a:rPr lang="en-US" sz="2400" dirty="0"/>
              <a:t>Parents can sign up for recall alerts on the Consumer Product Safety Commission (CPSC) site to ensure their crib has not been recalled at </a:t>
            </a:r>
            <a:r>
              <a:rPr lang="en-US" sz="2400" dirty="0">
                <a:solidFill>
                  <a:schemeClr val="tx1">
                    <a:lumMod val="60000"/>
                    <a:lumOff val="40000"/>
                  </a:schemeClr>
                </a:solidFill>
                <a:hlinkClick r:id="rId3">
                  <a:extLst>
                    <a:ext uri="{A12FA001-AC4F-418D-AE19-62706E023703}">
                      <ahyp:hlinkClr xmlns:ahyp="http://schemas.microsoft.com/office/drawing/2018/hyperlinkcolor" val="tx"/>
                    </a:ext>
                  </a:extLst>
                </a:hlinkClick>
              </a:rPr>
              <a:t>www.cpsc.gov/SafeSleep </a:t>
            </a:r>
            <a:r>
              <a:rPr lang="en-US" sz="2400" dirty="0"/>
              <a:t>.</a:t>
            </a:r>
          </a:p>
        </p:txBody>
      </p:sp>
      <p:pic>
        <p:nvPicPr>
          <p:cNvPr id="6" name="Picture 5" descr="A person and person standing next to a baby">
            <a:extLst>
              <a:ext uri="{FF2B5EF4-FFF2-40B4-BE49-F238E27FC236}">
                <a16:creationId xmlns:a16="http://schemas.microsoft.com/office/drawing/2014/main" id="{A4200B26-5113-4C70-81E4-548ACB458ED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40502" y="159965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58293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13" y="423418"/>
            <a:ext cx="956374" cy="956374"/>
          </a:xfrm>
          <a:prstGeom prst="rect">
            <a:avLst/>
          </a:prstGeom>
        </p:spPr>
      </p:pic>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63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38675" y="202358"/>
            <a:ext cx="5024591" cy="1600200"/>
          </a:xfrm>
        </p:spPr>
        <p:txBody>
          <a:bodyPr anchor="ctr">
            <a:normAutofit/>
          </a:bodyPr>
          <a:lstStyle/>
          <a:p>
            <a:r>
              <a:rPr lang="en-US" sz="3600"/>
              <a:t>Breastfeed to Reduce the Risk of SIDS</a:t>
            </a:r>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557213" y="2001078"/>
            <a:ext cx="5538787" cy="3862446"/>
          </a:xfrm>
        </p:spPr>
        <p:txBody>
          <a:bodyPr vert="horz" lIns="0" tIns="0" rIns="0" bIns="0" rtlCol="0" anchor="t">
            <a:normAutofit/>
          </a:bodyPr>
          <a:lstStyle/>
          <a:p>
            <a:pPr>
              <a:spcBef>
                <a:spcPts val="2400"/>
              </a:spcBef>
            </a:pPr>
            <a:r>
              <a:rPr lang="en-US" sz="2400" b="1" i="1" dirty="0">
                <a:latin typeface="Fira Sans" panose="020B0503050000020004" pitchFamily="34" charset="0"/>
              </a:rPr>
              <a:t>Feeding baby only breast milk for the first six months provides the greatest protection from SIDS.</a:t>
            </a:r>
          </a:p>
          <a:p>
            <a:pPr marL="342900" indent="-342900">
              <a:spcBef>
                <a:spcPts val="2400"/>
              </a:spcBef>
              <a:buFont typeface="Arial" panose="020B0604020202020204" pitchFamily="34" charset="0"/>
              <a:buChar char="•"/>
            </a:pPr>
            <a:r>
              <a:rPr lang="en-US" sz="2400" dirty="0"/>
              <a:t>The longer a baby is exclusively breastfed, the lower the risk of dying from SIDS.</a:t>
            </a:r>
          </a:p>
          <a:p>
            <a:pPr marL="342900" indent="-342900">
              <a:spcBef>
                <a:spcPts val="2400"/>
              </a:spcBef>
              <a:buFont typeface="Arial" panose="020B0604020202020204" pitchFamily="34" charset="0"/>
              <a:buChar char="•"/>
            </a:pPr>
            <a:r>
              <a:rPr lang="en-US" sz="2400" dirty="0">
                <a:cs typeface="Calibri"/>
              </a:rPr>
              <a:t>Feeding baby breast milk from the breast or bottle is more protective than not feeding baby breast milk at all.</a:t>
            </a:r>
          </a:p>
        </p:txBody>
      </p:sp>
      <p:pic>
        <p:nvPicPr>
          <p:cNvPr id="6" name="Picture 5" descr="A person breastfeeding a baby.&#10;&#10;">
            <a:extLst>
              <a:ext uri="{FF2B5EF4-FFF2-40B4-BE49-F238E27FC236}">
                <a16:creationId xmlns:a16="http://schemas.microsoft.com/office/drawing/2014/main" id="{9DD3F29B-7145-4CED-8212-7CE4DBFFFEF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43194" y="2001078"/>
            <a:ext cx="4891593" cy="3862446"/>
          </a:xfrm>
          <a:prstGeom prst="rect">
            <a:avLst/>
          </a:prstGeom>
          <a:noFill/>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1802558"/>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22" y="412526"/>
            <a:ext cx="1000515" cy="990200"/>
          </a:xfrm>
          <a:prstGeom prst="rect">
            <a:avLst/>
          </a:prstGeom>
        </p:spPr>
      </p:pic>
      <p:sp>
        <p:nvSpPr>
          <p:cNvPr id="7" name="Slide Number Placeholder 6">
            <a:extLst>
              <a:ext uri="{FF2B5EF4-FFF2-40B4-BE49-F238E27FC236}">
                <a16:creationId xmlns:a16="http://schemas.microsoft.com/office/drawing/2014/main" id="{5BBE0AB5-7F3F-EB91-FD57-BB07BDDE28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97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469" y="320785"/>
            <a:ext cx="970121" cy="960120"/>
          </a:xfrm>
          <a:prstGeom prst="rect">
            <a:avLst/>
          </a:prstGeom>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76174" y="194409"/>
            <a:ext cx="5507556" cy="1325563"/>
          </a:xfrm>
        </p:spPr>
        <p:txBody>
          <a:bodyPr anchor="ctr">
            <a:normAutofit fontScale="90000"/>
          </a:bodyPr>
          <a:lstStyle/>
          <a:p>
            <a:r>
              <a:rPr lang="en-US" sz="3600" dirty="0">
                <a:latin typeface="Fira Sans" panose="020B0503050000020004"/>
              </a:rPr>
              <a:t>Breastfeeding and Safe Sleep: How to Make It Work</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502920" y="1884184"/>
            <a:ext cx="6480810" cy="4116625"/>
          </a:xfrm>
        </p:spPr>
        <p:txBody>
          <a:bodyPr vert="horz" lIns="0" tIns="0" rIns="0" bIns="0" rtlCol="0" anchor="t">
            <a:noAutofit/>
          </a:bodyPr>
          <a:lstStyle/>
          <a:p>
            <a:pPr marL="0" indent="0">
              <a:spcBef>
                <a:spcPts val="1200"/>
              </a:spcBef>
              <a:buNone/>
            </a:pPr>
            <a:r>
              <a:rPr lang="en-US" b="1" i="1" dirty="0"/>
              <a:t>Breastfeeding and bedsharing can often be a hard topic to talk about with parents and caregivers.</a:t>
            </a:r>
            <a:endParaRPr lang="en-US" b="1" i="1" dirty="0">
              <a:cs typeface="Calibri"/>
            </a:endParaRPr>
          </a:p>
          <a:p>
            <a:pPr marL="0" indent="0">
              <a:spcBef>
                <a:spcPts val="1200"/>
              </a:spcBef>
              <a:buNone/>
            </a:pPr>
            <a:r>
              <a:rPr lang="en-US" dirty="0"/>
              <a:t>You can help parents to </a:t>
            </a:r>
            <a:r>
              <a:rPr lang="en-US" b="1" dirty="0"/>
              <a:t>create a plan </a:t>
            </a:r>
            <a:r>
              <a:rPr lang="en-US" dirty="0"/>
              <a:t>and share the following topics: </a:t>
            </a:r>
            <a:endParaRPr lang="en-US" dirty="0">
              <a:cs typeface="Calibri"/>
            </a:endParaRPr>
          </a:p>
          <a:p>
            <a:pPr lvl="1">
              <a:spcBef>
                <a:spcPts val="1200"/>
              </a:spcBef>
            </a:pPr>
            <a:r>
              <a:rPr lang="en-US" dirty="0"/>
              <a:t>Preparing the sleep space.</a:t>
            </a:r>
            <a:endParaRPr lang="en-US" dirty="0">
              <a:cs typeface="Calibri"/>
            </a:endParaRPr>
          </a:p>
          <a:p>
            <a:pPr lvl="1">
              <a:spcBef>
                <a:spcPts val="1200"/>
              </a:spcBef>
            </a:pPr>
            <a:r>
              <a:rPr lang="en-US" dirty="0"/>
              <a:t>Normal hormone-driven sleep during breastfeeding.</a:t>
            </a:r>
            <a:endParaRPr lang="en-US" dirty="0">
              <a:cs typeface="Calibri"/>
            </a:endParaRPr>
          </a:p>
          <a:p>
            <a:pPr lvl="1">
              <a:spcBef>
                <a:spcPts val="1200"/>
              </a:spcBef>
            </a:pPr>
            <a:r>
              <a:rPr lang="en-US" dirty="0"/>
              <a:t>How to respond to drowsiness or falling asleep when feeding.</a:t>
            </a:r>
            <a:endParaRPr lang="en-US" dirty="0">
              <a:cs typeface="Calibri"/>
            </a:endParaRPr>
          </a:p>
        </p:txBody>
      </p:sp>
      <p:pic>
        <p:nvPicPr>
          <p:cNvPr id="6" name="Picture 5" descr="A person lying in bed holding a baby, with another person tending to them&#10;&#10;">
            <a:extLst>
              <a:ext uri="{FF2B5EF4-FFF2-40B4-BE49-F238E27FC236}">
                <a16:creationId xmlns:a16="http://schemas.microsoft.com/office/drawing/2014/main" id="{E6541627-CD87-4E86-AE24-998A9C8E281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542294" y="983527"/>
            <a:ext cx="3996095" cy="4890946"/>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8373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8F6A0CB9-63A1-538B-7E48-BAC1092B9D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67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22514" y="2249796"/>
            <a:ext cx="4125686" cy="1071562"/>
          </a:xfrm>
        </p:spPr>
        <p:txBody>
          <a:bodyPr>
            <a:normAutofit/>
          </a:bodyPr>
          <a:lstStyle/>
          <a:p>
            <a:r>
              <a:rPr lang="en-US" sz="2800" dirty="0">
                <a:latin typeface="Fira Sans SemiBold"/>
              </a:rPr>
              <a:t>Please Share:</a:t>
            </a:r>
          </a:p>
        </p:txBody>
      </p:sp>
      <p:sp>
        <p:nvSpPr>
          <p:cNvPr id="6" name="Footer Placeholder 4">
            <a:extLst>
              <a:ext uri="{FF2B5EF4-FFF2-40B4-BE49-F238E27FC236}">
                <a16:creationId xmlns:a16="http://schemas.microsoft.com/office/drawing/2014/main" id="{26FDB5D4-E9F1-A0AE-2A08-DBA25DF02C43}"/>
              </a:ext>
            </a:extLst>
          </p:cNvPr>
          <p:cNvSpPr>
            <a:spLocks noGrp="1"/>
          </p:cNvSpPr>
          <p:nvPr>
            <p:ph type="ftr" sz="quarter" idx="3"/>
          </p:nvPr>
        </p:nvSpPr>
        <p:spPr>
          <a:xfrm>
            <a:off x="522514" y="3694283"/>
            <a:ext cx="3630845" cy="1517559"/>
          </a:xfrm>
        </p:spPr>
        <p:txBody>
          <a:bodyPr/>
          <a:lstStyle/>
          <a:p>
            <a:pPr marL="285750" indent="-285750">
              <a:buFont typeface="Arial" panose="020B0604020202020204" pitchFamily="34" charset="0"/>
              <a:buChar char="•"/>
            </a:pPr>
            <a:r>
              <a:rPr lang="en-US" sz="2800" dirty="0">
                <a:latin typeface="Fira Sans" panose="020B0503050000020004" pitchFamily="34" charset="0"/>
              </a:rPr>
              <a:t>Name</a:t>
            </a:r>
          </a:p>
          <a:p>
            <a:pPr marL="285750" indent="-285750">
              <a:buFont typeface="Arial" panose="020B0604020202020204" pitchFamily="34" charset="0"/>
              <a:buChar char="•"/>
            </a:pPr>
            <a:r>
              <a:rPr lang="en-US" sz="2800" dirty="0">
                <a:latin typeface="Fira Sans" panose="020B0503050000020004" pitchFamily="34" charset="0"/>
              </a:rPr>
              <a:t>Agency, employer, or organization</a:t>
            </a:r>
          </a:p>
          <a:p>
            <a:pPr marL="285750" indent="-285750">
              <a:buFont typeface="Arial" panose="020B0604020202020204" pitchFamily="34" charset="0"/>
              <a:buChar char="•"/>
            </a:pPr>
            <a:r>
              <a:rPr lang="en-US" sz="2800" dirty="0">
                <a:latin typeface="Fira Sans" panose="020B0503050000020004" pitchFamily="34" charset="0"/>
              </a:rPr>
              <a:t>The music, sound, or another item that helps you fall asleep</a:t>
            </a:r>
          </a:p>
        </p:txBody>
      </p:sp>
    </p:spTree>
    <p:extLst>
      <p:ext uri="{BB962C8B-B14F-4D97-AF65-F5344CB8AC3E}">
        <p14:creationId xmlns:p14="http://schemas.microsoft.com/office/powerpoint/2010/main" val="1472129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57396" y="271355"/>
            <a:ext cx="5309164" cy="1325563"/>
          </a:xfrm>
        </p:spPr>
        <p:txBody>
          <a:bodyPr anchor="ctr">
            <a:normAutofit/>
          </a:bodyPr>
          <a:lstStyle/>
          <a:p>
            <a:r>
              <a:rPr lang="en-US" sz="3600">
                <a:latin typeface="Fira Sans"/>
              </a:rPr>
              <a:t>Share Your Room With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467360" y="1884184"/>
            <a:ext cx="6478386" cy="3897635"/>
          </a:xfrm>
        </p:spPr>
        <p:txBody>
          <a:bodyPr>
            <a:noAutofit/>
          </a:bodyPr>
          <a:lstStyle/>
          <a:p>
            <a:pPr marL="0" indent="0">
              <a:spcBef>
                <a:spcPts val="1200"/>
              </a:spcBef>
              <a:spcAft>
                <a:spcPts val="1200"/>
              </a:spcAft>
              <a:buNone/>
            </a:pPr>
            <a:r>
              <a:rPr lang="en-US" b="1" i="1" dirty="0">
                <a:latin typeface="Fira Sans" panose="020B0503050000020004" pitchFamily="34" charset="0"/>
              </a:rPr>
              <a:t>Keeping baby close by allows parents to watch and respond to their baby’s needs right away.</a:t>
            </a:r>
            <a:endParaRPr lang="en-US" dirty="0">
              <a:latin typeface="Fira Sans" panose="020B0503050000020004" pitchFamily="34" charset="0"/>
            </a:endParaRPr>
          </a:p>
          <a:p>
            <a:pPr>
              <a:spcBef>
                <a:spcPts val="1200"/>
              </a:spcBef>
            </a:pPr>
            <a:r>
              <a:rPr lang="en-US" dirty="0"/>
              <a:t>Room-share for at least the first six months and ideally the first year.</a:t>
            </a:r>
          </a:p>
          <a:p>
            <a:pPr>
              <a:spcBef>
                <a:spcPts val="1200"/>
              </a:spcBef>
            </a:pPr>
            <a:r>
              <a:rPr lang="en-US" dirty="0"/>
              <a:t>Before bringing baby into a bed, remove all soft bedding, toys, and pillows.</a:t>
            </a:r>
          </a:p>
          <a:p>
            <a:pPr>
              <a:spcBef>
                <a:spcPts val="1200"/>
              </a:spcBef>
            </a:pPr>
            <a:r>
              <a:rPr lang="en-US" dirty="0"/>
              <a:t>If a parent or caregiver falls asleep with baby in the bed, place the baby back on a separate safety-approved sleep surface as soon as they wake.</a:t>
            </a:r>
          </a:p>
        </p:txBody>
      </p:sp>
      <p:pic>
        <p:nvPicPr>
          <p:cNvPr id="6" name="Picture 5" descr="A couple sleeping in a bed next to a baby in a crib&#10;&#10;">
            <a:extLst>
              <a:ext uri="{FF2B5EF4-FFF2-40B4-BE49-F238E27FC236}">
                <a16:creationId xmlns:a16="http://schemas.microsoft.com/office/drawing/2014/main" id="{E6541627-CD87-4E86-AE24-998A9C8E28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490691" y="970233"/>
            <a:ext cx="4017817" cy="491753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4574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139" y="437178"/>
            <a:ext cx="970121" cy="960120"/>
          </a:xfrm>
          <a:prstGeom prst="rect">
            <a:avLst/>
          </a:prstGeom>
        </p:spPr>
      </p:pic>
      <p:sp>
        <p:nvSpPr>
          <p:cNvPr id="5" name="Slide Number Placeholder 4">
            <a:extLst>
              <a:ext uri="{FF2B5EF4-FFF2-40B4-BE49-F238E27FC236}">
                <a16:creationId xmlns:a16="http://schemas.microsoft.com/office/drawing/2014/main" id="{DCF7DA02-B43A-DD18-16B1-E99ED5D1237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6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Clear Crib</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725223" y="1846714"/>
            <a:ext cx="5423907" cy="3811588"/>
          </a:xfrm>
        </p:spPr>
        <p:txBody>
          <a:bodyPr vert="horz" lIns="0" tIns="0" rIns="0" bIns="0" rtlCol="0" anchor="t">
            <a:noAutofit/>
          </a:bodyPr>
          <a:lstStyle/>
          <a:p>
            <a:pPr>
              <a:spcBef>
                <a:spcPts val="1200"/>
              </a:spcBef>
            </a:pPr>
            <a:r>
              <a:rPr lang="en-US" sz="2400" b="1" i="1" dirty="0">
                <a:latin typeface="Fira Sans" panose="020B0503050000020004" pitchFamily="34" charset="0"/>
              </a:rPr>
              <a:t>Soft objects, bedding, and other items in the sleep environment can become a barrier to baby’s breathing and lead to death.</a:t>
            </a:r>
          </a:p>
          <a:p>
            <a:pPr marL="342900" indent="-342900">
              <a:spcBef>
                <a:spcPts val="1200"/>
              </a:spcBef>
              <a:buFont typeface="Arial" panose="020B0604020202020204" pitchFamily="34" charset="0"/>
              <a:buChar char="•"/>
            </a:pPr>
            <a:r>
              <a:rPr lang="en-US" sz="2400" dirty="0"/>
              <a:t>Remove all items out </a:t>
            </a:r>
            <a:r>
              <a:rPr lang="en-US" sz="2400"/>
              <a:t>of crib</a:t>
            </a:r>
            <a:r>
              <a:rPr lang="en-US" sz="2400" dirty="0"/>
              <a:t>.</a:t>
            </a:r>
            <a:endParaRPr lang="en-US" sz="2400"/>
          </a:p>
          <a:p>
            <a:pPr marL="342900" indent="-342900">
              <a:spcBef>
                <a:spcPts val="1200"/>
              </a:spcBef>
              <a:buFont typeface="Arial" panose="020B0604020202020204" pitchFamily="34" charset="0"/>
              <a:buChar char="•"/>
            </a:pPr>
            <a:r>
              <a:rPr lang="en-US" sz="2400" dirty="0"/>
              <a:t>Only put one baby per crib; babies should not share a sleep space with a twin, other siblings, or pets.</a:t>
            </a:r>
            <a:endParaRPr lang="en-US" sz="2400" b="1" dirty="0">
              <a:cs typeface="Calibri"/>
            </a:endParaRPr>
          </a:p>
        </p:txBody>
      </p:sp>
      <p:pic>
        <p:nvPicPr>
          <p:cNvPr id="6" name="Picture 5" descr="A person holding toys in a crib. &#10;&#10;">
            <a:extLst>
              <a:ext uri="{FF2B5EF4-FFF2-40B4-BE49-F238E27FC236}">
                <a16:creationId xmlns:a16="http://schemas.microsoft.com/office/drawing/2014/main" id="{A4200B26-5113-4C70-81E4-548ACB458ED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40502" y="174713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60013" y="423418"/>
            <a:ext cx="956374" cy="956374"/>
          </a:xfrm>
          <a:prstGeom prst="rect">
            <a:avLst/>
          </a:prstGeom>
        </p:spPr>
      </p:pic>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586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D0E6DE1-0065-D961-CAF1-1EFA45DC629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652001" cy="1325563"/>
          </a:xfrm>
        </p:spPr>
        <p:txBody>
          <a:bodyPr anchor="ctr">
            <a:noAutofit/>
          </a:bodyPr>
          <a:lstStyle/>
          <a:p>
            <a:r>
              <a:rPr lang="en-US" sz="3600"/>
              <a:t>Offering a </a:t>
            </a:r>
            <a:r>
              <a:rPr lang="en-US" sz="3600" dirty="0"/>
              <a:t>Pacifier </a:t>
            </a:r>
            <a:r>
              <a:rPr lang="en-US" sz="3600"/>
              <a:t>at </a:t>
            </a:r>
            <a:r>
              <a:rPr lang="en-US" sz="3600" dirty="0"/>
              <a:t>Nap Time </a:t>
            </a:r>
            <a:r>
              <a:rPr lang="en-US" sz="3600"/>
              <a:t>and </a:t>
            </a:r>
            <a:r>
              <a:rPr lang="en-US" sz="3600" dirty="0"/>
              <a:t>Bedtime </a:t>
            </a:r>
            <a:r>
              <a:rPr lang="en-US" sz="3600"/>
              <a:t>to </a:t>
            </a:r>
            <a:r>
              <a:rPr lang="en-US" sz="3600" dirty="0"/>
              <a:t>Reduce </a:t>
            </a:r>
            <a:r>
              <a:rPr lang="en-US" sz="3600"/>
              <a:t>the </a:t>
            </a:r>
            <a:r>
              <a:rPr lang="en-US" sz="3600" dirty="0"/>
              <a:t>Risk </a:t>
            </a:r>
            <a:r>
              <a:rPr lang="en-US" sz="3600"/>
              <a:t>of SIDS</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11680"/>
            <a:ext cx="5918759" cy="4177983"/>
          </a:xfrm>
        </p:spPr>
        <p:txBody>
          <a:bodyPr vert="horz" lIns="0" tIns="0" rIns="0" bIns="0" rtlCol="0" anchor="t">
            <a:noAutofit/>
          </a:bodyPr>
          <a:lstStyle/>
          <a:p>
            <a:pPr marL="0" indent="0">
              <a:lnSpc>
                <a:spcPct val="100000"/>
              </a:lnSpc>
              <a:spcBef>
                <a:spcPts val="0"/>
              </a:spcBef>
              <a:spcAft>
                <a:spcPts val="1800"/>
              </a:spcAft>
              <a:buNone/>
            </a:pPr>
            <a:r>
              <a:rPr lang="en-US" b="1" i="1" dirty="0">
                <a:latin typeface="Fira Sans" panose="020B0503050000020004" pitchFamily="34" charset="0"/>
              </a:rPr>
              <a:t>Suckling, either during breastfeeding or when using a pacifier during sleep, may help keep baby from sleeping too deeply.</a:t>
            </a:r>
          </a:p>
          <a:p>
            <a:pPr>
              <a:lnSpc>
                <a:spcPct val="100000"/>
              </a:lnSpc>
              <a:spcBef>
                <a:spcPts val="0"/>
              </a:spcBef>
              <a:spcAft>
                <a:spcPts val="1800"/>
              </a:spcAft>
            </a:pPr>
            <a:r>
              <a:rPr lang="en-US" dirty="0"/>
              <a:t>Use a pacifier that is free of toys or cords.</a:t>
            </a:r>
          </a:p>
          <a:p>
            <a:pPr>
              <a:lnSpc>
                <a:spcPct val="100000"/>
              </a:lnSpc>
              <a:spcBef>
                <a:spcPts val="0"/>
              </a:spcBef>
              <a:spcAft>
                <a:spcPts val="1800"/>
              </a:spcAft>
            </a:pPr>
            <a:r>
              <a:rPr lang="en-US" dirty="0"/>
              <a:t>Never attach a pacifier to baby’s clothes to avoid choking, strangulation, or suffocation.</a:t>
            </a:r>
          </a:p>
          <a:p>
            <a:pPr>
              <a:lnSpc>
                <a:spcPct val="100000"/>
              </a:lnSpc>
              <a:spcBef>
                <a:spcPts val="0"/>
              </a:spcBef>
              <a:spcAft>
                <a:spcPts val="1800"/>
              </a:spcAft>
            </a:pPr>
            <a:r>
              <a:rPr lang="en-US" dirty="0"/>
              <a:t>If pacifier falls out of baby’s mouth during sleep, there is no need to put it back.</a:t>
            </a:r>
          </a:p>
        </p:txBody>
      </p:sp>
      <p:pic>
        <p:nvPicPr>
          <p:cNvPr id="9" name="Picture 8" descr="A person holding a baby">
            <a:extLst>
              <a:ext uri="{FF2B5EF4-FFF2-40B4-BE49-F238E27FC236}">
                <a16:creationId xmlns:a16="http://schemas.microsoft.com/office/drawing/2014/main" id="{97193EC6-3A1E-49AA-6AB7-2482A0A9D9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64"/>
          <a:stretch/>
        </p:blipFill>
        <p:spPr>
          <a:xfrm>
            <a:off x="6952578" y="2011680"/>
            <a:ext cx="4827772" cy="3353436"/>
          </a:xfrm>
          <a:prstGeom prst="rect">
            <a:avLst/>
          </a:prstGeom>
          <a:effectLst>
            <a:outerShdw blurRad="63500" sx="102000" sy="102000" algn="ctr" rotWithShape="0">
              <a:prstClr val="black">
                <a:alpha val="40000"/>
              </a:prst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flipV="1">
            <a:off x="0" y="1767840"/>
            <a:ext cx="6583680" cy="1871"/>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41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44318" y="265790"/>
            <a:ext cx="5493791" cy="1325563"/>
          </a:xfrm>
        </p:spPr>
        <p:txBody>
          <a:bodyPr anchor="ctr">
            <a:noAutofit/>
          </a:bodyPr>
          <a:lstStyle/>
          <a:p>
            <a:r>
              <a:rPr lang="en-US" sz="3600"/>
              <a:t>Stay Smoke-Free and </a:t>
            </a:r>
            <a:br>
              <a:rPr lang="en-US" sz="3600"/>
            </a:br>
            <a:r>
              <a:rPr lang="en-US" sz="3600"/>
              <a:t>Vape-Free </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48070"/>
            <a:ext cx="6315543" cy="4241593"/>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Sharing a bed with adult smokers or vape users increases the chances of death.</a:t>
            </a:r>
          </a:p>
          <a:p>
            <a:pPr>
              <a:lnSpc>
                <a:spcPct val="100000"/>
              </a:lnSpc>
              <a:spcBef>
                <a:spcPts val="0"/>
              </a:spcBef>
              <a:spcAft>
                <a:spcPts val="1800"/>
              </a:spcAft>
            </a:pPr>
            <a:r>
              <a:rPr lang="en-US" dirty="0"/>
              <a:t>Smoking during pregnancy increases baby’s risk of SIDS.</a:t>
            </a:r>
            <a:endParaRPr lang="en-US" dirty="0">
              <a:cs typeface="Calibri"/>
            </a:endParaRPr>
          </a:p>
          <a:p>
            <a:pPr>
              <a:lnSpc>
                <a:spcPct val="100000"/>
              </a:lnSpc>
              <a:spcBef>
                <a:spcPts val="0"/>
              </a:spcBef>
              <a:spcAft>
                <a:spcPts val="1800"/>
              </a:spcAft>
            </a:pPr>
            <a:r>
              <a:rPr lang="en-US" dirty="0"/>
              <a:t>Smoke in baby’s environment after birth may also increase a baby’s risk of dying from SIDS.</a:t>
            </a:r>
            <a:endParaRPr lang="en-US" dirty="0">
              <a:cs typeface="Calibri"/>
            </a:endParaRPr>
          </a:p>
          <a:p>
            <a:pPr>
              <a:lnSpc>
                <a:spcPct val="100000"/>
              </a:lnSpc>
              <a:spcBef>
                <a:spcPts val="0"/>
              </a:spcBef>
              <a:spcAft>
                <a:spcPts val="1800"/>
              </a:spcAft>
            </a:pPr>
            <a:r>
              <a:rPr lang="en-US" dirty="0"/>
              <a:t>Sharing a bed with someone who smokes, uses alcohol, or drugs increases the risk of SIDS.</a:t>
            </a:r>
            <a:endParaRPr lang="en-US" dirty="0">
              <a:cs typeface="Calibri"/>
            </a:endParaRPr>
          </a:p>
          <a:p>
            <a:pPr>
              <a:lnSpc>
                <a:spcPct val="100000"/>
              </a:lnSpc>
              <a:spcBef>
                <a:spcPts val="2400"/>
              </a:spcBef>
              <a:spcAft>
                <a:spcPts val="1800"/>
              </a:spcAft>
            </a:pPr>
            <a:endParaRPr lang="en-US" sz="2800" dirty="0"/>
          </a:p>
        </p:txBody>
      </p:sp>
      <p:pic>
        <p:nvPicPr>
          <p:cNvPr id="6" name="Picture 5" descr="A pregnant person holding a cigarette&#10;">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7644100" y="1132747"/>
            <a:ext cx="3725863" cy="4560201"/>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416" y="391288"/>
            <a:ext cx="971685" cy="961668"/>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27533" y="360804"/>
            <a:ext cx="10033096" cy="1325563"/>
          </a:xfrm>
        </p:spPr>
        <p:txBody>
          <a:bodyPr anchor="ctr">
            <a:noAutofit/>
          </a:bodyPr>
          <a:lstStyle/>
          <a:p>
            <a:r>
              <a:rPr lang="en-US" sz="3600"/>
              <a:t>Avoid </a:t>
            </a:r>
            <a:r>
              <a:rPr lang="en-US" sz="3600" dirty="0"/>
              <a:t>Alcohol</a:t>
            </a:r>
            <a:r>
              <a:rPr lang="en-US" sz="3600"/>
              <a:t>, </a:t>
            </a:r>
            <a:r>
              <a:rPr lang="en-US" sz="3600" dirty="0"/>
              <a:t>Marijuana</a:t>
            </a:r>
            <a:r>
              <a:rPr lang="en-US" sz="3600"/>
              <a:t>, </a:t>
            </a:r>
            <a:r>
              <a:rPr lang="en-US" sz="3600" dirty="0"/>
              <a:t>Opioids</a:t>
            </a:r>
            <a:r>
              <a:rPr lang="en-US" sz="3600"/>
              <a:t>, and </a:t>
            </a:r>
            <a:r>
              <a:rPr lang="en-US" sz="3600" dirty="0"/>
              <a:t>Illicit Drugs Use During Pregnancy </a:t>
            </a:r>
            <a:r>
              <a:rPr lang="en-US" sz="3600"/>
              <a:t>and</a:t>
            </a:r>
            <a:r>
              <a:rPr lang="en-US" sz="3600" dirty="0"/>
              <a:t> After Birth</a:t>
            </a:r>
            <a:endParaRPr lang="en-US" sz="360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08168" y="2090057"/>
            <a:ext cx="5876304" cy="4099606"/>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Babies exposed to alcohol and drugs during pregnancy and after birth may have a harder time waking up when they need help.</a:t>
            </a:r>
          </a:p>
          <a:p>
            <a:pPr>
              <a:lnSpc>
                <a:spcPct val="100000"/>
              </a:lnSpc>
              <a:spcBef>
                <a:spcPts val="0"/>
              </a:spcBef>
              <a:spcAft>
                <a:spcPts val="1800"/>
              </a:spcAft>
            </a:pPr>
            <a:r>
              <a:rPr lang="en-US" dirty="0"/>
              <a:t>Sharing a bed with baby is riskier if parents or caregivers smoke or use drugs or alcohol.</a:t>
            </a:r>
          </a:p>
          <a:p>
            <a:pPr>
              <a:lnSpc>
                <a:spcPct val="100000"/>
              </a:lnSpc>
              <a:spcBef>
                <a:spcPts val="0"/>
              </a:spcBef>
              <a:spcAft>
                <a:spcPts val="1800"/>
              </a:spcAft>
            </a:pPr>
            <a:r>
              <a:rPr lang="en-US" dirty="0"/>
              <a:t>Parents are more likely to roll over onto their baby while under the influence.</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8" name="Picture 4">
            <a:extLst>
              <a:ext uri="{FF2B5EF4-FFF2-40B4-BE49-F238E27FC236}">
                <a16:creationId xmlns:a16="http://schemas.microsoft.com/office/drawing/2014/main" id="{817BD8E7-C631-ACF0-34B5-77A704FB254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474" y="489246"/>
            <a:ext cx="949452" cy="96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and person sitting on a bed with a baby">
            <a:extLst>
              <a:ext uri="{FF2B5EF4-FFF2-40B4-BE49-F238E27FC236}">
                <a16:creationId xmlns:a16="http://schemas.microsoft.com/office/drawing/2014/main" id="{A976908F-FF22-B637-7832-A4C4307252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48398" y="2139043"/>
            <a:ext cx="4835435" cy="3223623"/>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20AEED27-7CD3-A86D-24F9-CF465A96F3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562425" y="1945812"/>
            <a:ext cx="1772748" cy="1772748"/>
          </a:xfrm>
          <a:prstGeom prst="rect">
            <a:avLst/>
          </a:prstGeom>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10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1416" y="308680"/>
            <a:ext cx="5027338" cy="1325563"/>
          </a:xfrm>
        </p:spPr>
        <p:txBody>
          <a:bodyPr anchor="ctr">
            <a:normAutofit/>
          </a:bodyPr>
          <a:lstStyle/>
          <a:p>
            <a:r>
              <a:rPr lang="en-US" sz="3600">
                <a:latin typeface="Fira Sans"/>
              </a:rPr>
              <a:t>Keep Baby From Getting Too Hot</a:t>
            </a:r>
          </a:p>
        </p:txBody>
      </p:sp>
      <p:pic>
        <p:nvPicPr>
          <p:cNvPr id="8" name="Picture 7">
            <a:extLst>
              <a:ext uri="{FF2B5EF4-FFF2-40B4-BE49-F238E27FC236}">
                <a16:creationId xmlns:a16="http://schemas.microsoft.com/office/drawing/2014/main" id="{0A998C25-990C-4F77-9572-FA0ED3D44B5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0417" y="387244"/>
            <a:ext cx="1015564" cy="1015564"/>
          </a:xfrm>
          <a:prstGeom prst="rect">
            <a:avLst/>
          </a:prstGeom>
        </p:spPr>
      </p:pic>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420964" y="1836611"/>
            <a:ext cx="6167789" cy="4169416"/>
          </a:xfrm>
        </p:spPr>
        <p:txBody>
          <a:bodyPr vert="horz" lIns="0" tIns="0" rIns="0" bIns="0" rtlCol="0" anchor="t">
            <a:noAutofit/>
          </a:bodyPr>
          <a:lstStyle/>
          <a:p>
            <a:pPr marL="0" indent="0">
              <a:spcBef>
                <a:spcPts val="2400"/>
              </a:spcBef>
              <a:buNone/>
            </a:pPr>
            <a:r>
              <a:rPr lang="en-US" b="1" i="1" u="none" strike="noStrike" dirty="0">
                <a:effectLst/>
                <a:latin typeface="Fira Sans"/>
              </a:rPr>
              <a:t>If baby gets too hot, they may have trouble waking up and getting oxygen.</a:t>
            </a:r>
            <a:r>
              <a:rPr lang="en-US" b="0" i="0" dirty="0">
                <a:effectLst/>
                <a:latin typeface="Fira Sans"/>
              </a:rPr>
              <a:t>​</a:t>
            </a:r>
          </a:p>
          <a:p>
            <a:pPr>
              <a:spcBef>
                <a:spcPts val="1200"/>
              </a:spcBef>
            </a:pPr>
            <a:r>
              <a:rPr lang="en-US" dirty="0"/>
              <a:t>Keep the room temperature where baby is sleeping comfortable enough for a lightly clothed adult.​</a:t>
            </a:r>
            <a:endParaRPr lang="en-US" dirty="0">
              <a:cs typeface="Calibri"/>
            </a:endParaRPr>
          </a:p>
          <a:p>
            <a:pPr>
              <a:spcBef>
                <a:spcPts val="1200"/>
              </a:spcBef>
            </a:pPr>
            <a:r>
              <a:rPr lang="en-US" dirty="0"/>
              <a:t>Use a lightweight sleep sack or footed sleeper instead of a blanket.​</a:t>
            </a:r>
            <a:endParaRPr lang="en-US" dirty="0">
              <a:cs typeface="Calibri"/>
            </a:endParaRPr>
          </a:p>
          <a:p>
            <a:pPr>
              <a:spcBef>
                <a:spcPts val="1200"/>
              </a:spcBef>
            </a:pPr>
            <a:r>
              <a:rPr lang="en-US" dirty="0"/>
              <a:t>When indoors, keep your baby's head free of hats or other coverings. </a:t>
            </a:r>
          </a:p>
          <a:p>
            <a:pPr>
              <a:spcBef>
                <a:spcPts val="1200"/>
              </a:spcBef>
            </a:pPr>
            <a:r>
              <a:rPr lang="en-US" dirty="0"/>
              <a:t>A sweaty or damp baby is too hot.</a:t>
            </a:r>
            <a:endParaRPr lang="en-US" dirty="0">
              <a:cs typeface="Calibri"/>
            </a:endParaRPr>
          </a:p>
        </p:txBody>
      </p:sp>
      <p:pic>
        <p:nvPicPr>
          <p:cNvPr id="6" name="Picture 5" descr="A white thermostat with a digital display&#10;&#10;">
            <a:extLst>
              <a:ext uri="{FF2B5EF4-FFF2-40B4-BE49-F238E27FC236}">
                <a16:creationId xmlns:a16="http://schemas.microsoft.com/office/drawing/2014/main" id="{4606A13A-EFB4-4E89-A555-92C50E5DE6D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037146" y="1836611"/>
            <a:ext cx="4541296" cy="3713289"/>
          </a:xfrm>
          <a:prstGeom prst="rect">
            <a:avLst/>
          </a:prstGeom>
          <a:noFill/>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ADEAB5D5-21F3-B038-CDED-6BDCAC77C0F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FE3C67EE-9BD1-5F29-778A-E24D62AC7BD1}"/>
              </a:ext>
            </a:extLst>
          </p:cNvPr>
          <p:cNvSpPr>
            <a:spLocks noGrp="1"/>
          </p:cNvSpPr>
          <p:nvPr>
            <p:ph type="sldNum" sz="quarter" idx="4"/>
          </p:nvPr>
        </p:nvSpPr>
        <p:spPr/>
        <p:txBody>
          <a:bodyPr/>
          <a:lstStyle/>
          <a:p>
            <a:fld id="{5D0CA2F7-FE4E-154E-9941-05B277D36643}" type="slidenum">
              <a:rPr lang="en-US" smtClean="0"/>
              <a:pPr/>
              <a:t>35</a:t>
            </a:fld>
            <a:endParaRPr lang="en-US"/>
          </a:p>
        </p:txBody>
      </p:sp>
    </p:spTree>
    <p:extLst>
      <p:ext uri="{BB962C8B-B14F-4D97-AF65-F5344CB8AC3E}">
        <p14:creationId xmlns:p14="http://schemas.microsoft.com/office/powerpoint/2010/main" val="3951898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412239" y="312434"/>
            <a:ext cx="10688321" cy="1325563"/>
          </a:xfrm>
        </p:spPr>
        <p:txBody>
          <a:bodyPr anchor="ctr">
            <a:noAutofit/>
          </a:bodyPr>
          <a:lstStyle/>
          <a:p>
            <a:r>
              <a:rPr lang="en-US" sz="3400"/>
              <a:t>Find a </a:t>
            </a:r>
            <a:r>
              <a:rPr lang="en-US" sz="3400" dirty="0"/>
              <a:t>Doctor As Soon As You Know You Are Pregnant </a:t>
            </a:r>
            <a:r>
              <a:rPr lang="en-US" sz="3400"/>
              <a:t>and </a:t>
            </a:r>
            <a:r>
              <a:rPr lang="en-US" sz="3400" dirty="0"/>
              <a:t>Get Regular Medical Care During Pregnancy</a:t>
            </a:r>
            <a:endParaRPr lang="en-US" sz="3400"/>
          </a:p>
        </p:txBody>
      </p:sp>
      <p:pic>
        <p:nvPicPr>
          <p:cNvPr id="3076" name="Picture 4" descr="A blue and green woman with a heart in it">
            <a:extLst>
              <a:ext uri="{FF2B5EF4-FFF2-40B4-BE49-F238E27FC236}">
                <a16:creationId xmlns:a16="http://schemas.microsoft.com/office/drawing/2014/main" id="{A30BB78F-C5E9-4CC2-FAF0-9E0A42610D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9299"/>
            <a:ext cx="5801193" cy="4040364"/>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Doctors share updates on important health and safety topics for mom and baby.</a:t>
            </a:r>
          </a:p>
          <a:p>
            <a:pPr>
              <a:lnSpc>
                <a:spcPct val="100000"/>
              </a:lnSpc>
              <a:spcBef>
                <a:spcPts val="0"/>
              </a:spcBef>
              <a:spcAft>
                <a:spcPts val="1800"/>
              </a:spcAft>
            </a:pPr>
            <a:r>
              <a:rPr lang="en-US" dirty="0"/>
              <a:t>Regular health care checks each month until birth can help mom and baby stay healthy.</a:t>
            </a:r>
          </a:p>
          <a:p>
            <a:pPr>
              <a:lnSpc>
                <a:spcPct val="100000"/>
              </a:lnSpc>
              <a:spcBef>
                <a:spcPts val="0"/>
              </a:spcBef>
              <a:spcAft>
                <a:spcPts val="1800"/>
              </a:spcAft>
            </a:pPr>
            <a:r>
              <a:rPr lang="en-US" dirty="0"/>
              <a:t>Research shows that prenatal care can help prevent babies from dying in their sleep.</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group of people looking at a photo">
            <a:extLst>
              <a:ext uri="{FF2B5EF4-FFF2-40B4-BE49-F238E27FC236}">
                <a16:creationId xmlns:a16="http://schemas.microsoft.com/office/drawing/2014/main" id="{025DB4EF-8697-A853-8191-CAFCFA152F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2014" y="1935938"/>
            <a:ext cx="4984540" cy="33167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872014" y="5361944"/>
            <a:ext cx="4378952" cy="261610"/>
          </a:xfrm>
          <a:prstGeom prst="rect">
            <a:avLst/>
          </a:prstGeom>
          <a:noFill/>
        </p:spPr>
        <p:txBody>
          <a:bodyPr wrap="square" rtlCol="0">
            <a:spAutoFit/>
          </a:bodyPr>
          <a:lstStyle/>
          <a:p>
            <a:r>
              <a:rPr lang="en-US" sz="1100"/>
              <a:t>Image source: Texas WIC Program</a:t>
            </a: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57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204961" cy="1325563"/>
          </a:xfrm>
        </p:spPr>
        <p:txBody>
          <a:bodyPr anchor="ctr">
            <a:noAutofit/>
          </a:bodyPr>
          <a:lstStyle/>
          <a:p>
            <a:r>
              <a:rPr lang="en-US" sz="3400"/>
              <a:t>Follow </a:t>
            </a:r>
            <a:r>
              <a:rPr lang="en-US" sz="3400" dirty="0"/>
              <a:t>Your Doctor </a:t>
            </a:r>
            <a:r>
              <a:rPr lang="en-US" sz="3400"/>
              <a:t>or </a:t>
            </a:r>
            <a:r>
              <a:rPr lang="en-US" sz="3400" dirty="0"/>
              <a:t>Clinic’s Advice </a:t>
            </a:r>
            <a:r>
              <a:rPr lang="en-US" sz="3400"/>
              <a:t>on </a:t>
            </a:r>
            <a:r>
              <a:rPr lang="en-US" sz="3400" dirty="0"/>
              <a:t>Shots</a:t>
            </a:r>
            <a:r>
              <a:rPr lang="en-US" sz="3400"/>
              <a:t>, </a:t>
            </a:r>
            <a:r>
              <a:rPr lang="en-US" sz="3400" dirty="0"/>
              <a:t>Checkups</a:t>
            </a:r>
            <a:r>
              <a:rPr lang="en-US" sz="3400"/>
              <a:t>, and </a:t>
            </a:r>
            <a:r>
              <a:rPr lang="en-US" sz="3400" dirty="0"/>
              <a:t>Other Health Concerns </a:t>
            </a:r>
            <a:r>
              <a:rPr lang="en-US" sz="3400"/>
              <a:t>for </a:t>
            </a:r>
            <a:r>
              <a:rPr lang="en-US" sz="3400" dirty="0"/>
              <a:t>Baby</a:t>
            </a:r>
            <a:endParaRPr lang="en-US" sz="3400"/>
          </a:p>
        </p:txBody>
      </p:sp>
      <p:pic>
        <p:nvPicPr>
          <p:cNvPr id="2052" name="Picture 4" descr="A stethoscope in a circle">
            <a:extLst>
              <a:ext uri="{FF2B5EF4-FFF2-40B4-BE49-F238E27FC236}">
                <a16:creationId xmlns:a16="http://schemas.microsoft.com/office/drawing/2014/main" id="{49E17DF0-2B14-C257-2FF1-130D2FD868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658" y="438861"/>
            <a:ext cx="949084"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0442"/>
            <a:ext cx="5608153" cy="404922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Vaccines help babies stay healthy, which may protect them from SIDS.</a:t>
            </a:r>
          </a:p>
          <a:p>
            <a:pPr>
              <a:lnSpc>
                <a:spcPct val="100000"/>
              </a:lnSpc>
              <a:spcBef>
                <a:spcPts val="0"/>
              </a:spcBef>
              <a:spcAft>
                <a:spcPts val="1800"/>
              </a:spcAft>
            </a:pPr>
            <a:r>
              <a:rPr lang="en-US" dirty="0"/>
              <a:t>Doctors have the most up-to-date advice on how to keep baby safe and healthy.</a:t>
            </a:r>
          </a:p>
          <a:p>
            <a:pPr>
              <a:lnSpc>
                <a:spcPct val="100000"/>
              </a:lnSpc>
              <a:spcBef>
                <a:spcPts val="0"/>
              </a:spcBef>
              <a:spcAft>
                <a:spcPts val="1800"/>
              </a:spcAft>
            </a:pPr>
            <a:r>
              <a:rPr lang="en-US" dirty="0"/>
              <a:t>Regular visits help make sure your baby is growing and developing well.</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776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6" name="Content Placeholder 5" descr=" A doctor giving a shot to a baby.">
            <a:extLst>
              <a:ext uri="{FF2B5EF4-FFF2-40B4-BE49-F238E27FC236}">
                <a16:creationId xmlns:a16="http://schemas.microsoft.com/office/drawing/2014/main" id="{AEB2D3A1-3315-0689-7D60-68DC12A207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84169" y="1684409"/>
            <a:ext cx="5091551" cy="393488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572250" y="5724383"/>
            <a:ext cx="4378952" cy="261610"/>
          </a:xfrm>
          <a:prstGeom prst="rect">
            <a:avLst/>
          </a:prstGeom>
          <a:noFill/>
        </p:spPr>
        <p:txBody>
          <a:bodyPr wrap="square" rtlCol="0">
            <a:spAutoFit/>
          </a:bodyPr>
          <a:lstStyle/>
          <a:p>
            <a:r>
              <a:rPr lang="en-US" sz="1100" dirty="0"/>
              <a:t>Image source: Centers for Disease Control and Prevention</a:t>
            </a: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150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966794" cy="1325563"/>
          </a:xfrm>
        </p:spPr>
        <p:txBody>
          <a:bodyPr anchor="ctr">
            <a:noAutofit/>
          </a:bodyPr>
          <a:lstStyle/>
          <a:p>
            <a:r>
              <a:rPr lang="en-US" sz="3600"/>
              <a:t>Avoid </a:t>
            </a:r>
            <a:r>
              <a:rPr lang="en-US" sz="3600" dirty="0"/>
              <a:t>Using Monitors </a:t>
            </a:r>
            <a:r>
              <a:rPr lang="en-US" sz="3600"/>
              <a:t>or </a:t>
            </a:r>
            <a:r>
              <a:rPr lang="en-US" sz="3600" dirty="0"/>
              <a:t>Devices </a:t>
            </a:r>
            <a:r>
              <a:rPr lang="en-US" sz="3600"/>
              <a:t>as </a:t>
            </a:r>
            <a:r>
              <a:rPr lang="en-US" sz="3600" dirty="0"/>
              <a:t>Your Main Way </a:t>
            </a:r>
            <a:r>
              <a:rPr lang="en-US" sz="3600"/>
              <a:t>to </a:t>
            </a:r>
            <a:r>
              <a:rPr lang="en-US" sz="3600" dirty="0"/>
              <a:t>Reduce </a:t>
            </a:r>
            <a:r>
              <a:rPr lang="en-US" sz="3600"/>
              <a:t>the </a:t>
            </a:r>
            <a:r>
              <a:rPr lang="en-US" sz="3600" dirty="0"/>
              <a:t>Risk</a:t>
            </a:r>
            <a:r>
              <a:rPr lang="en-US" sz="3600"/>
              <a:t> of SIDS</a:t>
            </a:r>
          </a:p>
        </p:txBody>
      </p:sp>
      <p:pic>
        <p:nvPicPr>
          <p:cNvPr id="5122" name="Picture 2" descr="A blue and white circle with a baby monitor">
            <a:extLst>
              <a:ext uri="{FF2B5EF4-FFF2-40B4-BE49-F238E27FC236}">
                <a16:creationId xmlns:a16="http://schemas.microsoft.com/office/drawing/2014/main" id="{9EF98EF2-C0A6-D0BD-B175-119B97C405BC}"/>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567179"/>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07822"/>
            <a:ext cx="6461593" cy="428184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Choosing to use a monitor or device at home doesn’t replace following all safe sleep guidance.</a:t>
            </a:r>
          </a:p>
          <a:p>
            <a:pPr>
              <a:lnSpc>
                <a:spcPct val="100000"/>
              </a:lnSpc>
              <a:spcBef>
                <a:spcPts val="0"/>
              </a:spcBef>
              <a:spcAft>
                <a:spcPts val="1800"/>
              </a:spcAft>
            </a:pPr>
            <a:r>
              <a:rPr lang="en-US" dirty="0"/>
              <a:t>No product can prevent SIDS.</a:t>
            </a:r>
          </a:p>
          <a:p>
            <a:pPr>
              <a:lnSpc>
                <a:spcPct val="100000"/>
              </a:lnSpc>
              <a:spcBef>
                <a:spcPts val="0"/>
              </a:spcBef>
              <a:spcAft>
                <a:spcPts val="1800"/>
              </a:spcAft>
            </a:pPr>
            <a:r>
              <a:rPr lang="en-US" dirty="0"/>
              <a:t>If using a monitor or other device for reasons other than to detect SIDS, follow all safe sleep practices.</a:t>
            </a:r>
          </a:p>
          <a:p>
            <a:pPr>
              <a:lnSpc>
                <a:spcPct val="100000"/>
              </a:lnSpc>
              <a:spcBef>
                <a:spcPts val="0"/>
              </a:spcBef>
              <a:spcAft>
                <a:spcPts val="1800"/>
              </a:spcAft>
            </a:pPr>
            <a:r>
              <a:rPr lang="en-US" dirty="0"/>
              <a:t>For questions, encourage parents to talk with baby’s doctor.</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61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baby monitor on a glass table">
            <a:extLst>
              <a:ext uri="{FF2B5EF4-FFF2-40B4-BE49-F238E27FC236}">
                <a16:creationId xmlns:a16="http://schemas.microsoft.com/office/drawing/2014/main" id="{541A00D3-46C8-994E-92F5-FCF2BFA085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2548" y="2230847"/>
            <a:ext cx="4643845" cy="309589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32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991958" cy="1214695"/>
          </a:xfrm>
        </p:spPr>
        <p:txBody>
          <a:bodyPr vert="horz" lIns="91440" tIns="45720" rIns="91440" bIns="45720" rtlCol="0" anchor="ctr">
            <a:normAutofit/>
          </a:bodyPr>
          <a:lstStyle/>
          <a:p>
            <a:r>
              <a:rPr lang="en-US" sz="3600">
                <a:latin typeface="Fira Sans"/>
              </a:rPr>
              <a:t>What Does </a:t>
            </a:r>
            <a:r>
              <a:rPr lang="en-US" sz="3600">
                <a:solidFill>
                  <a:srgbClr val="008E8C"/>
                </a:solidFill>
                <a:latin typeface="Fira Sans"/>
              </a:rPr>
              <a:t>Tummy Time </a:t>
            </a:r>
            <a:r>
              <a:rPr lang="en-US" sz="3600">
                <a:latin typeface="Fira Sans"/>
              </a:rPr>
              <a:t>Have To Do With Safe Infant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470452" y="1874528"/>
            <a:ext cx="6082748" cy="4268662"/>
          </a:xfrm>
        </p:spPr>
        <p:txBody>
          <a:bodyPr vert="horz" lIns="91440" tIns="45720" rIns="91440" bIns="45720" rtlCol="0" anchor="t">
            <a:normAutofit/>
          </a:bodyPr>
          <a:lstStyle/>
          <a:p>
            <a:pPr marL="0" indent="0" algn="l" rtl="0" fontAlgn="base">
              <a:spcAft>
                <a:spcPts val="1200"/>
              </a:spcAft>
              <a:buNone/>
            </a:pPr>
            <a:r>
              <a:rPr lang="en-US" b="1" i="1" dirty="0">
                <a:latin typeface="Fira Sans" panose="020B0503050000020004" pitchFamily="34" charset="0"/>
              </a:rPr>
              <a:t>Tummy time strengthens muscles that support a baby’s head and may prevent flat spots.​</a:t>
            </a:r>
          </a:p>
          <a:p>
            <a:pPr fontAlgn="base">
              <a:lnSpc>
                <a:spcPct val="100000"/>
              </a:lnSpc>
              <a:spcBef>
                <a:spcPts val="0"/>
              </a:spcBef>
              <a:spcAft>
                <a:spcPts val="1800"/>
              </a:spcAft>
            </a:pPr>
            <a:r>
              <a:rPr lang="en-US" dirty="0"/>
              <a:t>Tummy time helps babies develop arm, shoulder, and neck strength. </a:t>
            </a:r>
          </a:p>
          <a:p>
            <a:pPr fontAlgn="base">
              <a:lnSpc>
                <a:spcPct val="100000"/>
              </a:lnSpc>
              <a:spcBef>
                <a:spcPts val="0"/>
              </a:spcBef>
              <a:spcAft>
                <a:spcPts val="1800"/>
              </a:spcAft>
            </a:pPr>
            <a:r>
              <a:rPr lang="en-US" dirty="0"/>
              <a:t>Supervised tummy time each day helps a baby's brain grow by learning and playing.​</a:t>
            </a:r>
          </a:p>
          <a:p>
            <a:pPr fontAlgn="base">
              <a:lnSpc>
                <a:spcPct val="100000"/>
              </a:lnSpc>
              <a:spcBef>
                <a:spcPts val="0"/>
              </a:spcBef>
              <a:spcAft>
                <a:spcPts val="1800"/>
              </a:spcAft>
            </a:pPr>
            <a:r>
              <a:rPr lang="en-US" dirty="0"/>
              <a:t>Encourage parents to share information on tummy time with the baby's caregivers.</a:t>
            </a:r>
          </a:p>
        </p:txBody>
      </p:sp>
      <p:pic>
        <p:nvPicPr>
          <p:cNvPr id="11" name="Picture 10" descr="Two people playing with a baby">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269925" y="1922031"/>
            <a:ext cx="4357748"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33" y="445331"/>
            <a:ext cx="970121" cy="960120"/>
          </a:xfrm>
          <a:prstGeom prst="rect">
            <a:avLst/>
          </a:prstGeom>
        </p:spPr>
      </p:pic>
      <p:cxnSp>
        <p:nvCxnSpPr>
          <p:cNvPr id="6" name="Straight Arrow Connector 5">
            <a:extLst>
              <a:ext uri="{FF2B5EF4-FFF2-40B4-BE49-F238E27FC236}">
                <a16:creationId xmlns:a16="http://schemas.microsoft.com/office/drawing/2014/main" id="{6E791557-7D35-3D40-F327-5C21F41BB752}"/>
              </a:ext>
              <a:ext uri="{C183D7F6-B498-43B3-948B-1728B52AA6E4}">
                <adec:decorative xmlns:adec="http://schemas.microsoft.com/office/drawing/2017/decorative" val="1"/>
              </a:ext>
            </a:extLst>
          </p:cNvPr>
          <p:cNvCxnSpPr>
            <a:cxnSpLocks/>
          </p:cNvCxnSpPr>
          <p:nvPr/>
        </p:nvCxnSpPr>
        <p:spPr>
          <a:xfrm>
            <a:off x="0" y="1661367"/>
            <a:ext cx="6553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Slide Number Placeholder 7">
            <a:extLst>
              <a:ext uri="{FF2B5EF4-FFF2-40B4-BE49-F238E27FC236}">
                <a16:creationId xmlns:a16="http://schemas.microsoft.com/office/drawing/2014/main" id="{706221D7-FCA0-433E-3420-B7007FF82025}"/>
              </a:ext>
            </a:extLst>
          </p:cNvPr>
          <p:cNvSpPr>
            <a:spLocks noGrp="1"/>
          </p:cNvSpPr>
          <p:nvPr>
            <p:ph type="sldNum" sz="quarter" idx="4"/>
          </p:nvPr>
        </p:nvSpPr>
        <p:spPr/>
        <p:txBody>
          <a:bodyPr/>
          <a:lstStyle/>
          <a:p>
            <a:fld id="{5D0CA2F7-FE4E-154E-9941-05B277D36643}" type="slidenum">
              <a:rPr lang="en-US" smtClean="0"/>
              <a:pPr/>
              <a:t>39</a:t>
            </a:fld>
            <a:endParaRPr lang="en-US"/>
          </a:p>
        </p:txBody>
      </p:sp>
    </p:spTree>
    <p:extLst>
      <p:ext uri="{BB962C8B-B14F-4D97-AF65-F5344CB8AC3E}">
        <p14:creationId xmlns:p14="http://schemas.microsoft.com/office/powerpoint/2010/main" val="360528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n-US"/>
              <a:t>Ice Breaker</a:t>
            </a:r>
          </a:p>
        </p:txBody>
      </p:sp>
      <p:sp>
        <p:nvSpPr>
          <p:cNvPr id="3" name="Content Placeholder 2">
            <a:extLst>
              <a:ext uri="{FF2B5EF4-FFF2-40B4-BE49-F238E27FC236}">
                <a16:creationId xmlns:a16="http://schemas.microsoft.com/office/drawing/2014/main" id="{95B347A2-C56E-BAD3-10B1-D3A9EEE009DC}"/>
              </a:ext>
            </a:extLst>
          </p:cNvPr>
          <p:cNvSpPr>
            <a:spLocks noGrp="1"/>
          </p:cNvSpPr>
          <p:nvPr>
            <p:ph idx="1"/>
          </p:nvPr>
        </p:nvSpPr>
        <p:spPr>
          <a:xfrm>
            <a:off x="838200" y="1443210"/>
            <a:ext cx="9506639" cy="4389781"/>
          </a:xfrm>
        </p:spPr>
        <p:txBody>
          <a:bodyPr vert="horz" lIns="0" tIns="0" rIns="0" bIns="0" rtlCol="0" anchor="t">
            <a:noAutofit/>
          </a:bodyPr>
          <a:lstStyle/>
          <a:p>
            <a:r>
              <a:rPr lang="en-US" sz="2800" b="1" dirty="0"/>
              <a:t>Find a partner and introduce yourself.</a:t>
            </a:r>
          </a:p>
          <a:p>
            <a:pPr lvl="1"/>
            <a:r>
              <a:rPr lang="en-US" sz="2800" dirty="0"/>
              <a:t>Name</a:t>
            </a:r>
          </a:p>
          <a:p>
            <a:pPr lvl="1"/>
            <a:r>
              <a:rPr lang="en-US" sz="2800" dirty="0"/>
              <a:t>Where you work</a:t>
            </a:r>
          </a:p>
          <a:p>
            <a:pPr lvl="1"/>
            <a:r>
              <a:rPr lang="en-US" sz="2800" dirty="0"/>
              <a:t>How you interact with parents and caregivers</a:t>
            </a:r>
          </a:p>
          <a:p>
            <a:r>
              <a:rPr lang="en-US" sz="2800" b="1" dirty="0"/>
              <a:t>Find one set of the Memory Game cards on your table.</a:t>
            </a:r>
          </a:p>
          <a:p>
            <a:pPr lvl="1"/>
            <a:r>
              <a:rPr lang="en-US" sz="2800" dirty="0"/>
              <a:t>Lay them all out “plain” side facing up.</a:t>
            </a:r>
          </a:p>
          <a:p>
            <a:pPr lvl="1"/>
            <a:r>
              <a:rPr lang="en-US" sz="2800" dirty="0"/>
              <a:t>Mix them around.</a:t>
            </a:r>
          </a:p>
          <a:p>
            <a:pPr lvl="1"/>
            <a:r>
              <a:rPr lang="en-US" sz="2800" dirty="0"/>
              <a:t>Play a quick game of “Memory,” taking turns with your partner to find the matching safe sleep topics.</a:t>
            </a:r>
          </a:p>
          <a:p>
            <a:pPr lvl="1"/>
            <a:r>
              <a:rPr lang="en-US" sz="2800" dirty="0"/>
              <a:t>Save your “winning” matched pairs.</a:t>
            </a:r>
          </a:p>
        </p:txBody>
      </p:sp>
      <p:sp>
        <p:nvSpPr>
          <p:cNvPr id="5" name="Slide Number Placeholder 4">
            <a:extLst>
              <a:ext uri="{FF2B5EF4-FFF2-40B4-BE49-F238E27FC236}">
                <a16:creationId xmlns:a16="http://schemas.microsoft.com/office/drawing/2014/main" id="{9A4A3805-2806-DE38-6352-437FD01B6DCF}"/>
              </a:ext>
            </a:extLst>
          </p:cNvPr>
          <p:cNvSpPr>
            <a:spLocks noGrp="1"/>
          </p:cNvSpPr>
          <p:nvPr>
            <p:ph type="sldNum" sz="quarter" idx="4"/>
          </p:nvPr>
        </p:nvSpPr>
        <p:spPr/>
        <p:txBody>
          <a:bodyPr/>
          <a:lstStyle/>
          <a:p>
            <a:fld id="{5D0CA2F7-FE4E-154E-9941-05B277D36643}" type="slidenum">
              <a:rPr lang="en-US" smtClean="0"/>
              <a:pPr/>
              <a:t>4</a:t>
            </a:fld>
            <a:endParaRPr lang="en-US"/>
          </a:p>
        </p:txBody>
      </p:sp>
    </p:spTree>
    <p:extLst>
      <p:ext uri="{BB962C8B-B14F-4D97-AF65-F5344CB8AC3E}">
        <p14:creationId xmlns:p14="http://schemas.microsoft.com/office/powerpoint/2010/main" val="908988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7" y="365125"/>
            <a:ext cx="10142541" cy="1325563"/>
          </a:xfrm>
        </p:spPr>
        <p:txBody>
          <a:bodyPr anchor="ctr">
            <a:noAutofit/>
          </a:bodyPr>
          <a:lstStyle/>
          <a:p>
            <a:r>
              <a:rPr lang="en-US" sz="3600" dirty="0"/>
              <a:t>Avoid Swaddling Once Baby Starts to Roll Over</a:t>
            </a:r>
          </a:p>
        </p:txBody>
      </p:sp>
      <p:pic>
        <p:nvPicPr>
          <p:cNvPr id="5126" name="Picture 6" descr="No swaddling">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472900"/>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13280"/>
            <a:ext cx="5918759" cy="4076383"/>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If baby is placed on the stomach or rolls onto their stomach while swaddled, the risk of death is higher.</a:t>
            </a:r>
          </a:p>
          <a:p>
            <a:pPr>
              <a:lnSpc>
                <a:spcPct val="100000"/>
              </a:lnSpc>
              <a:spcBef>
                <a:spcPts val="0"/>
              </a:spcBef>
              <a:spcAft>
                <a:spcPts val="1800"/>
              </a:spcAft>
            </a:pPr>
            <a:r>
              <a:rPr lang="en-US" dirty="0"/>
              <a:t>Keep in mind that swaddling does not reduce risk of SIDS.</a:t>
            </a:r>
          </a:p>
          <a:p>
            <a:pPr>
              <a:lnSpc>
                <a:spcPct val="100000"/>
              </a:lnSpc>
              <a:spcBef>
                <a:spcPts val="0"/>
              </a:spcBef>
              <a:spcAft>
                <a:spcPts val="1800"/>
              </a:spcAft>
            </a:pPr>
            <a:r>
              <a:rPr lang="en-US" dirty="0"/>
              <a:t>Share swaddle recommendations for parents and caregivers to follow.</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4" name="Content Placeholder 13" descr="A person with a beard and a baby on a bed&#10;&#10;">
            <a:extLst>
              <a:ext uri="{FF2B5EF4-FFF2-40B4-BE49-F238E27FC236}">
                <a16:creationId xmlns:a16="http://schemas.microsoft.com/office/drawing/2014/main" id="{CA07546B-5FAD-4F4C-B530-0B89C8F7E9F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03952" y="2113280"/>
            <a:ext cx="4984286" cy="331518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26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b="1" i="0" u="none" strike="noStrike" dirty="0">
                <a:effectLst/>
                <a:latin typeface="Fira Sans" panose="020B0503050000020004" pitchFamily="34" charset="0"/>
              </a:rPr>
              <a:t>Have a </a:t>
            </a:r>
            <a:r>
              <a:rPr lang="en-US" sz="3600" dirty="0"/>
              <a:t>S</a:t>
            </a:r>
            <a:r>
              <a:rPr lang="en-US" sz="3600" b="1" i="0" u="none" strike="noStrike" dirty="0">
                <a:effectLst/>
                <a:latin typeface="Fira Sans" panose="020B0503050000020004" pitchFamily="34" charset="0"/>
              </a:rPr>
              <a:t>afe </a:t>
            </a:r>
            <a:r>
              <a:rPr lang="en-US" sz="3600" dirty="0"/>
              <a:t>S</a:t>
            </a:r>
            <a:r>
              <a:rPr lang="en-US" sz="3600" b="1" i="0" u="none" strike="noStrike" dirty="0">
                <a:effectLst/>
                <a:latin typeface="Fira Sans" panose="020B0503050000020004" pitchFamily="34" charset="0"/>
              </a:rPr>
              <a:t>leep </a:t>
            </a:r>
            <a:r>
              <a:rPr lang="en-US" sz="3600" dirty="0"/>
              <a:t>P</a:t>
            </a:r>
            <a:r>
              <a:rPr lang="en-US" sz="3600" b="1" i="0" u="none" strike="noStrike" dirty="0">
                <a:effectLst/>
                <a:latin typeface="Fira Sans" panose="020B0503050000020004" pitchFamily="34" charset="0"/>
              </a:rPr>
              <a:t>lan in Case </a:t>
            </a:r>
            <a:r>
              <a:rPr lang="en-US" sz="3600" dirty="0"/>
              <a:t>Y</a:t>
            </a:r>
            <a:r>
              <a:rPr lang="en-US" sz="3600" b="1" i="0" u="none" strike="noStrike" dirty="0">
                <a:effectLst/>
                <a:latin typeface="Fira Sans" panose="020B0503050000020004" pitchFamily="34" charset="0"/>
              </a:rPr>
              <a:t>ou </a:t>
            </a:r>
            <a:r>
              <a:rPr lang="en-US" sz="3600" dirty="0"/>
              <a:t>Mu</a:t>
            </a:r>
            <a:r>
              <a:rPr lang="en-US" sz="3600" b="1" i="0" u="none" strike="noStrike" dirty="0">
                <a:effectLst/>
                <a:latin typeface="Fira Sans" panose="020B0503050000020004" pitchFamily="34" charset="0"/>
              </a:rPr>
              <a:t>st </a:t>
            </a:r>
            <a:r>
              <a:rPr lang="en-US" sz="3600" dirty="0"/>
              <a:t>L</a:t>
            </a:r>
            <a:r>
              <a:rPr lang="en-US" sz="3600" b="1" i="0" u="none" strike="noStrike" dirty="0">
                <a:effectLst/>
                <a:latin typeface="Fira Sans" panose="020B0503050000020004" pitchFamily="34" charset="0"/>
              </a:rPr>
              <a:t>eave </a:t>
            </a:r>
            <a:r>
              <a:rPr lang="en-US" sz="3600" dirty="0"/>
              <a:t>Y</a:t>
            </a:r>
            <a:r>
              <a:rPr lang="en-US" sz="3600" b="1" i="0" u="none" strike="noStrike" dirty="0">
                <a:effectLst/>
                <a:latin typeface="Fira Sans" panose="020B0503050000020004" pitchFamily="34" charset="0"/>
              </a:rPr>
              <a:t>our </a:t>
            </a:r>
            <a:r>
              <a:rPr lang="en-US" sz="3600" dirty="0"/>
              <a:t>H</a:t>
            </a:r>
            <a:r>
              <a:rPr lang="en-US" sz="3600" b="1" i="0" u="none" strike="noStrike" dirty="0">
                <a:effectLst/>
                <a:latin typeface="Fira Sans" panose="020B0503050000020004" pitchFamily="34" charset="0"/>
              </a:rPr>
              <a:t>ome </a:t>
            </a:r>
            <a:r>
              <a:rPr lang="en-US" sz="3600" dirty="0"/>
              <a:t>D</a:t>
            </a:r>
            <a:r>
              <a:rPr lang="en-US" sz="3600" b="1" i="0" u="none" strike="noStrike" dirty="0">
                <a:effectLst/>
                <a:latin typeface="Fira Sans" panose="020B0503050000020004" pitchFamily="34" charset="0"/>
              </a:rPr>
              <a:t>uring an Emergency.</a:t>
            </a:r>
            <a:r>
              <a:rPr lang="en-US" sz="3600" b="0" i="0" dirty="0">
                <a:effectLst/>
                <a:latin typeface="Fira Sans" panose="020B0503050000020004" pitchFamily="34" charset="0"/>
              </a:rPr>
              <a:t>​</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61507" y="2012196"/>
            <a:ext cx="5956859" cy="4076383"/>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Natural disasters, like tornadoes, hurricanes, floods, or fires, can happen quickly and be scary. Have a plan to keep your baby sleeping safely.</a:t>
            </a:r>
          </a:p>
          <a:p>
            <a:pPr fontAlgn="base"/>
            <a:r>
              <a:rPr lang="en-US" b="0" i="0" dirty="0">
                <a:solidFill>
                  <a:srgbClr val="000000"/>
                </a:solidFill>
                <a:effectLst/>
                <a:latin typeface="Calibri" panose="020F0502020204030204" pitchFamily="34" charset="0"/>
              </a:rPr>
              <a:t>​</a:t>
            </a:r>
            <a:r>
              <a:rPr lang="en-US" b="0" i="0" u="none" strike="noStrike" dirty="0">
                <a:solidFill>
                  <a:srgbClr val="000000"/>
                </a:solidFill>
                <a:effectLst/>
                <a:latin typeface="Calibri  "/>
              </a:rPr>
              <a:t>Make sure baby's sleep space has a firm, flat, and level sleep surface covered by a well-fitted sheet.</a:t>
            </a:r>
            <a:endParaRPr lang="en-US" u="none" strike="noStrike" dirty="0">
              <a:solidFill>
                <a:srgbClr val="000000"/>
              </a:solidFill>
              <a:latin typeface="Calibri  "/>
            </a:endParaRPr>
          </a:p>
          <a:p>
            <a:pPr fontAlgn="base"/>
            <a:r>
              <a:rPr lang="en-US" dirty="0">
                <a:solidFill>
                  <a:srgbClr val="000000"/>
                </a:solidFill>
                <a:latin typeface="Calibri  "/>
              </a:rPr>
              <a:t>Follow safe sleep guidelines as closely as possible to reduce risk.</a:t>
            </a:r>
            <a:endParaRPr lang="en-US" b="0" i="0" dirty="0">
              <a:solidFill>
                <a:srgbClr val="000000"/>
              </a:solidFill>
              <a:effectLst/>
              <a:latin typeface="Calibri  "/>
            </a:endParaRP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pic>
        <p:nvPicPr>
          <p:cNvPr id="5126" name="Picture 6">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3861" y="478355"/>
            <a:ext cx="949210" cy="94921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a:extLst>
              <a:ext uri="{FF2B5EF4-FFF2-40B4-BE49-F238E27FC236}">
                <a16:creationId xmlns:a16="http://schemas.microsoft.com/office/drawing/2014/main" id="{CA07546B-5FAD-4F4C-B530-0B89C8F7E9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17822" y="2113280"/>
            <a:ext cx="4670416" cy="3106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030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373071" y="312737"/>
            <a:ext cx="10655302" cy="1325563"/>
          </a:xfrm>
        </p:spPr>
        <p:txBody>
          <a:bodyPr anchor="ctr">
            <a:noAutofit/>
          </a:bodyPr>
          <a:lstStyle/>
          <a:p>
            <a:r>
              <a:rPr lang="en-US" sz="3600" b="1" i="0" u="none" strike="noStrike" dirty="0">
                <a:effectLst/>
                <a:latin typeface="Fira Sans" panose="020B0503050000020004" pitchFamily="34" charset="0"/>
              </a:rPr>
              <a:t>Babies Who Are Born </a:t>
            </a:r>
            <a:r>
              <a:rPr lang="en-US" sz="3600" dirty="0"/>
              <a:t>E</a:t>
            </a:r>
            <a:r>
              <a:rPr lang="en-US" sz="3600" b="1" i="0" u="none" strike="noStrike" dirty="0">
                <a:effectLst/>
                <a:latin typeface="Fira Sans" panose="020B0503050000020004" pitchFamily="34" charset="0"/>
              </a:rPr>
              <a:t>arly or Who Have Special </a:t>
            </a:r>
            <a:r>
              <a:rPr lang="en-US" sz="3600" dirty="0"/>
              <a:t>H</a:t>
            </a:r>
            <a:r>
              <a:rPr lang="en-US" sz="3600" b="1" i="0" u="none" strike="noStrike" dirty="0">
                <a:effectLst/>
                <a:latin typeface="Fira Sans" panose="020B0503050000020004" pitchFamily="34" charset="0"/>
              </a:rPr>
              <a:t>ealth Conditions May Be at a Higher </a:t>
            </a:r>
            <a:r>
              <a:rPr lang="en-US" sz="3600" dirty="0"/>
              <a:t>R</a:t>
            </a:r>
            <a:r>
              <a:rPr lang="en-US" sz="3600" b="1" i="0" u="none" strike="noStrike" dirty="0">
                <a:effectLst/>
                <a:latin typeface="Fira Sans" panose="020B0503050000020004" pitchFamily="34" charset="0"/>
              </a:rPr>
              <a:t>isk for SIDS</a:t>
            </a:r>
            <a:endParaRPr lang="en-US" sz="3600" dirty="0"/>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61507" y="2012196"/>
            <a:ext cx="5956859" cy="4076383"/>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n-US" sz="2600" b="1" i="1" u="none" strike="noStrike" dirty="0">
                <a:effectLst/>
                <a:latin typeface="Fira Sans" panose="020B0503050000020004" pitchFamily="34" charset="0"/>
              </a:rPr>
              <a:t>Making a safe sleep plan before you leave the hospital can help keep your baby safe.</a:t>
            </a:r>
          </a:p>
          <a:p>
            <a:pPr marL="0" indent="0">
              <a:lnSpc>
                <a:spcPct val="100000"/>
              </a:lnSpc>
              <a:spcBef>
                <a:spcPts val="0"/>
              </a:spcBef>
              <a:spcAft>
                <a:spcPts val="1800"/>
              </a:spcAft>
              <a:buNone/>
            </a:pPr>
            <a:r>
              <a:rPr lang="en-US" sz="2600" b="1" i="0" u="none" strike="noStrike" dirty="0">
                <a:effectLst/>
              </a:rPr>
              <a:t>If your baby was in the Neonatal Intensive Care Unit (NICU): </a:t>
            </a:r>
          </a:p>
          <a:p>
            <a:pPr algn="l" rtl="0" fontAlgn="base">
              <a:buFont typeface="Arial" panose="020B0604020202020204" pitchFamily="34" charset="0"/>
              <a:buChar char="•"/>
            </a:pPr>
            <a:r>
              <a:rPr lang="en-US" sz="2600" b="0" i="0" u="none" strike="noStrike" dirty="0">
                <a:effectLst/>
              </a:rPr>
              <a:t>Ask the hospital staff to review how to prepare your baby for safe sleep at home.​</a:t>
            </a:r>
          </a:p>
          <a:p>
            <a:pPr algn="l" rtl="0" fontAlgn="base">
              <a:buFont typeface="Arial" panose="020B0604020202020204" pitchFamily="34" charset="0"/>
              <a:buChar char="•"/>
            </a:pPr>
            <a:r>
              <a:rPr lang="en-US" sz="2600" b="0" i="0" u="none" strike="noStrike" dirty="0">
                <a:effectLst/>
              </a:rPr>
              <a:t>The plan can include how to change your baby’s sleep position from their side to back.​</a:t>
            </a:r>
          </a:p>
          <a:p>
            <a:pPr marL="0" indent="0" algn="l" rtl="0" fontAlgn="base">
              <a:spcBef>
                <a:spcPts val="1200"/>
              </a:spcBef>
              <a:buNone/>
            </a:pPr>
            <a:r>
              <a:rPr lang="en-US" sz="2600" b="1" i="1" u="none" strike="noStrike" dirty="0">
                <a:effectLst/>
              </a:rPr>
              <a:t>Remember, your baby is well enough to go home, so you don’t have to recreate a NICU environment at home.</a:t>
            </a:r>
            <a:r>
              <a:rPr lang="en-US" sz="2600" b="1" i="1" dirty="0">
                <a:effectLst/>
              </a:rPr>
              <a:t>​</a:t>
            </a:r>
            <a:endParaRPr lang="en-US" sz="3900" b="1" i="1" u="none" strike="noStrike" dirty="0">
              <a:effectLst/>
            </a:endParaRP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pic>
        <p:nvPicPr>
          <p:cNvPr id="5126" name="Picture 6">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358545" y="478355"/>
            <a:ext cx="949210" cy="94921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a:extLst>
              <a:ext uri="{FF2B5EF4-FFF2-40B4-BE49-F238E27FC236}">
                <a16:creationId xmlns:a16="http://schemas.microsoft.com/office/drawing/2014/main" id="{CA07546B-5FAD-4F4C-B530-0B89C8F7E9F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117822" y="2113280"/>
            <a:ext cx="4670416" cy="3106420"/>
          </a:xfrm>
          <a:prstGeom prst="rect">
            <a:avLst/>
          </a:prstGeom>
          <a:ln>
            <a:noFill/>
          </a:ln>
          <a:effectLst>
            <a:outerShdw blurRad="292100" dist="139700" dir="2700000" algn="tl" rotWithShape="0">
              <a:srgbClr val="333333">
                <a:alpha val="65000"/>
              </a:srgbClr>
            </a:outerShdw>
          </a:effectLst>
        </p:spPr>
      </p:pic>
      <p:pic>
        <p:nvPicPr>
          <p:cNvPr id="6" name="Graphic 1" descr="No sign outline">
            <a:extLst>
              <a:ext uri="{FF2B5EF4-FFF2-40B4-BE49-F238E27FC236}">
                <a16:creationId xmlns:a16="http://schemas.microsoft.com/office/drawing/2014/main" id="{823438F4-A113-24E5-DE73-DCAA4EB6A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090402" y="2012196"/>
            <a:ext cx="2729997" cy="2729997"/>
          </a:xfrm>
          <a:prstGeom prst="rect">
            <a:avLst/>
          </a:prstGeom>
        </p:spPr>
      </p:pic>
    </p:spTree>
    <p:extLst>
      <p:ext uri="{BB962C8B-B14F-4D97-AF65-F5344CB8AC3E}">
        <p14:creationId xmlns:p14="http://schemas.microsoft.com/office/powerpoint/2010/main" val="1755120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dirty="0"/>
              <a:t>Sleep Training: What is it? ​</a:t>
            </a:r>
            <a:br>
              <a:rPr lang="en-US" sz="3600" dirty="0"/>
            </a:br>
            <a:r>
              <a:rPr lang="en-US" sz="3600" dirty="0"/>
              <a:t>Is it worth it?</a:t>
            </a:r>
          </a:p>
        </p:txBody>
      </p:sp>
      <p:pic>
        <p:nvPicPr>
          <p:cNvPr id="5126" name="Picture 6">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3861" y="478355"/>
            <a:ext cx="949210" cy="9492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32834"/>
            <a:ext cx="5918759" cy="4156829"/>
          </a:xfrm>
        </p:spPr>
        <p:txBody>
          <a:bodyPr vert="horz" lIns="0" tIns="0" rIns="0" bIns="0" rtlCol="0" anchor="t">
            <a:normAutofit fontScale="92500" lnSpcReduction="20000"/>
          </a:bodyPr>
          <a:lstStyle/>
          <a:p>
            <a:pPr marL="0" indent="0">
              <a:lnSpc>
                <a:spcPct val="100000"/>
              </a:lnSpc>
              <a:spcBef>
                <a:spcPts val="0"/>
              </a:spcBef>
              <a:spcAft>
                <a:spcPts val="1800"/>
              </a:spcAft>
              <a:buNone/>
            </a:pPr>
            <a:r>
              <a:rPr lang="en-US" b="1" i="1" dirty="0">
                <a:latin typeface="Fira Sans" panose="020B0503050000020004" pitchFamily="34" charset="0"/>
              </a:rPr>
              <a:t>The term "sleep training" is often used to mean any information that parents use to get their baby to sleep longer at night.</a:t>
            </a:r>
          </a:p>
          <a:p>
            <a:pPr marL="0" indent="0">
              <a:lnSpc>
                <a:spcPct val="100000"/>
              </a:lnSpc>
              <a:spcBef>
                <a:spcPts val="0"/>
              </a:spcBef>
              <a:spcAft>
                <a:spcPts val="1800"/>
              </a:spcAft>
              <a:buNone/>
            </a:pPr>
            <a:r>
              <a:rPr lang="en-US" dirty="0"/>
              <a:t>Putting infants to sleep in a separate room for sleep training may be linked to an increased risk of SIDS.​</a:t>
            </a:r>
          </a:p>
          <a:p>
            <a:pPr marL="0" indent="0">
              <a:lnSpc>
                <a:spcPct val="100000"/>
              </a:lnSpc>
              <a:spcBef>
                <a:spcPts val="0"/>
              </a:spcBef>
              <a:spcAft>
                <a:spcPts val="1800"/>
              </a:spcAft>
              <a:buNone/>
            </a:pPr>
            <a:r>
              <a:rPr lang="en-US" dirty="0"/>
              <a:t>Sleep training babies younger than six months can result in: ​</a:t>
            </a:r>
          </a:p>
          <a:p>
            <a:pPr>
              <a:lnSpc>
                <a:spcPct val="100000"/>
              </a:lnSpc>
              <a:spcBef>
                <a:spcPts val="0"/>
              </a:spcBef>
              <a:spcAft>
                <a:spcPts val="1800"/>
              </a:spcAft>
            </a:pPr>
            <a:r>
              <a:rPr lang="en-US" dirty="0"/>
              <a:t>poor nutrition as it may limit the number of  times your baby may eat​</a:t>
            </a:r>
          </a:p>
          <a:p>
            <a:pPr>
              <a:lnSpc>
                <a:spcPct val="100000"/>
              </a:lnSpc>
              <a:spcBef>
                <a:spcPts val="0"/>
              </a:spcBef>
              <a:spcAft>
                <a:spcPts val="1800"/>
              </a:spcAft>
            </a:pPr>
            <a:r>
              <a:rPr lang="en-US" dirty="0"/>
              <a:t>separation from mother, which can impact the success of breastfeeding </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5ECF2D90-0070-2E30-42D8-08DE440F5D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8077" y="2113280"/>
            <a:ext cx="5219123" cy="3508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845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descr="Quiz time graphic. ">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4232826227"/>
              </p:ext>
            </p:extLst>
          </p:nvPr>
        </p:nvGraphicFramePr>
        <p:xfrm>
          <a:off x="1526097" y="1690688"/>
          <a:ext cx="8926585"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C659958-B08D-D6A6-C477-5073D41CDC2E}"/>
              </a:ext>
            </a:extLst>
          </p:cNvPr>
          <p:cNvSpPr>
            <a:spLocks noGrp="1"/>
          </p:cNvSpPr>
          <p:nvPr>
            <p:ph type="sldNum" sz="quarter" idx="4"/>
          </p:nvPr>
        </p:nvSpPr>
        <p:spPr/>
        <p:txBody>
          <a:bodyPr/>
          <a:lstStyle/>
          <a:p>
            <a:fld id="{5D0CA2F7-FE4E-154E-9941-05B277D36643}" type="slidenum">
              <a:rPr lang="en-US" smtClean="0"/>
              <a:pPr/>
              <a:t>44</a:t>
            </a:fld>
            <a:endParaRPr lang="en-US"/>
          </a:p>
        </p:txBody>
      </p:sp>
    </p:spTree>
    <p:extLst>
      <p:ext uri="{BB962C8B-B14F-4D97-AF65-F5344CB8AC3E}">
        <p14:creationId xmlns:p14="http://schemas.microsoft.com/office/powerpoint/2010/main" val="232972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a:hlinkClick r:id="rId3" action="ppaction://hlinksldjump">
                  <a:extLst>
                    <a:ext uri="{A12FA001-AC4F-418D-AE19-62706E023703}">
                      <ahyp:hlinkClr xmlns:ahyp="http://schemas.microsoft.com/office/drawing/2018/hyperlinkcolor" val="tx"/>
                    </a:ext>
                  </a:extLst>
                </a:hlinkClick>
              </a:rPr>
              <a:t>Myth</a:t>
            </a:r>
            <a:r>
              <a:rPr lang="en-US" sz="3600"/>
              <a:t> or </a:t>
            </a:r>
            <a:r>
              <a:rPr lang="en-US" sz="3600">
                <a:hlinkClick r:id="rId4" action="ppaction://hlinksldjump">
                  <a:extLst>
                    <a:ext uri="{A12FA001-AC4F-418D-AE19-62706E023703}">
                      <ahyp:hlinkClr xmlns:ahyp="http://schemas.microsoft.com/office/drawing/2018/hyperlinkcolor" val="tx"/>
                    </a:ext>
                  </a:extLst>
                </a:hlinkClick>
              </a:rPr>
              <a:t>Fact</a:t>
            </a:r>
            <a:endParaRPr lang="en-US" sz="360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1</a:t>
            </a: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a:t>If a baby is placed on his back to sleep instead of his stomach, he will be more likely to choke. </a:t>
            </a:r>
          </a:p>
          <a:p>
            <a:pPr marL="0" indent="0">
              <a:buNone/>
            </a:pPr>
            <a:endParaRPr lang="en-US" sz="3200"/>
          </a:p>
        </p:txBody>
      </p:sp>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Slide Number Placeholder 6">
            <a:extLst>
              <a:ext uri="{FF2B5EF4-FFF2-40B4-BE49-F238E27FC236}">
                <a16:creationId xmlns:a16="http://schemas.microsoft.com/office/drawing/2014/main" id="{41F33672-C32A-918B-4FED-7C55DEC0C39D}"/>
              </a:ext>
            </a:extLst>
          </p:cNvPr>
          <p:cNvSpPr>
            <a:spLocks noGrp="1"/>
          </p:cNvSpPr>
          <p:nvPr>
            <p:ph type="sldNum" sz="quarter" idx="4"/>
          </p:nvPr>
        </p:nvSpPr>
        <p:spPr/>
        <p:txBody>
          <a:bodyPr/>
          <a:lstStyle/>
          <a:p>
            <a:fld id="{5D0CA2F7-FE4E-154E-9941-05B277D36643}" type="slidenum">
              <a:rPr lang="en-US" smtClean="0"/>
              <a:pPr/>
              <a:t>45</a:t>
            </a:fld>
            <a:endParaRPr lang="en-US"/>
          </a:p>
        </p:txBody>
      </p:sp>
    </p:spTree>
    <p:extLst>
      <p:ext uri="{BB962C8B-B14F-4D97-AF65-F5344CB8AC3E}">
        <p14:creationId xmlns:p14="http://schemas.microsoft.com/office/powerpoint/2010/main" val="3809400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pic>
        <p:nvPicPr>
          <p:cNvPr id="5" name="Graphic 4" descr="Checkmark with solid fill">
            <a:extLst>
              <a:ext uri="{FF2B5EF4-FFF2-40B4-BE49-F238E27FC236}">
                <a16:creationId xmlns:a16="http://schemas.microsoft.com/office/drawing/2014/main" id="{B265CF8F-0DB5-2E0A-0BE7-8159FB744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6240"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3071070" cy="4711485"/>
          </a:xfrm>
        </p:spPr>
        <p:txBody>
          <a:bodyPr>
            <a:normAutofit/>
          </a:bodyPr>
          <a:lstStyle/>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Healthy babies tend to swallow or cough up fluids best when they are lying on their backs. </a:t>
            </a:r>
          </a:p>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They also have a gag reflex to help prevent choking while lying on their backs. </a:t>
            </a:r>
            <a:endParaRPr lang="en-US" sz="2800" b="1" i="1">
              <a:solidFill>
                <a:srgbClr val="1A1A1A"/>
              </a:solidFill>
              <a:effectLst/>
              <a:latin typeface="Open Sans" panose="020B0606030504020204" pitchFamily="34" charset="0"/>
            </a:endParaRPr>
          </a:p>
        </p:txBody>
      </p:sp>
      <p:pic>
        <p:nvPicPr>
          <p:cNvPr id="4" name="Content Placeholder 5" descr="An illustration of a baby's body showing the anatomy of the trachea&#10;">
            <a:extLst>
              <a:ext uri="{FF2B5EF4-FFF2-40B4-BE49-F238E27FC236}">
                <a16:creationId xmlns:a16="http://schemas.microsoft.com/office/drawing/2014/main" id="{4F30E868-B011-43C9-9D64-3C6B316B5E5F}"/>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078449" y="1498318"/>
            <a:ext cx="7864594" cy="3480082"/>
          </a:xfrm>
          <a:prstGeom prst="rect">
            <a:avLst/>
          </a:prstGeom>
          <a:noFill/>
          <a:ln>
            <a:noFill/>
          </a:ln>
          <a:effectLst>
            <a:softEdge rad="112500"/>
          </a:effectLst>
        </p:spPr>
      </p:pic>
      <p:sp>
        <p:nvSpPr>
          <p:cNvPr id="6" name="Slide Number Placeholder 5">
            <a:extLst>
              <a:ext uri="{FF2B5EF4-FFF2-40B4-BE49-F238E27FC236}">
                <a16:creationId xmlns:a16="http://schemas.microsoft.com/office/drawing/2014/main" id="{14BF4CD4-B873-A12D-D968-40B88B019E8C}"/>
              </a:ext>
            </a:extLst>
          </p:cNvPr>
          <p:cNvSpPr>
            <a:spLocks noGrp="1"/>
          </p:cNvSpPr>
          <p:nvPr>
            <p:ph type="sldNum" sz="quarter" idx="4"/>
          </p:nvPr>
        </p:nvSpPr>
        <p:spPr/>
        <p:txBody>
          <a:bodyPr/>
          <a:lstStyle/>
          <a:p>
            <a:fld id="{5D0CA2F7-FE4E-154E-9941-05B277D36643}" type="slidenum">
              <a:rPr lang="en-US" smtClean="0"/>
              <a:pPr/>
              <a:t>46</a:t>
            </a:fld>
            <a:endParaRPr lang="en-US"/>
          </a:p>
        </p:txBody>
      </p:sp>
    </p:spTree>
    <p:extLst>
      <p:ext uri="{BB962C8B-B14F-4D97-AF65-F5344CB8AC3E}">
        <p14:creationId xmlns:p14="http://schemas.microsoft.com/office/powerpoint/2010/main" val="2870830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86928" y="2204185"/>
            <a:ext cx="3841529" cy="1325563"/>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1AEC48D-1B58-4294-95E2-3A8830987438}"/>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2</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a:t>
            </a:r>
            <a:r>
              <a:rPr lang="en-US" sz="3200" dirty="0"/>
              <a:t>steps parents </a:t>
            </a:r>
            <a:r>
              <a:rPr lang="en-US" sz="3200"/>
              <a:t>can </a:t>
            </a:r>
            <a:r>
              <a:rPr lang="en-US" sz="3200" dirty="0"/>
              <a:t>take</a:t>
            </a:r>
            <a:r>
              <a:rPr lang="en-US" sz="3200"/>
              <a:t> to reduce a baby’s risk of sleep-related death.</a:t>
            </a:r>
          </a:p>
        </p:txBody>
      </p:sp>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809F364C-9EE2-A057-8CAF-2F3D8FDFE433}"/>
              </a:ext>
            </a:extLst>
          </p:cNvPr>
          <p:cNvSpPr>
            <a:spLocks noGrp="1"/>
          </p:cNvSpPr>
          <p:nvPr>
            <p:ph type="sldNum" sz="quarter" idx="4"/>
          </p:nvPr>
        </p:nvSpPr>
        <p:spPr/>
        <p:txBody>
          <a:bodyPr/>
          <a:lstStyle/>
          <a:p>
            <a:fld id="{5D0CA2F7-FE4E-154E-9941-05B277D36643}" type="slidenum">
              <a:rPr lang="en-US" smtClean="0"/>
              <a:pPr/>
              <a:t>47</a:t>
            </a:fld>
            <a:endParaRPr lang="en-US"/>
          </a:p>
        </p:txBody>
      </p:sp>
    </p:spTree>
    <p:extLst>
      <p:ext uri="{BB962C8B-B14F-4D97-AF65-F5344CB8AC3E}">
        <p14:creationId xmlns:p14="http://schemas.microsoft.com/office/powerpoint/2010/main" val="3999389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pic>
        <p:nvPicPr>
          <p:cNvPr id="4" name="Graphic 3" descr="Checkmark with solid fill">
            <a:extLst>
              <a:ext uri="{FF2B5EF4-FFF2-40B4-BE49-F238E27FC236}">
                <a16:creationId xmlns:a16="http://schemas.microsoft.com/office/drawing/2014/main" id="{76AC3F46-13B9-26A4-ADAE-5194F85A4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4093"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00000"/>
              </a:lnSpc>
            </a:pPr>
            <a:r>
              <a:rPr lang="en-US" sz="2800">
                <a:effectLst/>
              </a:rPr>
              <a:t>There are </a:t>
            </a:r>
            <a:r>
              <a:rPr lang="en-US" sz="2800" dirty="0">
                <a:effectLst/>
              </a:rPr>
              <a:t>steps parents and caregivers </a:t>
            </a:r>
            <a:r>
              <a:rPr lang="en-US" sz="2800">
                <a:effectLst/>
              </a:rPr>
              <a:t>can </a:t>
            </a:r>
            <a:r>
              <a:rPr lang="en-US" sz="2800" dirty="0">
                <a:effectLst/>
              </a:rPr>
              <a:t>take </a:t>
            </a:r>
            <a:r>
              <a:rPr lang="en-US" sz="2800">
                <a:effectLst/>
              </a:rPr>
              <a:t>to reduce </a:t>
            </a:r>
            <a:r>
              <a:rPr lang="en-US" sz="2800" dirty="0">
                <a:effectLst/>
              </a:rPr>
              <a:t>their baby's</a:t>
            </a:r>
            <a:r>
              <a:rPr lang="en-US" sz="2800">
                <a:effectLst/>
              </a:rPr>
              <a:t> risk of sleep-related death.</a:t>
            </a:r>
            <a:endParaRPr lang="en-US" sz="2800"/>
          </a:p>
        </p:txBody>
      </p:sp>
      <p:pic>
        <p:nvPicPr>
          <p:cNvPr id="8" name="Picture 2" descr="Two people sleeping in a bed next to a baby sleeping in a crib.&#10;&#10;">
            <a:extLst>
              <a:ext uri="{FF2B5EF4-FFF2-40B4-BE49-F238E27FC236}">
                <a16:creationId xmlns:a16="http://schemas.microsoft.com/office/drawing/2014/main" id="{4A16F997-FE4A-47C8-879F-A1BD6B8B4EF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710537" y="1175651"/>
            <a:ext cx="5419282" cy="418815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8EE6B04E-7451-CEE7-C827-AF18988CC8B2}"/>
              </a:ext>
            </a:extLst>
          </p:cNvPr>
          <p:cNvSpPr>
            <a:spLocks noGrp="1"/>
          </p:cNvSpPr>
          <p:nvPr>
            <p:ph type="sldNum" sz="quarter" idx="4"/>
          </p:nvPr>
        </p:nvSpPr>
        <p:spPr/>
        <p:txBody>
          <a:bodyPr/>
          <a:lstStyle/>
          <a:p>
            <a:fld id="{5D0CA2F7-FE4E-154E-9941-05B277D36643}" type="slidenum">
              <a:rPr lang="en-US" smtClean="0"/>
              <a:pPr/>
              <a:t>48</a:t>
            </a:fld>
            <a:endParaRPr lang="en-US"/>
          </a:p>
        </p:txBody>
      </p:sp>
    </p:spTree>
    <p:extLst>
      <p:ext uri="{BB962C8B-B14F-4D97-AF65-F5344CB8AC3E}">
        <p14:creationId xmlns:p14="http://schemas.microsoft.com/office/powerpoint/2010/main" val="3010179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26264" y="2204186"/>
            <a:ext cx="3702193" cy="753504"/>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AD358B9-6C7B-4547-B8D3-1DC721C72B62}"/>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3</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65F746CF-D9F9-344A-998F-0FCB0F4E3B5D}"/>
              </a:ext>
            </a:extLst>
          </p:cNvPr>
          <p:cNvSpPr>
            <a:spLocks noGrp="1"/>
          </p:cNvSpPr>
          <p:nvPr>
            <p:ph type="sldNum" sz="quarter" idx="4"/>
          </p:nvPr>
        </p:nvSpPr>
        <p:spPr/>
        <p:txBody>
          <a:bodyPr/>
          <a:lstStyle/>
          <a:p>
            <a:fld id="{5D0CA2F7-FE4E-154E-9941-05B277D36643}" type="slidenum">
              <a:rPr lang="en-US" smtClean="0"/>
              <a:pPr/>
              <a:t>49</a:t>
            </a:fld>
            <a:endParaRPr lang="en-US"/>
          </a:p>
        </p:txBody>
      </p:sp>
    </p:spTree>
    <p:extLst>
      <p:ext uri="{BB962C8B-B14F-4D97-AF65-F5344CB8AC3E}">
        <p14:creationId xmlns:p14="http://schemas.microsoft.com/office/powerpoint/2010/main" val="414715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p:txBody>
          <a:bodyPr>
            <a:noAutofit/>
          </a:bodyPr>
          <a:lstStyle/>
          <a:p>
            <a:r>
              <a:rPr lang="en-US"/>
              <a:t>Why Are We Here? </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p:txBody>
          <a:bodyPr>
            <a:normAutofit fontScale="92500" lnSpcReduction="20000"/>
          </a:bodyPr>
          <a:lstStyle/>
          <a:p>
            <a:r>
              <a:rPr lang="en-US" sz="3200"/>
              <a:t>What Will We Learn?</a:t>
            </a:r>
          </a:p>
        </p:txBody>
      </p:sp>
      <p:sp>
        <p:nvSpPr>
          <p:cNvPr id="5" name="Slide Number Placeholder 4">
            <a:extLst>
              <a:ext uri="{FF2B5EF4-FFF2-40B4-BE49-F238E27FC236}">
                <a16:creationId xmlns:a16="http://schemas.microsoft.com/office/drawing/2014/main" id="{94FCB87C-89CB-E85F-FD43-51B956F3F903}"/>
              </a:ext>
            </a:extLst>
          </p:cNvPr>
          <p:cNvSpPr>
            <a:spLocks noGrp="1"/>
          </p:cNvSpPr>
          <p:nvPr>
            <p:ph type="sldNum" sz="quarter" idx="4"/>
          </p:nvPr>
        </p:nvSpPr>
        <p:spPr/>
        <p:txBody>
          <a:bodyPr/>
          <a:lstStyle/>
          <a:p>
            <a:fld id="{5D0CA2F7-FE4E-154E-9941-05B277D36643}" type="slidenum">
              <a:rPr lang="en-US" smtClean="0"/>
              <a:pPr/>
              <a:t>5</a:t>
            </a:fld>
            <a:endParaRPr lang="en-US"/>
          </a:p>
        </p:txBody>
      </p:sp>
    </p:spTree>
    <p:extLst>
      <p:ext uri="{BB962C8B-B14F-4D97-AF65-F5344CB8AC3E}">
        <p14:creationId xmlns:p14="http://schemas.microsoft.com/office/powerpoint/2010/main" val="658386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5" name="Graphic 4" descr="Checkmark with solid fill">
            <a:extLst>
              <a:ext uri="{FF2B5EF4-FFF2-40B4-BE49-F238E27FC236}">
                <a16:creationId xmlns:a16="http://schemas.microsoft.com/office/drawing/2014/main" id="{23544D8E-A004-8BDC-9EFC-B061A8907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7550"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a:normAutofit/>
          </a:bodyPr>
          <a:lstStyle/>
          <a:p>
            <a:pPr marL="0" indent="0">
              <a:lnSpc>
                <a:spcPct val="100000"/>
              </a:lnSpc>
              <a:buNone/>
            </a:pPr>
            <a:r>
              <a:rPr lang="en-US" sz="2800">
                <a:effectLst/>
              </a:rPr>
              <a:t>There is </a:t>
            </a:r>
            <a:r>
              <a:rPr lang="en-US" sz="2800" b="1">
                <a:effectLst/>
              </a:rPr>
              <a:t>no evidence </a:t>
            </a:r>
            <a:r>
              <a:rPr lang="en-US" sz="2800">
                <a:effectLst/>
              </a:rPr>
              <a:t>that immunizations cause SIDS or the unexpected death of an infant.</a:t>
            </a:r>
            <a:endParaRPr lang="en-US" sz="2800"/>
          </a:p>
        </p:txBody>
      </p:sp>
      <p:pic>
        <p:nvPicPr>
          <p:cNvPr id="8" name="Content Placeholder 5" descr=" A doctor giving a shot to a baby.">
            <a:extLst>
              <a:ext uri="{FF2B5EF4-FFF2-40B4-BE49-F238E27FC236}">
                <a16:creationId xmlns:a16="http://schemas.microsoft.com/office/drawing/2014/main" id="{4471F5F5-E8FA-4DE0-AFBF-7C249CE7000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12508" y="1279108"/>
            <a:ext cx="5680365" cy="4389931"/>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C2345C2E-2355-7450-16A9-4E08FC5589B8}"/>
              </a:ext>
            </a:extLst>
          </p:cNvPr>
          <p:cNvSpPr>
            <a:spLocks noGrp="1"/>
          </p:cNvSpPr>
          <p:nvPr>
            <p:ph type="sldNum" sz="quarter" idx="4"/>
          </p:nvPr>
        </p:nvSpPr>
        <p:spPr/>
        <p:txBody>
          <a:bodyPr/>
          <a:lstStyle/>
          <a:p>
            <a:fld id="{5D0CA2F7-FE4E-154E-9941-05B277D36643}" type="slidenum">
              <a:rPr lang="en-US" smtClean="0"/>
              <a:pPr/>
              <a:t>50</a:t>
            </a:fld>
            <a:endParaRPr lang="en-US"/>
          </a:p>
        </p:txBody>
      </p:sp>
    </p:spTree>
    <p:extLst>
      <p:ext uri="{BB962C8B-B14F-4D97-AF65-F5344CB8AC3E}">
        <p14:creationId xmlns:p14="http://schemas.microsoft.com/office/powerpoint/2010/main" val="749024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4</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It takes time for a baby to learn to sleep soundly on his or her back.</a:t>
            </a:r>
          </a:p>
        </p:txBody>
      </p:sp>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E3DCCEA7-04EE-1768-53EE-C586EA02B116}"/>
              </a:ext>
            </a:extLst>
          </p:cNvPr>
          <p:cNvSpPr>
            <a:spLocks noGrp="1"/>
          </p:cNvSpPr>
          <p:nvPr>
            <p:ph type="sldNum" sz="quarter" idx="4"/>
          </p:nvPr>
        </p:nvSpPr>
        <p:spPr/>
        <p:txBody>
          <a:bodyPr/>
          <a:lstStyle/>
          <a:p>
            <a:fld id="{5D0CA2F7-FE4E-154E-9941-05B277D36643}" type="slidenum">
              <a:rPr lang="en-US" smtClean="0"/>
              <a:pPr/>
              <a:t>51</a:t>
            </a:fld>
            <a:endParaRPr lang="en-US"/>
          </a:p>
        </p:txBody>
      </p:sp>
    </p:spTree>
    <p:extLst>
      <p:ext uri="{BB962C8B-B14F-4D97-AF65-F5344CB8AC3E}">
        <p14:creationId xmlns:p14="http://schemas.microsoft.com/office/powerpoint/2010/main" val="262495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C2CC1C91-12CD-CDE8-2A2C-6E206B80F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7246"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583266"/>
            <a:ext cx="4433457" cy="4236847"/>
          </a:xfrm>
        </p:spPr>
        <p:txBody>
          <a:bodyPr vert="horz" lIns="0" tIns="0" rIns="0" bIns="0" rtlCol="0" anchor="t">
            <a:normAutofit/>
          </a:bodyPr>
          <a:lstStyle/>
          <a:p>
            <a:pPr marL="0" indent="0">
              <a:lnSpc>
                <a:spcPct val="100000"/>
              </a:lnSpc>
              <a:buNone/>
            </a:pPr>
            <a:r>
              <a:rPr lang="en-US" sz="2800" dirty="0"/>
              <a:t>Sleeping soundly on the back is learned and parents shouldn’t give up. </a:t>
            </a:r>
          </a:p>
          <a:p>
            <a:pPr marL="0" indent="0">
              <a:lnSpc>
                <a:spcPct val="100000"/>
              </a:lnSpc>
              <a:buNone/>
            </a:pPr>
            <a:r>
              <a:rPr lang="en-US" sz="2800" dirty="0"/>
              <a:t>If baby wakes during the night, remember that lighter sleep protects the baby against unexpected death.</a:t>
            </a:r>
            <a:endParaRPr lang="en-US" sz="2800" dirty="0">
              <a:cs typeface="Calibri"/>
            </a:endParaRPr>
          </a:p>
        </p:txBody>
      </p:sp>
      <p:pic>
        <p:nvPicPr>
          <p:cNvPr id="8" name="Picture 7" descr="Two people next to a baby in a crib. ">
            <a:extLst>
              <a:ext uri="{FF2B5EF4-FFF2-40B4-BE49-F238E27FC236}">
                <a16:creationId xmlns:a16="http://schemas.microsoft.com/office/drawing/2014/main" id="{CADFB410-F53E-602B-63A6-8458CEF04D6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28153" r="14002"/>
          <a:stretch/>
        </p:blipFill>
        <p:spPr>
          <a:xfrm>
            <a:off x="6920344" y="914400"/>
            <a:ext cx="4163292" cy="4798290"/>
          </a:xfrm>
          <a:prstGeom prst="rect">
            <a:avLst/>
          </a:prstGeom>
        </p:spPr>
      </p:pic>
      <p:sp>
        <p:nvSpPr>
          <p:cNvPr id="5" name="Slide Number Placeholder 4">
            <a:extLst>
              <a:ext uri="{FF2B5EF4-FFF2-40B4-BE49-F238E27FC236}">
                <a16:creationId xmlns:a16="http://schemas.microsoft.com/office/drawing/2014/main" id="{61CE84AD-FC93-E2C0-7279-F4C75CFEAA37}"/>
              </a:ext>
            </a:extLst>
          </p:cNvPr>
          <p:cNvSpPr>
            <a:spLocks noGrp="1"/>
          </p:cNvSpPr>
          <p:nvPr>
            <p:ph type="sldNum" sz="quarter" idx="4"/>
          </p:nvPr>
        </p:nvSpPr>
        <p:spPr/>
        <p:txBody>
          <a:bodyPr/>
          <a:lstStyle/>
          <a:p>
            <a:fld id="{5D0CA2F7-FE4E-154E-9941-05B277D36643}" type="slidenum">
              <a:rPr lang="en-US" smtClean="0"/>
              <a:pPr/>
              <a:t>52</a:t>
            </a:fld>
            <a:endParaRPr lang="en-US"/>
          </a:p>
        </p:txBody>
      </p:sp>
    </p:spTree>
    <p:extLst>
      <p:ext uri="{BB962C8B-B14F-4D97-AF65-F5344CB8AC3E}">
        <p14:creationId xmlns:p14="http://schemas.microsoft.com/office/powerpoint/2010/main" val="3059852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vert="horz" lIns="0" tIns="0" rIns="0" bIns="0" rtlCol="0" anchor="t">
            <a:normAutofit/>
          </a:bodyPr>
          <a:lstStyle/>
          <a:p>
            <a:pPr marL="0" indent="0">
              <a:lnSpc>
                <a:spcPct val="150000"/>
              </a:lnSpc>
              <a:buNone/>
            </a:pPr>
            <a:r>
              <a:rPr lang="en-US" sz="3200"/>
              <a:t>Putting a baby on his or her back will lead to a flat head.</a:t>
            </a:r>
          </a:p>
        </p:txBody>
      </p:sp>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Slide Number Placeholder 4">
            <a:extLst>
              <a:ext uri="{FF2B5EF4-FFF2-40B4-BE49-F238E27FC236}">
                <a16:creationId xmlns:a16="http://schemas.microsoft.com/office/drawing/2014/main" id="{0DC00395-40EE-8BD1-A8B4-41D2F4DC6700}"/>
              </a:ext>
            </a:extLst>
          </p:cNvPr>
          <p:cNvSpPr>
            <a:spLocks noGrp="1"/>
          </p:cNvSpPr>
          <p:nvPr>
            <p:ph type="sldNum" sz="quarter" idx="4"/>
          </p:nvPr>
        </p:nvSpPr>
        <p:spPr/>
        <p:txBody>
          <a:bodyPr/>
          <a:lstStyle/>
          <a:p>
            <a:fld id="{5D0CA2F7-FE4E-154E-9941-05B277D36643}" type="slidenum">
              <a:rPr lang="en-US" smtClean="0"/>
              <a:pPr/>
              <a:t>53</a:t>
            </a:fld>
            <a:endParaRPr lang="en-US"/>
          </a:p>
        </p:txBody>
      </p:sp>
    </p:spTree>
    <p:extLst>
      <p:ext uri="{BB962C8B-B14F-4D97-AF65-F5344CB8AC3E}">
        <p14:creationId xmlns:p14="http://schemas.microsoft.com/office/powerpoint/2010/main" val="3944647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4" name="Graphic 3" descr="Checkmark with solid fill">
            <a:extLst>
              <a:ext uri="{FF2B5EF4-FFF2-40B4-BE49-F238E27FC236}">
                <a16:creationId xmlns:a16="http://schemas.microsoft.com/office/drawing/2014/main" id="{17988AAB-493B-25C5-F82C-19FA213CD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0675"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20718" cy="4236847"/>
          </a:xfrm>
        </p:spPr>
        <p:txBody>
          <a:bodyPr vert="horz" lIns="0" tIns="0" rIns="0" bIns="0" rtlCol="0" anchor="t">
            <a:normAutofit/>
          </a:bodyPr>
          <a:lstStyle/>
          <a:p>
            <a:pPr marL="0" indent="0">
              <a:buNone/>
            </a:pPr>
            <a:r>
              <a:rPr lang="en-US" sz="2800">
                <a:effectLst/>
              </a:rPr>
              <a:t>Putting</a:t>
            </a:r>
            <a:r>
              <a:rPr lang="en-US" sz="2800"/>
              <a:t> </a:t>
            </a:r>
            <a:r>
              <a:rPr lang="en-US" sz="2800">
                <a:effectLst/>
              </a:rPr>
              <a:t>baby to sleep on </a:t>
            </a:r>
            <a:r>
              <a:rPr lang="en-US" sz="2800"/>
              <a:t>his or her </a:t>
            </a:r>
            <a:r>
              <a:rPr lang="en-US" sz="2800">
                <a:effectLst/>
              </a:rPr>
              <a:t>back does not lead to a flat head. </a:t>
            </a:r>
          </a:p>
          <a:p>
            <a:pPr marL="0" indent="0">
              <a:buNone/>
            </a:pPr>
            <a:r>
              <a:rPr lang="en-US" sz="2800">
                <a:effectLst/>
              </a:rPr>
              <a:t>However, if </a:t>
            </a:r>
            <a:r>
              <a:rPr lang="en-US" sz="2800"/>
              <a:t>a </a:t>
            </a:r>
            <a:r>
              <a:rPr lang="en-US" sz="2800">
                <a:effectLst/>
              </a:rPr>
              <a:t>baby is always left on </a:t>
            </a:r>
            <a:r>
              <a:rPr lang="en-US" sz="2800"/>
              <a:t>his or her </a:t>
            </a:r>
            <a:r>
              <a:rPr lang="en-US" sz="2800">
                <a:effectLst/>
              </a:rPr>
              <a:t>back, for example, in the car seat, in a swing chair, </a:t>
            </a:r>
            <a:r>
              <a:rPr lang="en-US" sz="2800"/>
              <a:t>or </a:t>
            </a:r>
            <a:r>
              <a:rPr lang="en-US" sz="2800">
                <a:effectLst/>
              </a:rPr>
              <a:t>in a stroller, it could lead to a flattening of the head. </a:t>
            </a:r>
          </a:p>
          <a:p>
            <a:pPr marL="0" indent="0">
              <a:buNone/>
            </a:pPr>
            <a:r>
              <a:rPr lang="en-US" sz="2800">
                <a:effectLst/>
              </a:rPr>
              <a:t>Therefore, tummy time is important!</a:t>
            </a:r>
            <a:endParaRPr lang="en-US" sz="2800"/>
          </a:p>
        </p:txBody>
      </p:sp>
      <p:pic>
        <p:nvPicPr>
          <p:cNvPr id="5" name="Content Placeholder 5" descr="A person playing with a baby during tummy time.&#10;&#10;">
            <a:extLst>
              <a:ext uri="{FF2B5EF4-FFF2-40B4-BE49-F238E27FC236}">
                <a16:creationId xmlns:a16="http://schemas.microsoft.com/office/drawing/2014/main" id="{6A0A3FA1-EE9C-49BD-871D-78EFBF15D720}"/>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878909" y="1411921"/>
            <a:ext cx="5890416" cy="3922785"/>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FEF4E61F-A307-09D2-91EA-DB46C711C3D3}"/>
              </a:ext>
            </a:extLst>
          </p:cNvPr>
          <p:cNvSpPr>
            <a:spLocks noGrp="1"/>
          </p:cNvSpPr>
          <p:nvPr>
            <p:ph type="sldNum" sz="quarter" idx="4"/>
          </p:nvPr>
        </p:nvSpPr>
        <p:spPr/>
        <p:txBody>
          <a:bodyPr/>
          <a:lstStyle/>
          <a:p>
            <a:fld id="{5D0CA2F7-FE4E-154E-9941-05B277D36643}" type="slidenum">
              <a:rPr lang="en-US" smtClean="0"/>
              <a:pPr/>
              <a:t>54</a:t>
            </a:fld>
            <a:endParaRPr lang="en-US"/>
          </a:p>
        </p:txBody>
      </p:sp>
    </p:spTree>
    <p:extLst>
      <p:ext uri="{BB962C8B-B14F-4D97-AF65-F5344CB8AC3E}">
        <p14:creationId xmlns:p14="http://schemas.microsoft.com/office/powerpoint/2010/main" val="1568227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lstStyle/>
          <a:p>
            <a:pPr marL="0" indent="0">
              <a:lnSpc>
                <a:spcPct val="150000"/>
              </a:lnSpc>
              <a:buNone/>
            </a:pPr>
            <a:r>
              <a:rPr lang="en-US" sz="2800"/>
              <a:t>Smoking anywhere near a baby can increase the risk of sudden unexpected infant death. </a:t>
            </a:r>
          </a:p>
        </p:txBody>
      </p:sp>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3D2FD662-1B14-7D45-0AA9-2A6427DB0425}"/>
              </a:ext>
            </a:extLst>
          </p:cNvPr>
          <p:cNvSpPr>
            <a:spLocks noGrp="1"/>
          </p:cNvSpPr>
          <p:nvPr>
            <p:ph type="sldNum" sz="quarter" idx="4"/>
          </p:nvPr>
        </p:nvSpPr>
        <p:spPr/>
        <p:txBody>
          <a:bodyPr/>
          <a:lstStyle/>
          <a:p>
            <a:fld id="{5D0CA2F7-FE4E-154E-9941-05B277D36643}" type="slidenum">
              <a:rPr lang="en-US" smtClean="0"/>
              <a:pPr/>
              <a:t>55</a:t>
            </a:fld>
            <a:endParaRPr lang="en-US"/>
          </a:p>
        </p:txBody>
      </p:sp>
    </p:spTree>
    <p:extLst>
      <p:ext uri="{BB962C8B-B14F-4D97-AF65-F5344CB8AC3E}">
        <p14:creationId xmlns:p14="http://schemas.microsoft.com/office/powerpoint/2010/main" val="777588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E8FBA176-655B-3B35-DACD-89B319BA4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4425"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r>
              <a:rPr lang="en-US" sz="2800">
                <a:effectLst/>
              </a:rPr>
              <a:t>Smoke from any type of cigar or cigarette, including e-cigarettes or “vapes,” contains many ingredients that are harmful to adults and young children.</a:t>
            </a:r>
            <a:r>
              <a:rPr lang="en-US" sz="2800"/>
              <a:t> </a:t>
            </a:r>
          </a:p>
        </p:txBody>
      </p:sp>
      <p:pic>
        <p:nvPicPr>
          <p:cNvPr id="6" name="Picture 5" descr="A person holding a vape and a stuffed animal&#10;&#10;">
            <a:extLst>
              <a:ext uri="{FF2B5EF4-FFF2-40B4-BE49-F238E27FC236}">
                <a16:creationId xmlns:a16="http://schemas.microsoft.com/office/drawing/2014/main" id="{307E4C82-4517-A618-5962-55B01A8CAD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99872" y="1079414"/>
            <a:ext cx="6129761" cy="3935094"/>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59A75697-794E-CC30-7A69-D852669CC7E8}"/>
              </a:ext>
              <a:ext uri="{C183D7F6-B498-43B3-948B-1728B52AA6E4}">
                <adec:decorative xmlns:adec="http://schemas.microsoft.com/office/drawing/2017/decorative" val="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908800" y="2057400"/>
            <a:ext cx="1848948" cy="1848948"/>
          </a:xfrm>
          <a:prstGeom prst="rect">
            <a:avLst/>
          </a:prstGeom>
        </p:spPr>
      </p:pic>
      <p:sp>
        <p:nvSpPr>
          <p:cNvPr id="5" name="Slide Number Placeholder 4">
            <a:extLst>
              <a:ext uri="{FF2B5EF4-FFF2-40B4-BE49-F238E27FC236}">
                <a16:creationId xmlns:a16="http://schemas.microsoft.com/office/drawing/2014/main" id="{6406F470-855A-710B-30EC-D935A48C910E}"/>
              </a:ext>
            </a:extLst>
          </p:cNvPr>
          <p:cNvSpPr>
            <a:spLocks noGrp="1"/>
          </p:cNvSpPr>
          <p:nvPr>
            <p:ph type="sldNum" sz="quarter" idx="4"/>
          </p:nvPr>
        </p:nvSpPr>
        <p:spPr/>
        <p:txBody>
          <a:bodyPr/>
          <a:lstStyle/>
          <a:p>
            <a:fld id="{5D0CA2F7-FE4E-154E-9941-05B277D36643}" type="slidenum">
              <a:rPr lang="en-US" smtClean="0"/>
              <a:pPr/>
              <a:t>56</a:t>
            </a:fld>
            <a:endParaRPr lang="en-US"/>
          </a:p>
        </p:txBody>
      </p:sp>
    </p:spTree>
    <p:extLst>
      <p:ext uri="{BB962C8B-B14F-4D97-AF65-F5344CB8AC3E}">
        <p14:creationId xmlns:p14="http://schemas.microsoft.com/office/powerpoint/2010/main" val="1287028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C299C8D2-AF4A-D8FD-8D45-7F1F2EA37BAC}"/>
              </a:ext>
            </a:extLst>
          </p:cNvPr>
          <p:cNvSpPr>
            <a:spLocks noGrp="1"/>
          </p:cNvSpPr>
          <p:nvPr>
            <p:ph type="sldNum" sz="quarter" idx="4"/>
          </p:nvPr>
        </p:nvSpPr>
        <p:spPr/>
        <p:txBody>
          <a:bodyPr/>
          <a:lstStyle/>
          <a:p>
            <a:fld id="{5D0CA2F7-FE4E-154E-9941-05B277D36643}" type="slidenum">
              <a:rPr lang="en-US" smtClean="0"/>
              <a:pPr/>
              <a:t>57</a:t>
            </a:fld>
            <a:endParaRPr lang="en-US"/>
          </a:p>
        </p:txBody>
      </p:sp>
    </p:spTree>
    <p:extLst>
      <p:ext uri="{BB962C8B-B14F-4D97-AF65-F5344CB8AC3E}">
        <p14:creationId xmlns:p14="http://schemas.microsoft.com/office/powerpoint/2010/main" val="481258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741439" y="430834"/>
            <a:ext cx="4124795" cy="1325563"/>
          </a:xfrm>
        </p:spPr>
        <p:txBody>
          <a:bodyPr>
            <a:normAutofit/>
          </a:bodyPr>
          <a:lstStyle/>
          <a:p>
            <a:r>
              <a:rPr lang="en-US" dirty="0"/>
              <a:t>Myth  </a:t>
            </a:r>
          </a:p>
        </p:txBody>
      </p:sp>
      <p:pic>
        <p:nvPicPr>
          <p:cNvPr id="4" name="Graphic 3" descr="Checkmark with solid fill">
            <a:extLst>
              <a:ext uri="{FF2B5EF4-FFF2-40B4-BE49-F238E27FC236}">
                <a16:creationId xmlns:a16="http://schemas.microsoft.com/office/drawing/2014/main" id="{E318DF2A-A5B7-AF4B-2294-EC2EDD5DC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2327" y="829437"/>
            <a:ext cx="528356" cy="528356"/>
          </a:xfrm>
          <a:prstGeom prst="rect">
            <a:avLst/>
          </a:prstGeom>
        </p:spPr>
      </p:pic>
      <p:pic>
        <p:nvPicPr>
          <p:cNvPr id="6" name="Picture 5" descr="A crib in a room with toys inside &#10;&#10;">
            <a:extLst>
              <a:ext uri="{FF2B5EF4-FFF2-40B4-BE49-F238E27FC236}">
                <a16:creationId xmlns:a16="http://schemas.microsoft.com/office/drawing/2014/main" id="{3C1CF78B-E3CE-EB01-9F27-88FFF6CBA6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4657" y="1287580"/>
            <a:ext cx="5561343" cy="4152638"/>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FA0F023D-12D4-FC17-5759-451E8B12E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2102487" y="1093615"/>
            <a:ext cx="3028946" cy="302894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741439" y="1574319"/>
            <a:ext cx="4264229" cy="3972778"/>
          </a:xfrm>
        </p:spPr>
        <p:txBody>
          <a:bodyPr vert="horz" lIns="0" tIns="0" rIns="0" bIns="0" rtlCol="0" anchor="t">
            <a:noAutofit/>
          </a:bodyPr>
          <a:lstStyle/>
          <a:p>
            <a:pPr marL="0" indent="0">
              <a:lnSpc>
                <a:spcPct val="100000"/>
              </a:lnSpc>
              <a:buNone/>
            </a:pPr>
            <a:r>
              <a:rPr lang="en-US" sz="2800"/>
              <a:t>Just because a baby is in a crib does not mean the crib is a safe sleep environment. </a:t>
            </a:r>
          </a:p>
          <a:p>
            <a:pPr marL="0" indent="0">
              <a:lnSpc>
                <a:spcPct val="100000"/>
              </a:lnSpc>
              <a:buNone/>
            </a:pPr>
            <a:r>
              <a:rPr lang="en-US" sz="2800"/>
              <a:t>There are things that can be done to make sure a baby’s crib is safe. </a:t>
            </a:r>
            <a:endParaRPr lang="en-US" sz="2800">
              <a:cs typeface="Calibri"/>
            </a:endParaRPr>
          </a:p>
          <a:p>
            <a:pPr marL="0" indent="0">
              <a:lnSpc>
                <a:spcPct val="150000"/>
              </a:lnSpc>
              <a:buNone/>
            </a:pPr>
            <a:endParaRPr lang="en-US" sz="2800"/>
          </a:p>
        </p:txBody>
      </p:sp>
      <p:sp>
        <p:nvSpPr>
          <p:cNvPr id="5" name="Slide Number Placeholder 4">
            <a:extLst>
              <a:ext uri="{FF2B5EF4-FFF2-40B4-BE49-F238E27FC236}">
                <a16:creationId xmlns:a16="http://schemas.microsoft.com/office/drawing/2014/main" id="{A3304F42-3433-65F1-D43F-CC2E5B9E42D5}"/>
              </a:ext>
            </a:extLst>
          </p:cNvPr>
          <p:cNvSpPr>
            <a:spLocks noGrp="1"/>
          </p:cNvSpPr>
          <p:nvPr>
            <p:ph type="sldNum" sz="quarter" idx="4"/>
          </p:nvPr>
        </p:nvSpPr>
        <p:spPr/>
        <p:txBody>
          <a:bodyPr/>
          <a:lstStyle/>
          <a:p>
            <a:fld id="{5D0CA2F7-FE4E-154E-9941-05B277D36643}" type="slidenum">
              <a:rPr lang="en-US" smtClean="0"/>
              <a:pPr/>
              <a:t>58</a:t>
            </a:fld>
            <a:endParaRPr lang="en-US"/>
          </a:p>
        </p:txBody>
      </p:sp>
    </p:spTree>
    <p:extLst>
      <p:ext uri="{BB962C8B-B14F-4D97-AF65-F5344CB8AC3E}">
        <p14:creationId xmlns:p14="http://schemas.microsoft.com/office/powerpoint/2010/main" val="351082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a:t>Question</a:t>
            </a:r>
            <a:r>
              <a:rPr lang="en-US" sz="3600" b="1"/>
              <a:t> 8</a:t>
            </a:r>
          </a:p>
        </p:txBody>
      </p:sp>
      <p:sp>
        <p:nvSpPr>
          <p:cNvPr id="5" name="TextBox 4">
            <a:extLst>
              <a:ext uri="{FF2B5EF4-FFF2-40B4-BE49-F238E27FC236}">
                <a16:creationId xmlns:a16="http://schemas.microsoft.com/office/drawing/2014/main" id="{5DF09C4F-DC06-4CA7-B414-F0065CDFA1DF}"/>
              </a:ext>
            </a:extLst>
          </p:cNvPr>
          <p:cNvSpPr txBox="1"/>
          <p:nvPr/>
        </p:nvSpPr>
        <p:spPr>
          <a:xfrm>
            <a:off x="949694" y="2313475"/>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Parents and caregivers can use a medical device or monitor to prevent a baby from dying unexpectedly in his or her crib.</a:t>
            </a:r>
          </a:p>
        </p:txBody>
      </p:sp>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Footer Placeholder 3">
            <a:extLst>
              <a:ext uri="{FF2B5EF4-FFF2-40B4-BE49-F238E27FC236}">
                <a16:creationId xmlns:a16="http://schemas.microsoft.com/office/drawing/2014/main" id="{B246FE02-3311-05D4-3EEB-8231A3371D20}"/>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A3F3EF88-401B-B1BF-A68E-4AA650F23F8E}"/>
              </a:ext>
            </a:extLst>
          </p:cNvPr>
          <p:cNvSpPr>
            <a:spLocks noGrp="1"/>
          </p:cNvSpPr>
          <p:nvPr>
            <p:ph type="sldNum" sz="quarter" idx="4"/>
          </p:nvPr>
        </p:nvSpPr>
        <p:spPr/>
        <p:txBody>
          <a:bodyPr/>
          <a:lstStyle/>
          <a:p>
            <a:fld id="{5D0CA2F7-FE4E-154E-9941-05B277D36643}" type="slidenum">
              <a:rPr lang="en-US" smtClean="0"/>
              <a:pPr/>
              <a:t>59</a:t>
            </a:fld>
            <a:endParaRPr lang="en-US"/>
          </a:p>
        </p:txBody>
      </p:sp>
    </p:spTree>
    <p:extLst>
      <p:ext uri="{BB962C8B-B14F-4D97-AF65-F5344CB8AC3E}">
        <p14:creationId xmlns:p14="http://schemas.microsoft.com/office/powerpoint/2010/main" val="260255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Training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a:xfrm>
            <a:off x="838200" y="1690688"/>
            <a:ext cx="10189684" cy="4227703"/>
          </a:xfrm>
        </p:spPr>
        <p:txBody>
          <a:bodyPr vert="horz" lIns="0" tIns="0" rIns="0" bIns="0" rtlCol="0" anchor="t">
            <a:normAutofit lnSpcReduction="10000"/>
          </a:bodyPr>
          <a:lstStyle/>
          <a:p>
            <a:pPr>
              <a:lnSpc>
                <a:spcPct val="100000"/>
              </a:lnSpc>
            </a:pPr>
            <a:r>
              <a:rPr lang="en-US" sz="2800" dirty="0">
                <a:cs typeface="Calibri"/>
              </a:rPr>
              <a:t>Describe evidence-based recommendations for parents and caregivers that reduce the risk of infant sleep-related deaths.</a:t>
            </a:r>
          </a:p>
          <a:p>
            <a:pPr>
              <a:lnSpc>
                <a:spcPct val="100000"/>
              </a:lnSpc>
              <a:spcBef>
                <a:spcPts val="2000"/>
              </a:spcBef>
              <a:spcAft>
                <a:spcPct val="0"/>
              </a:spcAft>
            </a:pPr>
            <a:r>
              <a:rPr lang="en-US" sz="2800" dirty="0"/>
              <a:t>Demonstrate culturally supportive conversations to support caregiver knowledge intake of safe infant sleep practices.</a:t>
            </a:r>
            <a:endParaRPr lang="en-US" sz="2800" dirty="0">
              <a:cs typeface="Calibri"/>
            </a:endParaRPr>
          </a:p>
          <a:p>
            <a:pPr>
              <a:lnSpc>
                <a:spcPct val="100000"/>
              </a:lnSpc>
              <a:spcBef>
                <a:spcPts val="2000"/>
              </a:spcBef>
              <a:spcAft>
                <a:spcPct val="0"/>
              </a:spcAft>
            </a:pPr>
            <a:r>
              <a:rPr lang="en-US" sz="2800" dirty="0"/>
              <a:t>Model the use of </a:t>
            </a:r>
            <a:r>
              <a:rPr lang="en-US" sz="2800" b="1" dirty="0"/>
              <a:t>Let’s Talk- </a:t>
            </a:r>
            <a:r>
              <a:rPr lang="en-US" sz="2800" b="1" i="1" dirty="0"/>
              <a:t>Safe Infant Sleep </a:t>
            </a:r>
            <a:r>
              <a:rPr lang="en-US" sz="2800" dirty="0"/>
              <a:t>toolkit resources that may be used in community trainings.</a:t>
            </a:r>
            <a:endParaRPr lang="en-US" sz="2800" dirty="0">
              <a:cs typeface="Calibri"/>
            </a:endParaRPr>
          </a:p>
          <a:p>
            <a:pPr>
              <a:lnSpc>
                <a:spcPct val="100000"/>
              </a:lnSpc>
              <a:spcBef>
                <a:spcPts val="2000"/>
              </a:spcBef>
              <a:spcAft>
                <a:spcPct val="0"/>
              </a:spcAft>
            </a:pPr>
            <a:r>
              <a:rPr lang="en-US" sz="2800" dirty="0">
                <a:cs typeface="Calibri"/>
              </a:rPr>
              <a:t>Develop a Let’s Talk Circle of Support diagram of stakeholder within your organization to provide a </a:t>
            </a:r>
            <a:r>
              <a:rPr lang="en-US" sz="2800" b="1" dirty="0">
                <a:cs typeface="Calibri"/>
              </a:rPr>
              <a:t>Let’s Talk - </a:t>
            </a:r>
            <a:r>
              <a:rPr lang="en-US" sz="2800" b="1" i="1" dirty="0">
                <a:cs typeface="Calibri"/>
              </a:rPr>
              <a:t>Safe Infant Sleep </a:t>
            </a:r>
            <a:r>
              <a:rPr lang="en-US" sz="2800" dirty="0">
                <a:cs typeface="Calibri"/>
              </a:rPr>
              <a:t>community training.</a:t>
            </a:r>
          </a:p>
        </p:txBody>
      </p:sp>
      <p:sp>
        <p:nvSpPr>
          <p:cNvPr id="5" name="Slide Number Placeholder 4">
            <a:extLst>
              <a:ext uri="{FF2B5EF4-FFF2-40B4-BE49-F238E27FC236}">
                <a16:creationId xmlns:a16="http://schemas.microsoft.com/office/drawing/2014/main" id="{C3E0ED0A-E35D-E81F-1C7E-86986176EFF9}"/>
              </a:ext>
            </a:extLst>
          </p:cNvPr>
          <p:cNvSpPr>
            <a:spLocks noGrp="1"/>
          </p:cNvSpPr>
          <p:nvPr>
            <p:ph type="sldNum" sz="quarter" idx="4"/>
          </p:nvPr>
        </p:nvSpPr>
        <p:spPr/>
        <p:txBody>
          <a:bodyPr/>
          <a:lstStyle/>
          <a:p>
            <a:fld id="{5D0CA2F7-FE4E-154E-9941-05B277D36643}" type="slidenum">
              <a:rPr lang="en-US" smtClean="0"/>
              <a:pPr/>
              <a:t>6</a:t>
            </a:fld>
            <a:endParaRPr lang="en-US"/>
          </a:p>
        </p:txBody>
      </p:sp>
    </p:spTree>
    <p:extLst>
      <p:ext uri="{BB962C8B-B14F-4D97-AF65-F5344CB8AC3E}">
        <p14:creationId xmlns:p14="http://schemas.microsoft.com/office/powerpoint/2010/main" val="503966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dirty="0"/>
              <a:t>Myth    </a:t>
            </a:r>
          </a:p>
        </p:txBody>
      </p:sp>
      <p:pic>
        <p:nvPicPr>
          <p:cNvPr id="6" name="Graphic 5" descr="Checkmark with solid fill">
            <a:extLst>
              <a:ext uri="{FF2B5EF4-FFF2-40B4-BE49-F238E27FC236}">
                <a16:creationId xmlns:a16="http://schemas.microsoft.com/office/drawing/2014/main" id="{2C620600-7713-0A73-94A0-98BC116C3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9251" y="739977"/>
            <a:ext cx="528356" cy="528356"/>
          </a:xfrm>
          <a:prstGeom prst="rect">
            <a:avLst/>
          </a:prstGeom>
        </p:spPr>
      </p:pic>
      <p:sp>
        <p:nvSpPr>
          <p:cNvPr id="4" name="Content Placeholder 8">
            <a:extLst>
              <a:ext uri="{FF2B5EF4-FFF2-40B4-BE49-F238E27FC236}">
                <a16:creationId xmlns:a16="http://schemas.microsoft.com/office/drawing/2014/main" id="{6A1583D6-A177-1646-8532-F2773AC26395}"/>
              </a:ext>
            </a:extLst>
          </p:cNvPr>
          <p:cNvSpPr>
            <a:spLocks noGrp="1"/>
          </p:cNvSpPr>
          <p:nvPr/>
        </p:nvSpPr>
        <p:spPr>
          <a:xfrm>
            <a:off x="565188" y="1445191"/>
            <a:ext cx="4208694" cy="397277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Baby monitors on a bedside table. ">
            <a:extLst>
              <a:ext uri="{FF2B5EF4-FFF2-40B4-BE49-F238E27FC236}">
                <a16:creationId xmlns:a16="http://schemas.microsoft.com/office/drawing/2014/main" id="{61AEB559-69A0-07FE-4F57-4EC0DC6DC6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59104" y="1004156"/>
            <a:ext cx="6338536" cy="422569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460A27F7-7747-C086-5730-60CB5DF090A5}"/>
              </a:ext>
            </a:extLst>
          </p:cNvPr>
          <p:cNvSpPr>
            <a:spLocks noGrp="1"/>
          </p:cNvSpPr>
          <p:nvPr>
            <p:ph type="sldNum" sz="quarter" idx="4"/>
          </p:nvPr>
        </p:nvSpPr>
        <p:spPr/>
        <p:txBody>
          <a:bodyPr/>
          <a:lstStyle/>
          <a:p>
            <a:fld id="{5D0CA2F7-FE4E-154E-9941-05B277D36643}" type="slidenum">
              <a:rPr lang="en-US" smtClean="0"/>
              <a:pPr/>
              <a:t>60</a:t>
            </a:fld>
            <a:endParaRPr lang="en-US"/>
          </a:p>
        </p:txBody>
      </p:sp>
    </p:spTree>
    <p:extLst>
      <p:ext uri="{BB962C8B-B14F-4D97-AF65-F5344CB8AC3E}">
        <p14:creationId xmlns:p14="http://schemas.microsoft.com/office/powerpoint/2010/main" val="2436717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Babies can nap in car seats, swings, and other places if sleeping in a product that has not been recalled.</a:t>
            </a:r>
          </a:p>
        </p:txBody>
      </p:sp>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F31E9E70-A2C4-1B3B-6B8F-4F1F8D686A1D}"/>
              </a:ext>
            </a:extLst>
          </p:cNvPr>
          <p:cNvSpPr>
            <a:spLocks noGrp="1"/>
          </p:cNvSpPr>
          <p:nvPr>
            <p:ph type="sldNum" sz="quarter" idx="4"/>
          </p:nvPr>
        </p:nvSpPr>
        <p:spPr/>
        <p:txBody>
          <a:bodyPr/>
          <a:lstStyle/>
          <a:p>
            <a:fld id="{5D0CA2F7-FE4E-154E-9941-05B277D36643}" type="slidenum">
              <a:rPr lang="en-US" smtClean="0"/>
              <a:pPr/>
              <a:t>61</a:t>
            </a:fld>
            <a:endParaRPr lang="en-US"/>
          </a:p>
        </p:txBody>
      </p:sp>
    </p:spTree>
    <p:extLst>
      <p:ext uri="{BB962C8B-B14F-4D97-AF65-F5344CB8AC3E}">
        <p14:creationId xmlns:p14="http://schemas.microsoft.com/office/powerpoint/2010/main" val="3358115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175979"/>
            <a:ext cx="5971904" cy="1325563"/>
          </a:xfrm>
        </p:spPr>
        <p:txBody>
          <a:bodyPr>
            <a:normAutofit/>
          </a:bodyPr>
          <a:lstStyle/>
          <a:p>
            <a:r>
              <a:rPr lang="en-US" dirty="0"/>
              <a:t>Myth   </a:t>
            </a:r>
          </a:p>
        </p:txBody>
      </p:sp>
      <p:pic>
        <p:nvPicPr>
          <p:cNvPr id="6" name="Picture 5" descr="A person removing a baby from a car seat.">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575" y="571576"/>
            <a:ext cx="4249878" cy="4190525"/>
          </a:xfrm>
          <a:prstGeom prst="rect">
            <a:avLst/>
          </a:prstGeom>
          <a:ln>
            <a:noFill/>
          </a:ln>
          <a:effectLst>
            <a:outerShdw blurRad="292100" dist="139700" dir="2700000" algn="tl" rotWithShape="0">
              <a:srgbClr val="333333">
                <a:alpha val="65000"/>
              </a:srgbClr>
            </a:outerShdw>
          </a:effectLst>
        </p:spPr>
      </p:pic>
      <p:pic>
        <p:nvPicPr>
          <p:cNvPr id="5" name="Graphic 4" descr="Checkmark with solid fill">
            <a:extLst>
              <a:ext uri="{FF2B5EF4-FFF2-40B4-BE49-F238E27FC236}">
                <a16:creationId xmlns:a16="http://schemas.microsoft.com/office/drawing/2014/main" id="{2202222B-A0B8-65E0-9ED5-88223AD935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5574" y="571576"/>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477254"/>
            <a:ext cx="5665519" cy="4350620"/>
          </a:xfrm>
        </p:spPr>
        <p:txBody>
          <a:bodyPr vert="horz" lIns="0" tIns="0" rIns="0" bIns="0" rtlCol="0" anchor="t">
            <a:normAutofit lnSpcReduction="10000"/>
          </a:bodyPr>
          <a:lstStyle/>
          <a:p>
            <a:pPr marL="0" indent="0">
              <a:buNone/>
            </a:pPr>
            <a:r>
              <a:rPr lang="en-US" sz="2400" dirty="0">
                <a:effectLst/>
              </a:rPr>
              <a:t>Sitting devices, such as car seats, strollers, swings, infant carriers, and infant slings, are not recommended for routine sleep in the hospital or at home, particularly for </a:t>
            </a:r>
            <a:r>
              <a:rPr lang="en-US" dirty="0"/>
              <a:t>infants younger than four</a:t>
            </a:r>
            <a:r>
              <a:rPr lang="en-US" sz="2400" dirty="0">
                <a:effectLst/>
              </a:rPr>
              <a:t> months</a:t>
            </a:r>
            <a:r>
              <a:rPr lang="en-US" dirty="0"/>
              <a:t> old</a:t>
            </a:r>
            <a:r>
              <a:rPr lang="en-US" sz="2400" dirty="0">
                <a:effectLst/>
              </a:rPr>
              <a:t>.</a:t>
            </a:r>
            <a:endParaRPr lang="en-US" dirty="0">
              <a:cs typeface="Calibri"/>
            </a:endParaRPr>
          </a:p>
          <a:p>
            <a:r>
              <a:rPr lang="en-US" sz="2400" dirty="0"/>
              <a:t>When infants fall asleep in a sitting device, remove the baby from the product and move the baby to a crib or other appropriate flat surface as soon as is safe and practical.</a:t>
            </a:r>
            <a:r>
              <a:rPr lang="en-US" dirty="0"/>
              <a:t> </a:t>
            </a:r>
            <a:endParaRPr lang="en-US" sz="2400" dirty="0">
              <a:cs typeface="Calibri"/>
            </a:endParaRPr>
          </a:p>
          <a:p>
            <a:r>
              <a:rPr lang="en-US" sz="2400" dirty="0"/>
              <a:t>Car seats and similar products are not stable </a:t>
            </a:r>
            <a:r>
              <a:rPr lang="en-US" dirty="0"/>
              <a:t>when placed </a:t>
            </a:r>
            <a:r>
              <a:rPr lang="en-US" sz="2400" dirty="0"/>
              <a:t>on a crib mattress or other elevated surfaces.</a:t>
            </a:r>
            <a:endParaRPr lang="en-US" sz="2400" dirty="0">
              <a:cs typeface="Calibri"/>
            </a:endParaRPr>
          </a:p>
        </p:txBody>
      </p:sp>
      <p:sp>
        <p:nvSpPr>
          <p:cNvPr id="4" name="TextBox 3">
            <a:extLst>
              <a:ext uri="{FF2B5EF4-FFF2-40B4-BE49-F238E27FC236}">
                <a16:creationId xmlns:a16="http://schemas.microsoft.com/office/drawing/2014/main" id="{B3E04805-2A85-4C06-9D68-632CB41DCC46}"/>
              </a:ext>
            </a:extLst>
          </p:cNvPr>
          <p:cNvSpPr txBox="1"/>
          <p:nvPr/>
        </p:nvSpPr>
        <p:spPr>
          <a:xfrm>
            <a:off x="640576" y="4909596"/>
            <a:ext cx="42498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panose="020F0502020204030204"/>
                <a:ea typeface="+mn-ea"/>
                <a:cs typeface="+mn-cs"/>
              </a:rPr>
              <a:t>The Consumer Product Safety Commission sets safety standards for infant sleep surfaces such as a mattress, and sleep spaces like a crib. </a:t>
            </a:r>
            <a:r>
              <a:rPr kumimoji="0" lang="en-US" sz="1400" b="0" i="0" u="none" strike="noStrike" kern="1200" cap="none" spc="0" normalizeH="0" baseline="0" noProof="0" dirty="0">
                <a:ln>
                  <a:noFill/>
                </a:ln>
                <a:solidFill>
                  <a:srgbClr val="5695D4"/>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cpsc</a:t>
            </a:r>
            <a:r>
              <a:rPr kumimoji="0" lang="en-US" sz="1400" b="0"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.gov/SafeSleep</a:t>
            </a:r>
            <a:endParaRPr kumimoji="0" lang="en-US" sz="1400" b="0" i="0" u="none" strike="noStrike" kern="1200" cap="none" spc="0" normalizeH="0" baseline="0" noProof="0" dirty="0">
              <a:ln>
                <a:noFill/>
              </a:ln>
              <a:solidFill>
                <a:schemeClr val="tx1">
                  <a:lumMod val="60000"/>
                  <a:lumOff val="40000"/>
                </a:scheme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89B5E9-2091-1B1B-FE84-BFD0B6B9359A}"/>
              </a:ext>
            </a:extLst>
          </p:cNvPr>
          <p:cNvSpPr>
            <a:spLocks noGrp="1"/>
          </p:cNvSpPr>
          <p:nvPr>
            <p:ph type="sldNum" sz="quarter" idx="4"/>
          </p:nvPr>
        </p:nvSpPr>
        <p:spPr/>
        <p:txBody>
          <a:bodyPr/>
          <a:lstStyle/>
          <a:p>
            <a:fld id="{5D0CA2F7-FE4E-154E-9941-05B277D36643}" type="slidenum">
              <a:rPr lang="en-US" smtClean="0"/>
              <a:pPr/>
              <a:t>62</a:t>
            </a:fld>
            <a:endParaRPr lang="en-US"/>
          </a:p>
        </p:txBody>
      </p:sp>
    </p:spTree>
    <p:extLst>
      <p:ext uri="{BB962C8B-B14F-4D97-AF65-F5344CB8AC3E}">
        <p14:creationId xmlns:p14="http://schemas.microsoft.com/office/powerpoint/2010/main" val="469665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one arrow graphic and hyperlink. ">
            <a:extLst>
              <a:ext uri="{FF2B5EF4-FFF2-40B4-BE49-F238E27FC236}">
                <a16:creationId xmlns:a16="http://schemas.microsoft.com/office/drawing/2014/main" id="{66F1D893-C4FF-47EB-9FD0-D687482271DC}"/>
              </a:ext>
            </a:extLst>
          </p:cNvPr>
          <p:cNvGrpSpPr/>
          <p:nvPr/>
        </p:nvGrpSpPr>
        <p:grpSpPr>
          <a:xfrm>
            <a:off x="976448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
        <p:nvSpPr>
          <p:cNvPr id="3" name="Slide Number Placeholder 2">
            <a:extLst>
              <a:ext uri="{FF2B5EF4-FFF2-40B4-BE49-F238E27FC236}">
                <a16:creationId xmlns:a16="http://schemas.microsoft.com/office/drawing/2014/main" id="{A0BA4A41-5404-8EF0-A536-26043E1F61C6}"/>
              </a:ext>
            </a:extLst>
          </p:cNvPr>
          <p:cNvSpPr>
            <a:spLocks noGrp="1"/>
          </p:cNvSpPr>
          <p:nvPr>
            <p:ph type="sldNum" sz="quarter" idx="4"/>
          </p:nvPr>
        </p:nvSpPr>
        <p:spPr/>
        <p:txBody>
          <a:bodyPr/>
          <a:lstStyle/>
          <a:p>
            <a:fld id="{5D0CA2F7-FE4E-154E-9941-05B277D36643}" type="slidenum">
              <a:rPr lang="en-US" smtClean="0"/>
              <a:pPr/>
              <a:t>63</a:t>
            </a:fld>
            <a:endParaRPr lang="en-US"/>
          </a:p>
        </p:txBody>
      </p:sp>
    </p:spTree>
    <p:extLst>
      <p:ext uri="{BB962C8B-B14F-4D97-AF65-F5344CB8AC3E}">
        <p14:creationId xmlns:p14="http://schemas.microsoft.com/office/powerpoint/2010/main" val="1919205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a:solidFill>
                  <a:schemeClr val="bg1"/>
                </a:solidFill>
              </a:rPr>
              <a:t>Question 2</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wo arrow graphic and hyperlink. ">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
        <p:nvSpPr>
          <p:cNvPr id="4" name="Slide Number Placeholder 3">
            <a:extLst>
              <a:ext uri="{FF2B5EF4-FFF2-40B4-BE49-F238E27FC236}">
                <a16:creationId xmlns:a16="http://schemas.microsoft.com/office/drawing/2014/main" id="{A3F22838-2D46-8AE3-823B-C1148652F89C}"/>
              </a:ext>
            </a:extLst>
          </p:cNvPr>
          <p:cNvSpPr>
            <a:spLocks noGrp="1"/>
          </p:cNvSpPr>
          <p:nvPr>
            <p:ph type="sldNum" sz="quarter" idx="4"/>
          </p:nvPr>
        </p:nvSpPr>
        <p:spPr/>
        <p:txBody>
          <a:bodyPr/>
          <a:lstStyle/>
          <a:p>
            <a:fld id="{5D0CA2F7-FE4E-154E-9941-05B277D36643}" type="slidenum">
              <a:rPr lang="en-US" smtClean="0"/>
              <a:pPr/>
              <a:t>64</a:t>
            </a:fld>
            <a:endParaRPr lang="en-US"/>
          </a:p>
        </p:txBody>
      </p:sp>
    </p:spTree>
    <p:extLst>
      <p:ext uri="{BB962C8B-B14F-4D97-AF65-F5344CB8AC3E}">
        <p14:creationId xmlns:p14="http://schemas.microsoft.com/office/powerpoint/2010/main" val="1461116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a:solidFill>
                  <a:schemeClr val="bg1"/>
                </a:solidFill>
              </a:rPr>
              <a:t>Question 3</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hree arrow graphic and hyperlink. ">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3</a:t>
              </a:r>
              <a:endParaRPr lang="en-US" sz="1600"/>
            </a:p>
          </p:txBody>
        </p:sp>
      </p:grpSp>
      <p:sp>
        <p:nvSpPr>
          <p:cNvPr id="6" name="Footer Placeholder 3">
            <a:extLst>
              <a:ext uri="{FF2B5EF4-FFF2-40B4-BE49-F238E27FC236}">
                <a16:creationId xmlns:a16="http://schemas.microsoft.com/office/drawing/2014/main" id="{98D0D37B-F28E-2F81-614D-453C85BB275B}"/>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21E5CF74-10CB-CF0A-8C02-4044D17E1478}"/>
              </a:ext>
            </a:extLst>
          </p:cNvPr>
          <p:cNvSpPr>
            <a:spLocks noGrp="1"/>
          </p:cNvSpPr>
          <p:nvPr>
            <p:ph type="sldNum" sz="quarter" idx="4"/>
          </p:nvPr>
        </p:nvSpPr>
        <p:spPr/>
        <p:txBody>
          <a:bodyPr/>
          <a:lstStyle/>
          <a:p>
            <a:fld id="{5D0CA2F7-FE4E-154E-9941-05B277D36643}" type="slidenum">
              <a:rPr lang="en-US" smtClean="0"/>
              <a:pPr/>
              <a:t>65</a:t>
            </a:fld>
            <a:endParaRPr lang="en-US"/>
          </a:p>
        </p:txBody>
      </p:sp>
    </p:spTree>
    <p:extLst>
      <p:ext uri="{BB962C8B-B14F-4D97-AF65-F5344CB8AC3E}">
        <p14:creationId xmlns:p14="http://schemas.microsoft.com/office/powerpoint/2010/main" val="1590492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dirty="0">
                <a:solidFill>
                  <a:schemeClr val="bg1"/>
                </a:solidFill>
              </a:rPr>
              <a:t>Question 4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our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
        <p:nvSpPr>
          <p:cNvPr id="4" name="Slide Number Placeholder 3">
            <a:extLst>
              <a:ext uri="{FF2B5EF4-FFF2-40B4-BE49-F238E27FC236}">
                <a16:creationId xmlns:a16="http://schemas.microsoft.com/office/drawing/2014/main" id="{7A932D10-4E36-AC1B-FC4E-3A0A6CE2A354}"/>
              </a:ext>
            </a:extLst>
          </p:cNvPr>
          <p:cNvSpPr>
            <a:spLocks noGrp="1"/>
          </p:cNvSpPr>
          <p:nvPr>
            <p:ph type="sldNum" sz="quarter" idx="4"/>
          </p:nvPr>
        </p:nvSpPr>
        <p:spPr/>
        <p:txBody>
          <a:bodyPr/>
          <a:lstStyle/>
          <a:p>
            <a:fld id="{5D0CA2F7-FE4E-154E-9941-05B277D36643}" type="slidenum">
              <a:rPr lang="en-US" smtClean="0"/>
              <a:pPr/>
              <a:t>66</a:t>
            </a:fld>
            <a:endParaRPr lang="en-US"/>
          </a:p>
        </p:txBody>
      </p:sp>
    </p:spTree>
    <p:extLst>
      <p:ext uri="{BB962C8B-B14F-4D97-AF65-F5344CB8AC3E}">
        <p14:creationId xmlns:p14="http://schemas.microsoft.com/office/powerpoint/2010/main" val="28282806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dirty="0">
                <a:solidFill>
                  <a:schemeClr val="bg1"/>
                </a:solidFill>
              </a:rPr>
              <a:t>Question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ive arrow graphic and hyperlink. ">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
        <p:nvSpPr>
          <p:cNvPr id="4" name="Slide Number Placeholder 3">
            <a:extLst>
              <a:ext uri="{FF2B5EF4-FFF2-40B4-BE49-F238E27FC236}">
                <a16:creationId xmlns:a16="http://schemas.microsoft.com/office/drawing/2014/main" id="{FA4A4405-DB59-86FA-3284-FB22C167D916}"/>
              </a:ext>
            </a:extLst>
          </p:cNvPr>
          <p:cNvSpPr>
            <a:spLocks noGrp="1"/>
          </p:cNvSpPr>
          <p:nvPr>
            <p:ph type="sldNum" sz="quarter" idx="4"/>
          </p:nvPr>
        </p:nvSpPr>
        <p:spPr/>
        <p:txBody>
          <a:bodyPr/>
          <a:lstStyle/>
          <a:p>
            <a:fld id="{5D0CA2F7-FE4E-154E-9941-05B277D36643}" type="slidenum">
              <a:rPr lang="en-US" smtClean="0"/>
              <a:pPr/>
              <a:t>67</a:t>
            </a:fld>
            <a:endParaRPr lang="en-US"/>
          </a:p>
        </p:txBody>
      </p:sp>
    </p:spTree>
    <p:extLst>
      <p:ext uri="{BB962C8B-B14F-4D97-AF65-F5344CB8AC3E}">
        <p14:creationId xmlns:p14="http://schemas.microsoft.com/office/powerpoint/2010/main" val="857677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dirty="0">
                <a:solidFill>
                  <a:schemeClr val="bg1"/>
                </a:solidFill>
              </a:rPr>
              <a:t>Question  6</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ix arrow graphic and hyperlink. ">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
        <p:nvSpPr>
          <p:cNvPr id="4" name="Slide Number Placeholder 3">
            <a:extLst>
              <a:ext uri="{FF2B5EF4-FFF2-40B4-BE49-F238E27FC236}">
                <a16:creationId xmlns:a16="http://schemas.microsoft.com/office/drawing/2014/main" id="{B08EA366-CDD1-7222-F060-FB1FF74BFCF2}"/>
              </a:ext>
            </a:extLst>
          </p:cNvPr>
          <p:cNvSpPr>
            <a:spLocks noGrp="1"/>
          </p:cNvSpPr>
          <p:nvPr>
            <p:ph type="sldNum" sz="quarter" idx="4"/>
          </p:nvPr>
        </p:nvSpPr>
        <p:spPr/>
        <p:txBody>
          <a:bodyPr/>
          <a:lstStyle/>
          <a:p>
            <a:fld id="{5D0CA2F7-FE4E-154E-9941-05B277D36643}" type="slidenum">
              <a:rPr lang="en-US" smtClean="0"/>
              <a:pPr/>
              <a:t>68</a:t>
            </a:fld>
            <a:endParaRPr lang="en-US"/>
          </a:p>
        </p:txBody>
      </p:sp>
    </p:spTree>
    <p:extLst>
      <p:ext uri="{BB962C8B-B14F-4D97-AF65-F5344CB8AC3E}">
        <p14:creationId xmlns:p14="http://schemas.microsoft.com/office/powerpoint/2010/main" val="3805295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dirty="0">
                <a:solidFill>
                  <a:schemeClr val="bg1"/>
                </a:solidFill>
              </a:rPr>
              <a:t>Question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even arrow graphic and hyperlink. ">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3" action="ppaction://hlinksldjump"/>
                </a:rPr>
                <a:t>Return to question 7</a:t>
              </a:r>
              <a:endParaRPr lang="en-US" sz="1600"/>
            </a:p>
          </p:txBody>
        </p:sp>
      </p:grpSp>
      <p:sp>
        <p:nvSpPr>
          <p:cNvPr id="4" name="Slide Number Placeholder 3">
            <a:extLst>
              <a:ext uri="{FF2B5EF4-FFF2-40B4-BE49-F238E27FC236}">
                <a16:creationId xmlns:a16="http://schemas.microsoft.com/office/drawing/2014/main" id="{5743E40F-6D78-F1E9-E3E3-4870727589B8}"/>
              </a:ext>
            </a:extLst>
          </p:cNvPr>
          <p:cNvSpPr>
            <a:spLocks noGrp="1"/>
          </p:cNvSpPr>
          <p:nvPr>
            <p:ph type="sldNum" sz="quarter" idx="4"/>
          </p:nvPr>
        </p:nvSpPr>
        <p:spPr/>
        <p:txBody>
          <a:bodyPr/>
          <a:lstStyle/>
          <a:p>
            <a:fld id="{5D0CA2F7-FE4E-154E-9941-05B277D36643}" type="slidenum">
              <a:rPr lang="en-US" smtClean="0"/>
              <a:pPr/>
              <a:t>69</a:t>
            </a:fld>
            <a:endParaRPr lang="en-US"/>
          </a:p>
        </p:txBody>
      </p:sp>
    </p:spTree>
    <p:extLst>
      <p:ext uri="{BB962C8B-B14F-4D97-AF65-F5344CB8AC3E}">
        <p14:creationId xmlns:p14="http://schemas.microsoft.com/office/powerpoint/2010/main" val="4140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What Are We Learning Today? </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a:xfrm>
            <a:off x="838200" y="1825625"/>
            <a:ext cx="10894764" cy="4227703"/>
          </a:xfrm>
        </p:spPr>
        <p:txBody>
          <a:bodyPr>
            <a:normAutofit/>
          </a:bodyPr>
          <a:lstStyle/>
          <a:p>
            <a:pPr>
              <a:lnSpc>
                <a:spcPct val="150000"/>
              </a:lnSpc>
            </a:pPr>
            <a:r>
              <a:rPr lang="en-US" sz="2800" dirty="0"/>
              <a:t>Why safe infant sleep education remains a priority in Texas communities.</a:t>
            </a:r>
          </a:p>
          <a:p>
            <a:pPr>
              <a:lnSpc>
                <a:spcPct val="150000"/>
              </a:lnSpc>
            </a:pPr>
            <a:r>
              <a:rPr lang="en-US" sz="2800" dirty="0"/>
              <a:t>Safe sleep recommendations.</a:t>
            </a:r>
          </a:p>
          <a:p>
            <a:pPr>
              <a:lnSpc>
                <a:spcPct val="150000"/>
              </a:lnSpc>
            </a:pPr>
            <a:r>
              <a:rPr lang="en-US" sz="2800" dirty="0"/>
              <a:t>Strategies to spread safe infant sleep education to our communities.</a:t>
            </a:r>
          </a:p>
          <a:p>
            <a:pPr>
              <a:lnSpc>
                <a:spcPct val="150000"/>
              </a:lnSpc>
            </a:pPr>
            <a:r>
              <a:rPr lang="en-US" sz="2800" dirty="0"/>
              <a:t>How we can add a new strategy to the work we may already perform.</a:t>
            </a:r>
          </a:p>
        </p:txBody>
      </p:sp>
      <p:sp>
        <p:nvSpPr>
          <p:cNvPr id="5" name="Slide Number Placeholder 4">
            <a:extLst>
              <a:ext uri="{FF2B5EF4-FFF2-40B4-BE49-F238E27FC236}">
                <a16:creationId xmlns:a16="http://schemas.microsoft.com/office/drawing/2014/main" id="{58A7343D-6DF5-B8EC-3DBD-ACF0E3D49EC1}"/>
              </a:ext>
            </a:extLst>
          </p:cNvPr>
          <p:cNvSpPr>
            <a:spLocks noGrp="1"/>
          </p:cNvSpPr>
          <p:nvPr>
            <p:ph type="sldNum" sz="quarter" idx="4"/>
          </p:nvPr>
        </p:nvSpPr>
        <p:spPr/>
        <p:txBody>
          <a:bodyPr/>
          <a:lstStyle/>
          <a:p>
            <a:fld id="{5D0CA2F7-FE4E-154E-9941-05B277D36643}" type="slidenum">
              <a:rPr lang="en-US" smtClean="0"/>
              <a:pPr/>
              <a:t>7</a:t>
            </a:fld>
            <a:endParaRPr lang="en-US"/>
          </a:p>
        </p:txBody>
      </p:sp>
    </p:spTree>
    <p:extLst>
      <p:ext uri="{BB962C8B-B14F-4D97-AF65-F5344CB8AC3E}">
        <p14:creationId xmlns:p14="http://schemas.microsoft.com/office/powerpoint/2010/main" val="2493323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eight arrow graphic and hyperlink. ">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8</a:t>
              </a:r>
              <a:endParaRPr lang="en-US" sz="1600"/>
            </a:p>
          </p:txBody>
        </p:sp>
      </p:grpSp>
      <p:sp>
        <p:nvSpPr>
          <p:cNvPr id="4" name="Slide Number Placeholder 3">
            <a:extLst>
              <a:ext uri="{FF2B5EF4-FFF2-40B4-BE49-F238E27FC236}">
                <a16:creationId xmlns:a16="http://schemas.microsoft.com/office/drawing/2014/main" id="{90BACC7B-8FCD-F2FB-9CC7-7A95364A3F11}"/>
              </a:ext>
            </a:extLst>
          </p:cNvPr>
          <p:cNvSpPr>
            <a:spLocks noGrp="1"/>
          </p:cNvSpPr>
          <p:nvPr>
            <p:ph type="sldNum" sz="quarter" idx="4"/>
          </p:nvPr>
        </p:nvSpPr>
        <p:spPr/>
        <p:txBody>
          <a:bodyPr/>
          <a:lstStyle/>
          <a:p>
            <a:fld id="{5D0CA2F7-FE4E-154E-9941-05B277D36643}" type="slidenum">
              <a:rPr lang="en-US" smtClean="0"/>
              <a:pPr/>
              <a:t>70</a:t>
            </a:fld>
            <a:endParaRPr lang="en-US"/>
          </a:p>
        </p:txBody>
      </p:sp>
    </p:spTree>
    <p:extLst>
      <p:ext uri="{BB962C8B-B14F-4D97-AF65-F5344CB8AC3E}">
        <p14:creationId xmlns:p14="http://schemas.microsoft.com/office/powerpoint/2010/main" val="2867571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nine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
        <p:nvSpPr>
          <p:cNvPr id="4" name="Slide Number Placeholder 3">
            <a:extLst>
              <a:ext uri="{FF2B5EF4-FFF2-40B4-BE49-F238E27FC236}">
                <a16:creationId xmlns:a16="http://schemas.microsoft.com/office/drawing/2014/main" id="{C79B0268-2D81-DC28-7FF4-2C726B2B0588}"/>
              </a:ext>
            </a:extLst>
          </p:cNvPr>
          <p:cNvSpPr>
            <a:spLocks noGrp="1"/>
          </p:cNvSpPr>
          <p:nvPr>
            <p:ph type="sldNum" sz="quarter" idx="4"/>
          </p:nvPr>
        </p:nvSpPr>
        <p:spPr/>
        <p:txBody>
          <a:bodyPr/>
          <a:lstStyle/>
          <a:p>
            <a:fld id="{5D0CA2F7-FE4E-154E-9941-05B277D36643}" type="slidenum">
              <a:rPr lang="en-US" smtClean="0"/>
              <a:pPr/>
              <a:t>71</a:t>
            </a:fld>
            <a:endParaRPr lang="en-US"/>
          </a:p>
        </p:txBody>
      </p:sp>
    </p:spTree>
    <p:extLst>
      <p:ext uri="{BB962C8B-B14F-4D97-AF65-F5344CB8AC3E}">
        <p14:creationId xmlns:p14="http://schemas.microsoft.com/office/powerpoint/2010/main" val="3342022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0858-69FA-A0A8-40C8-6B6B16C9BE1E}"/>
              </a:ext>
            </a:extLst>
          </p:cNvPr>
          <p:cNvSpPr>
            <a:spLocks noGrp="1"/>
          </p:cNvSpPr>
          <p:nvPr>
            <p:ph type="title"/>
          </p:nvPr>
        </p:nvSpPr>
        <p:spPr/>
        <p:txBody>
          <a:bodyPr>
            <a:normAutofit/>
          </a:bodyPr>
          <a:lstStyle/>
          <a:p>
            <a:r>
              <a:rPr lang="es-ES_tradnl" sz="7200"/>
              <a:t>Break</a:t>
            </a:r>
          </a:p>
        </p:txBody>
      </p:sp>
      <p:sp>
        <p:nvSpPr>
          <p:cNvPr id="4" name="Footer Placeholder 3">
            <a:extLst>
              <a:ext uri="{FF2B5EF4-FFF2-40B4-BE49-F238E27FC236}">
                <a16:creationId xmlns:a16="http://schemas.microsoft.com/office/drawing/2014/main" id="{4496B944-BA30-E9CB-E349-4CA97D97F61A}"/>
              </a:ext>
            </a:extLst>
          </p:cNvPr>
          <p:cNvSpPr>
            <a:spLocks noGrp="1"/>
          </p:cNvSpPr>
          <p:nvPr>
            <p:ph type="ftr" sz="quarter" idx="3"/>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4499493F-DFF7-0BCC-23D4-C272363591EF}"/>
              </a:ext>
            </a:extLst>
          </p:cNvPr>
          <p:cNvSpPr>
            <a:spLocks noGrp="1"/>
          </p:cNvSpPr>
          <p:nvPr>
            <p:ph type="sldNum" sz="quarter" idx="4"/>
          </p:nvPr>
        </p:nvSpPr>
        <p:spPr/>
        <p:txBody>
          <a:bodyPr/>
          <a:lstStyle/>
          <a:p>
            <a:fld id="{5D0CA2F7-FE4E-154E-9941-05B277D36643}" type="slidenum">
              <a:rPr lang="en-US" smtClean="0"/>
              <a:pPr/>
              <a:t>72</a:t>
            </a:fld>
            <a:endParaRPr lang="en-US"/>
          </a:p>
        </p:txBody>
      </p:sp>
    </p:spTree>
    <p:extLst>
      <p:ext uri="{BB962C8B-B14F-4D97-AF65-F5344CB8AC3E}">
        <p14:creationId xmlns:p14="http://schemas.microsoft.com/office/powerpoint/2010/main" val="3037183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rmAutofit/>
          </a:bodyPr>
          <a:lstStyle/>
          <a:p>
            <a:r>
              <a:rPr lang="en-US" sz="4800"/>
              <a:t>Let’s Talk-</a:t>
            </a:r>
            <a:br>
              <a:rPr lang="en-US" sz="4800"/>
            </a:br>
            <a:r>
              <a:rPr lang="en-US" sz="4800" b="0" i="1"/>
              <a:t>Safe Infant Sleep</a:t>
            </a:r>
            <a:endParaRPr lang="en-US" sz="4800" i="1"/>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a:xfrm>
            <a:off x="831849" y="5002306"/>
            <a:ext cx="4918021" cy="1087344"/>
          </a:xfrm>
        </p:spPr>
        <p:txBody>
          <a:bodyPr/>
          <a:lstStyle/>
          <a:p>
            <a:r>
              <a:rPr lang="en-US" sz="3200" b="1"/>
              <a:t>Helping Your Community</a:t>
            </a:r>
          </a:p>
          <a:p>
            <a:endParaRPr lang="en-US"/>
          </a:p>
        </p:txBody>
      </p:sp>
      <p:sp>
        <p:nvSpPr>
          <p:cNvPr id="3" name="Slide Number Placeholder 2">
            <a:extLst>
              <a:ext uri="{FF2B5EF4-FFF2-40B4-BE49-F238E27FC236}">
                <a16:creationId xmlns:a16="http://schemas.microsoft.com/office/drawing/2014/main" id="{C846C339-BA40-06EE-A844-83CD7D78A5C2}"/>
              </a:ext>
            </a:extLst>
          </p:cNvPr>
          <p:cNvSpPr>
            <a:spLocks noGrp="1"/>
          </p:cNvSpPr>
          <p:nvPr>
            <p:ph type="sldNum" sz="quarter" idx="4"/>
          </p:nvPr>
        </p:nvSpPr>
        <p:spPr/>
        <p:txBody>
          <a:bodyPr/>
          <a:lstStyle/>
          <a:p>
            <a:fld id="{5D0CA2F7-FE4E-154E-9941-05B277D36643}" type="slidenum">
              <a:rPr lang="en-US" smtClean="0"/>
              <a:pPr/>
              <a:t>73</a:t>
            </a:fld>
            <a:endParaRPr lang="en-US"/>
          </a:p>
        </p:txBody>
      </p:sp>
    </p:spTree>
    <p:extLst>
      <p:ext uri="{BB962C8B-B14F-4D97-AF65-F5344CB8AC3E}">
        <p14:creationId xmlns:p14="http://schemas.microsoft.com/office/powerpoint/2010/main" val="3755040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n-US" dirty="0"/>
              <a:t>Self-Reflection (1 of 2)</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6662057" cy="260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F4132299-CAC8-2438-6B7E-761DC84A42CE}"/>
              </a:ext>
            </a:extLst>
          </p:cNvPr>
          <p:cNvSpPr txBox="1"/>
          <p:nvPr/>
        </p:nvSpPr>
        <p:spPr>
          <a:xfrm>
            <a:off x="825496" y="1822929"/>
            <a:ext cx="7188199" cy="461665"/>
          </a:xfrm>
          <a:prstGeom prst="rect">
            <a:avLst/>
          </a:prstGeom>
          <a:noFill/>
        </p:spPr>
        <p:txBody>
          <a:bodyPr wrap="square" rtlCol="0">
            <a:spAutoFit/>
          </a:bodyPr>
          <a:lstStyle/>
          <a:p>
            <a:pPr marL="12700" marR="0" lvl="0" defTabSz="914400" eaLnBrk="1" fontAlgn="auto" latinLnBrk="0" hangingPunct="1">
              <a:lnSpc>
                <a:spcPct val="100000"/>
              </a:lnSpc>
              <a:spcBef>
                <a:spcPts val="605"/>
              </a:spcBef>
              <a:spcAft>
                <a:spcPts val="0"/>
              </a:spcAft>
              <a:buSzTx/>
              <a:tabLst>
                <a:tab pos="192405" algn="l"/>
              </a:tabLst>
              <a:defRPr/>
            </a:pPr>
            <a:r>
              <a:rPr lang="en-US" sz="2400" b="1" kern="0">
                <a:solidFill>
                  <a:srgbClr val="333333"/>
                </a:solidFill>
                <a:cs typeface="Arial" panose="020B0604020202020204" pitchFamily="34" charset="0"/>
              </a:rPr>
              <a:t>Take the Self-Reflection Survey</a:t>
            </a:r>
          </a:p>
        </p:txBody>
      </p:sp>
      <p:sp>
        <p:nvSpPr>
          <p:cNvPr id="11" name="Rectangle 10">
            <a:extLst>
              <a:ext uri="{FF2B5EF4-FFF2-40B4-BE49-F238E27FC236}">
                <a16:creationId xmlns:a16="http://schemas.microsoft.com/office/drawing/2014/main" id="{226FF7FB-BDD9-BFDD-5B47-CD6D8A949044}"/>
              </a:ext>
            </a:extLst>
          </p:cNvPr>
          <p:cNvSpPr/>
          <p:nvPr/>
        </p:nvSpPr>
        <p:spPr>
          <a:xfrm>
            <a:off x="2273300" y="2717800"/>
            <a:ext cx="2400300" cy="2311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Add your own QR Code or other instructions</a:t>
            </a:r>
          </a:p>
        </p:txBody>
      </p:sp>
      <p:pic>
        <p:nvPicPr>
          <p:cNvPr id="7" name="Picture 6" descr="Self reflection Survey">
            <a:extLst>
              <a:ext uri="{FF2B5EF4-FFF2-40B4-BE49-F238E27FC236}">
                <a16:creationId xmlns:a16="http://schemas.microsoft.com/office/drawing/2014/main" id="{401972DC-5135-D11F-57CE-E28B96DA91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3400" y="697972"/>
            <a:ext cx="3693267" cy="478712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26D12DDF-C3B3-EBE5-F07E-CF82307D7319}"/>
              </a:ext>
            </a:extLst>
          </p:cNvPr>
          <p:cNvSpPr>
            <a:spLocks noGrp="1"/>
          </p:cNvSpPr>
          <p:nvPr>
            <p:ph type="sldNum" sz="quarter" idx="4"/>
          </p:nvPr>
        </p:nvSpPr>
        <p:spPr/>
        <p:txBody>
          <a:bodyPr/>
          <a:lstStyle/>
          <a:p>
            <a:fld id="{5D0CA2F7-FE4E-154E-9941-05B277D36643}" type="slidenum">
              <a:rPr lang="en-US" smtClean="0"/>
              <a:pPr/>
              <a:t>74</a:t>
            </a:fld>
            <a:endParaRPr lang="en-US"/>
          </a:p>
        </p:txBody>
      </p:sp>
      <p:sp>
        <p:nvSpPr>
          <p:cNvPr id="3" name="TextBox 2">
            <a:extLst>
              <a:ext uri="{FF2B5EF4-FFF2-40B4-BE49-F238E27FC236}">
                <a16:creationId xmlns:a16="http://schemas.microsoft.com/office/drawing/2014/main" id="{28E3F965-05BB-26DA-C805-3BBA6C8883BE}"/>
              </a:ext>
            </a:extLst>
          </p:cNvPr>
          <p:cNvSpPr txBox="1"/>
          <p:nvPr/>
        </p:nvSpPr>
        <p:spPr>
          <a:xfrm>
            <a:off x="7673400" y="5790696"/>
            <a:ext cx="3795985" cy="369332"/>
          </a:xfrm>
          <a:prstGeom prst="rect">
            <a:avLst/>
          </a:prstGeom>
          <a:noFill/>
        </p:spPr>
        <p:txBody>
          <a:bodyPr wrap="square" rtlCol="0">
            <a:spAutoFit/>
          </a:bodyPr>
          <a:lstStyle/>
          <a:p>
            <a:r>
              <a:rPr lang="en-US" i="1" dirty="0">
                <a:solidFill>
                  <a:srgbClr val="000000"/>
                </a:solidFill>
              </a:rPr>
              <a:t>Example image of survey.</a:t>
            </a:r>
          </a:p>
        </p:txBody>
      </p:sp>
    </p:spTree>
    <p:extLst>
      <p:ext uri="{BB962C8B-B14F-4D97-AF65-F5344CB8AC3E}">
        <p14:creationId xmlns:p14="http://schemas.microsoft.com/office/powerpoint/2010/main" val="1496009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00263"/>
            <a:ext cx="10515600" cy="1325563"/>
          </a:xfrm>
        </p:spPr>
        <p:txBody>
          <a:bodyPr/>
          <a:lstStyle/>
          <a:p>
            <a:r>
              <a:rPr lang="en-US" dirty="0"/>
              <a:t>Self-Reflection (2 of 2)</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415661"/>
            <a:ext cx="677537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D79B579F-27E4-1760-FF34-38B4D65E6340}"/>
              </a:ext>
            </a:extLst>
          </p:cNvPr>
          <p:cNvSpPr txBox="1"/>
          <p:nvPr/>
        </p:nvSpPr>
        <p:spPr>
          <a:xfrm>
            <a:off x="838199" y="1625826"/>
            <a:ext cx="10134601" cy="421974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333333"/>
                </a:solidFill>
                <a:effectLst/>
                <a:uLnTx/>
                <a:uFillTx/>
                <a:ea typeface="Times New Roman" panose="02020603050405020304" pitchFamily="18" charset="0"/>
                <a:cs typeface="+mn-cs"/>
              </a:rPr>
              <a:t>Self-Reflection Activity:</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800" u="none" strike="noStrike" kern="1200" cap="none" spc="0" normalizeH="0" baseline="0" noProof="0" dirty="0">
                <a:ln>
                  <a:noFill/>
                </a:ln>
                <a:solidFill>
                  <a:srgbClr val="333333"/>
                </a:solidFill>
                <a:effectLst/>
                <a:uLnTx/>
                <a:uFillTx/>
                <a:ea typeface="Times New Roman" panose="02020603050405020304" pitchFamily="18" charset="0"/>
                <a:cs typeface="+mn-cs"/>
              </a:rPr>
              <a:t>Take a moment to ask yourself - Do my </a:t>
            </a:r>
            <a:r>
              <a:rPr lang="en-US" sz="2800" dirty="0">
                <a:solidFill>
                  <a:srgbClr val="333333"/>
                </a:solidFill>
                <a:ea typeface="Times New Roman" panose="02020603050405020304" pitchFamily="18" charset="0"/>
              </a:rPr>
              <a:t>thoughts and feelings</a:t>
            </a:r>
            <a:r>
              <a:rPr kumimoji="0" lang="en-US" sz="2800" u="none" strike="noStrike" kern="1200" cap="none" spc="0" normalizeH="0" baseline="0" noProof="0" dirty="0">
                <a:ln>
                  <a:noFill/>
                </a:ln>
                <a:solidFill>
                  <a:srgbClr val="333333"/>
                </a:solidFill>
                <a:effectLst/>
                <a:uLnTx/>
                <a:uFillTx/>
                <a:ea typeface="Times New Roman" panose="02020603050405020304" pitchFamily="18" charset="0"/>
                <a:cs typeface="+mn-cs"/>
              </a:rPr>
              <a:t>: </a:t>
            </a:r>
            <a:endParaRPr lang="en-US" sz="2800" dirty="0">
              <a:solidFill>
                <a:prstClr val="black"/>
              </a:solidFill>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Impact the amount of time I spend with parents or caregivers?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Influence how I communicate with parents and their families?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Hamper my capacity to feel and express empathy toward parents or caregivers?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Affect the types of information and recommendations I offer? </a:t>
            </a:r>
            <a:endParaRPr lang="en-US" sz="2800" dirty="0">
              <a:latin typeface="Times New Roman" panose="02020603050405020304" pitchFamily="18" charset="0"/>
              <a:ea typeface="Times New Roman" panose="02020603050405020304" pitchFamily="18" charset="0"/>
            </a:endParaRPr>
          </a:p>
          <a:p>
            <a:pPr marL="685800" marR="0" lvl="0" indent="-228600" algn="l" defTabSz="914400" rtl="0" eaLnBrk="1" fontAlgn="base" latinLnBrk="0" hangingPunct="1">
              <a:lnSpc>
                <a:spcPct val="80000"/>
              </a:lnSpc>
              <a:spcBef>
                <a:spcPts val="600"/>
              </a:spcBef>
              <a:spcAft>
                <a:spcPts val="600"/>
              </a:spcAft>
              <a:buClrTx/>
              <a:buSzTx/>
              <a:buFont typeface="Arial" panose="020B0604020202020204" pitchFamily="34" charset="0"/>
              <a:buChar char="•"/>
              <a:tabLst/>
              <a:defRPr/>
            </a:pPr>
            <a:r>
              <a:rPr lang="en-US" sz="2800" dirty="0">
                <a:solidFill>
                  <a:srgbClr val="333333"/>
                </a:solidFill>
                <a:effectLst/>
                <a:latin typeface="Calibri" panose="020F0502020204030204" pitchFamily="34" charset="0"/>
                <a:ea typeface="Times New Roman" panose="02020603050405020304" pitchFamily="18" charset="0"/>
              </a:rPr>
              <a:t>Alter my expectations about whether families can succeed in carrying out their plans for feeding and sleeping their babies? </a:t>
            </a:r>
            <a:endParaRPr lang="en-US" sz="2800" dirty="0">
              <a:effectLst/>
              <a:latin typeface="Times New Roman" panose="02020603050405020304" pitchFamily="18" charset="0"/>
              <a:ea typeface="Times New Roman" panose="02020603050405020304" pitchFamily="18" charset="0"/>
            </a:endParaRPr>
          </a:p>
        </p:txBody>
      </p:sp>
      <p:sp>
        <p:nvSpPr>
          <p:cNvPr id="5" name="Slide Number Placeholder 4">
            <a:extLst>
              <a:ext uri="{FF2B5EF4-FFF2-40B4-BE49-F238E27FC236}">
                <a16:creationId xmlns:a16="http://schemas.microsoft.com/office/drawing/2014/main" id="{7A005F9C-25DD-0764-1A12-38811D46E284}"/>
              </a:ext>
            </a:extLst>
          </p:cNvPr>
          <p:cNvSpPr>
            <a:spLocks noGrp="1"/>
          </p:cNvSpPr>
          <p:nvPr>
            <p:ph type="sldNum" sz="quarter" idx="4"/>
          </p:nvPr>
        </p:nvSpPr>
        <p:spPr/>
        <p:txBody>
          <a:bodyPr/>
          <a:lstStyle/>
          <a:p>
            <a:fld id="{5D0CA2F7-FE4E-154E-9941-05B277D36643}" type="slidenum">
              <a:rPr lang="en-US" smtClean="0"/>
              <a:pPr/>
              <a:t>75</a:t>
            </a:fld>
            <a:endParaRPr lang="en-US"/>
          </a:p>
        </p:txBody>
      </p:sp>
    </p:spTree>
    <p:extLst>
      <p:ext uri="{BB962C8B-B14F-4D97-AF65-F5344CB8AC3E}">
        <p14:creationId xmlns:p14="http://schemas.microsoft.com/office/powerpoint/2010/main" val="44605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sz="3200">
                <a:latin typeface="Fira Sans"/>
              </a:rPr>
              <a:t>How Can I Add This Information to Safe Infant Sleep Messaging or Training I Am Using?</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55021"/>
            <a:ext cx="8893629" cy="4003652"/>
          </a:xfrm>
        </p:spPr>
        <p:txBody>
          <a:bodyPr>
            <a:normAutofit lnSpcReduction="10000"/>
          </a:bodyPr>
          <a:lstStyle/>
          <a:p>
            <a:pPr marL="0" indent="0">
              <a:spcBef>
                <a:spcPts val="600"/>
              </a:spcBef>
              <a:spcAft>
                <a:spcPts val="600"/>
              </a:spcAft>
              <a:buNone/>
            </a:pPr>
            <a:r>
              <a:rPr lang="en-US" sz="2800" dirty="0"/>
              <a:t>Use the </a:t>
            </a:r>
            <a:r>
              <a:rPr lang="en-US" sz="2800" b="1" dirty="0"/>
              <a:t>Let’s Talk - </a:t>
            </a:r>
            <a:r>
              <a:rPr lang="en-US" sz="2800" b="1" i="1" dirty="0"/>
              <a:t>Safe Infant Sleep </a:t>
            </a:r>
            <a:r>
              <a:rPr lang="en-US" sz="2800" dirty="0"/>
              <a:t>toolkit resources to support your current training.</a:t>
            </a:r>
          </a:p>
          <a:p>
            <a:pPr lvl="1">
              <a:spcBef>
                <a:spcPts val="600"/>
              </a:spcBef>
              <a:spcAft>
                <a:spcPts val="600"/>
              </a:spcAft>
            </a:pPr>
            <a:r>
              <a:rPr lang="en-US" sz="2800" dirty="0"/>
              <a:t>Expand your current narrative. </a:t>
            </a:r>
          </a:p>
          <a:p>
            <a:pPr lvl="1">
              <a:spcBef>
                <a:spcPts val="600"/>
              </a:spcBef>
              <a:spcAft>
                <a:spcPts val="600"/>
              </a:spcAft>
            </a:pPr>
            <a:r>
              <a:rPr lang="en-US" sz="2800" dirty="0"/>
              <a:t>Share accurate information through responsive conversations. </a:t>
            </a:r>
          </a:p>
          <a:p>
            <a:pPr lvl="1">
              <a:spcBef>
                <a:spcPts val="600"/>
              </a:spcBef>
              <a:spcAft>
                <a:spcPts val="600"/>
              </a:spcAft>
            </a:pPr>
            <a:r>
              <a:rPr lang="en-US" sz="2800" dirty="0"/>
              <a:t>Listen to their needs and meet caregivers and families where they are.</a:t>
            </a:r>
          </a:p>
          <a:p>
            <a:pPr lvl="1">
              <a:spcBef>
                <a:spcPts val="600"/>
              </a:spcBef>
              <a:spcAft>
                <a:spcPts val="600"/>
              </a:spcAft>
            </a:pPr>
            <a:r>
              <a:rPr lang="en-US" sz="2800" dirty="0"/>
              <a:t>Assist to develop a plan with resources to overcome stated barriers.</a:t>
            </a:r>
          </a:p>
        </p:txBody>
      </p:sp>
      <p:sp>
        <p:nvSpPr>
          <p:cNvPr id="3" name="Slide Number Placeholder 2">
            <a:extLst>
              <a:ext uri="{FF2B5EF4-FFF2-40B4-BE49-F238E27FC236}">
                <a16:creationId xmlns:a16="http://schemas.microsoft.com/office/drawing/2014/main" id="{09BDCE1B-F6D7-FB6D-7C72-A2A18370A77B}"/>
              </a:ext>
            </a:extLst>
          </p:cNvPr>
          <p:cNvSpPr>
            <a:spLocks noGrp="1"/>
          </p:cNvSpPr>
          <p:nvPr>
            <p:ph type="sldNum" sz="quarter" idx="4"/>
          </p:nvPr>
        </p:nvSpPr>
        <p:spPr/>
        <p:txBody>
          <a:bodyPr/>
          <a:lstStyle/>
          <a:p>
            <a:fld id="{5D0CA2F7-FE4E-154E-9941-05B277D36643}" type="slidenum">
              <a:rPr lang="en-US" smtClean="0"/>
              <a:pPr/>
              <a:t>76</a:t>
            </a:fld>
            <a:endParaRPr lang="en-US"/>
          </a:p>
        </p:txBody>
      </p:sp>
      <p:cxnSp>
        <p:nvCxnSpPr>
          <p:cNvPr id="2" name="Straight Arrow Connector 1">
            <a:extLst>
              <a:ext uri="{FF2B5EF4-FFF2-40B4-BE49-F238E27FC236}">
                <a16:creationId xmlns:a16="http://schemas.microsoft.com/office/drawing/2014/main" id="{99136172-D469-07F8-8F4C-D2E4663EB439}"/>
              </a:ext>
              <a:ext uri="{C183D7F6-B498-43B3-948B-1728B52AA6E4}">
                <adec:decorative xmlns:adec="http://schemas.microsoft.com/office/drawing/2017/decorative" val="1"/>
              </a:ext>
            </a:extLst>
          </p:cNvPr>
          <p:cNvCxnSpPr>
            <a:cxnSpLocks/>
          </p:cNvCxnSpPr>
          <p:nvPr/>
        </p:nvCxnSpPr>
        <p:spPr>
          <a:xfrm>
            <a:off x="0" y="1634243"/>
            <a:ext cx="10532125" cy="5644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914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60F28-4CBD-4288-9610-B378B58C4B66}"/>
              </a:ext>
            </a:extLst>
          </p:cNvPr>
          <p:cNvSpPr>
            <a:spLocks noGrp="1"/>
          </p:cNvSpPr>
          <p:nvPr>
            <p:ph type="title"/>
          </p:nvPr>
        </p:nvSpPr>
        <p:spPr/>
        <p:txBody>
          <a:bodyPr>
            <a:normAutofit/>
          </a:bodyPr>
          <a:lstStyle/>
          <a:p>
            <a:r>
              <a:rPr lang="en-US" sz="3200"/>
              <a:t>What Can We Do as Community Educators?</a:t>
            </a:r>
          </a:p>
        </p:txBody>
      </p:sp>
      <p:sp>
        <p:nvSpPr>
          <p:cNvPr id="3" name="TextBox 2">
            <a:extLst>
              <a:ext uri="{FF2B5EF4-FFF2-40B4-BE49-F238E27FC236}">
                <a16:creationId xmlns:a16="http://schemas.microsoft.com/office/drawing/2014/main" id="{B9FDA342-3207-F144-B111-AF727D42D839}"/>
              </a:ext>
            </a:extLst>
          </p:cNvPr>
          <p:cNvSpPr txBox="1"/>
          <p:nvPr/>
        </p:nvSpPr>
        <p:spPr>
          <a:xfrm>
            <a:off x="838199" y="1690688"/>
            <a:ext cx="8471054" cy="4261423"/>
          </a:xfrm>
          <a:prstGeom prst="rect">
            <a:avLst/>
          </a:prstGeom>
          <a:noFill/>
        </p:spPr>
        <p:txBody>
          <a:bodyPr wrap="square" rtlCol="0">
            <a:spAutoFit/>
          </a:bodyPr>
          <a:lstStyle/>
          <a:p>
            <a:pPr marL="12700" marR="0" lvl="0" defTabSz="914400" eaLnBrk="1" fontAlgn="auto" latinLnBrk="0" hangingPunct="1">
              <a:spcBef>
                <a:spcPts val="600"/>
              </a:spcBef>
              <a:spcAft>
                <a:spcPts val="600"/>
              </a:spcAft>
              <a:buSzTx/>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Lead</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1" i="0" u="none" strike="noStrike" kern="0" cap="none" spc="-10" normalizeH="0" baseline="0" noProof="0" dirty="0">
                <a:ln>
                  <a:noFill/>
                </a:ln>
                <a:solidFill>
                  <a:srgbClr val="333333"/>
                </a:solidFill>
                <a:effectLst/>
                <a:uLnTx/>
                <a:uFillTx/>
                <a:cs typeface="Arial" panose="020B0604020202020204" pitchFamily="34" charset="0"/>
              </a:rPr>
              <a:t>responsive conversations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kumimoji="0" lang="en-US" sz="2800" i="0" u="none" strike="noStrike" kern="0" cap="none" spc="-20" normalizeH="0" baseline="0" noProof="0" dirty="0">
                <a:ln>
                  <a:noFill/>
                </a:ln>
                <a:solidFill>
                  <a:srgbClr val="333333"/>
                </a:solidFill>
                <a:effectLst/>
                <a:uLnTx/>
                <a:uFillTx/>
                <a:cs typeface="Arial" panose="020B0604020202020204" pitchFamily="34" charset="0"/>
              </a:rPr>
              <a:t>Listen</a:t>
            </a:r>
            <a:r>
              <a:rPr kumimoji="0" lang="en-US" sz="2800" i="0" u="none" strike="noStrike" kern="0" cap="none" spc="-10" normalizeH="0" baseline="0" noProof="0" dirty="0">
                <a:ln>
                  <a:noFill/>
                </a:ln>
                <a:solidFill>
                  <a:srgbClr val="333333"/>
                </a:solidFill>
                <a:effectLst/>
                <a:uLnTx/>
                <a:uFillTx/>
                <a:cs typeface="Arial" panose="020B0604020202020204" pitchFamily="34" charset="0"/>
              </a:rPr>
              <a:t> effectively.</a:t>
            </a:r>
            <a:endParaRPr kumimoji="0" lang="en-US" sz="2800" i="0" u="none" strike="noStrike" kern="0" cap="none" spc="0" normalizeH="0" baseline="0" noProof="0" dirty="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Make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accurate</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observations.</a:t>
            </a:r>
          </a:p>
          <a:p>
            <a:pPr marL="649605" marR="13970" lvl="1" indent="-180340">
              <a:spcBef>
                <a:spcPts val="600"/>
              </a:spcBef>
              <a:spcAft>
                <a:spcPts val="600"/>
              </a:spcAft>
              <a:buFont typeface="Arial"/>
              <a:buChar char="•"/>
              <a:tabLst>
                <a:tab pos="192405" algn="l"/>
              </a:tabLst>
              <a:defRPr/>
            </a:pPr>
            <a:r>
              <a:rPr kumimoji="0" lang="en-US" sz="2800" b="0" i="0" u="none" strike="noStrike" kern="0" cap="none" spc="0" normalizeH="0" baseline="0" noProof="0" dirty="0">
                <a:ln>
                  <a:noFill/>
                </a:ln>
                <a:solidFill>
                  <a:srgbClr val="333333"/>
                </a:solidFill>
                <a:effectLst/>
                <a:uLnTx/>
                <a:uFillTx/>
                <a:cs typeface="Arial" panose="020B0604020202020204" pitchFamily="34" charset="0"/>
              </a:rPr>
              <a:t>Help</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parents</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and</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35" normalizeH="0" baseline="0" noProof="0" dirty="0">
                <a:ln>
                  <a:noFill/>
                </a:ln>
                <a:solidFill>
                  <a:srgbClr val="333333"/>
                </a:solidFill>
                <a:effectLst/>
                <a:uLnTx/>
                <a:uFillTx/>
                <a:cs typeface="Arial" panose="020B0604020202020204" pitchFamily="34" charset="0"/>
              </a:rPr>
              <a:t>caregivers</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identify</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barriers</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to adopting</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safe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infant</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sleep</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lang="en-US" sz="2800" kern="0" spc="-10" dirty="0">
                <a:solidFill>
                  <a:srgbClr val="333333"/>
                </a:solidFill>
                <a:cs typeface="Arial" panose="020B0604020202020204" pitchFamily="34" charset="0"/>
              </a:rPr>
              <a:t>practices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while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respecting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and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supporting</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their</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cultural</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and</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lived</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experiences.</a:t>
            </a:r>
          </a:p>
          <a:p>
            <a:pPr marL="649605" marR="13970" lvl="1" indent="-180340">
              <a:spcBef>
                <a:spcPts val="600"/>
              </a:spcBef>
              <a:spcAft>
                <a:spcPts val="600"/>
              </a:spcAft>
              <a:buFont typeface="Arial"/>
              <a:buChar char="•"/>
              <a:tabLst>
                <a:tab pos="192405" algn="l"/>
              </a:tabLst>
              <a:defRPr/>
            </a:pPr>
            <a:r>
              <a:rPr kumimoji="0" lang="en-US" sz="2800" b="0" i="0" u="none" strike="noStrike" kern="0" cap="none" spc="-20" normalizeH="0" baseline="0" noProof="0" dirty="0">
                <a:ln>
                  <a:noFill/>
                </a:ln>
                <a:solidFill>
                  <a:srgbClr val="333333"/>
                </a:solidFill>
                <a:effectLst/>
                <a:uLnTx/>
                <a:uFillTx/>
                <a:ea typeface="+mn-ea"/>
                <a:cs typeface="Arial" panose="020B0604020202020204" pitchFamily="34" charset="0"/>
              </a:rPr>
              <a:t>Connect </a:t>
            </a:r>
            <a:r>
              <a:rPr kumimoji="0" lang="en-US" sz="2800" b="0" i="0" u="none" strike="noStrike" kern="0" cap="none" spc="0" normalizeH="0" baseline="0" noProof="0" dirty="0">
                <a:ln>
                  <a:noFill/>
                </a:ln>
                <a:solidFill>
                  <a:srgbClr val="333333"/>
                </a:solidFill>
                <a:effectLst/>
                <a:uLnTx/>
                <a:uFillTx/>
                <a:ea typeface="+mn-ea"/>
                <a:cs typeface="Arial" panose="020B0604020202020204" pitchFamily="34" charset="0"/>
              </a:rPr>
              <a:t>parents and caregivers with </a:t>
            </a:r>
            <a:r>
              <a:rPr kumimoji="0" lang="en-US" sz="2800" b="0" i="0" u="none" strike="noStrike" kern="0" cap="none" spc="-30" normalizeH="0" baseline="0" noProof="0" dirty="0">
                <a:ln>
                  <a:noFill/>
                </a:ln>
                <a:solidFill>
                  <a:srgbClr val="333333"/>
                </a:solidFill>
                <a:effectLst/>
                <a:uLnTx/>
                <a:uFillTx/>
                <a:ea typeface="+mn-ea"/>
                <a:cs typeface="Arial" panose="020B0604020202020204" pitchFamily="34" charset="0"/>
              </a:rPr>
              <a:t>resources</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ea typeface="+mn-ea"/>
                <a:cs typeface="Arial" panose="020B0604020202020204" pitchFamily="34" charset="0"/>
              </a:rPr>
              <a:t>and</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20" normalizeH="0" baseline="0" noProof="0" dirty="0">
                <a:ln>
                  <a:noFill/>
                </a:ln>
                <a:solidFill>
                  <a:srgbClr val="333333"/>
                </a:solidFill>
                <a:effectLst/>
                <a:uLnTx/>
                <a:uFillTx/>
                <a:ea typeface="+mn-ea"/>
                <a:cs typeface="Arial" panose="020B0604020202020204" pitchFamily="34" charset="0"/>
              </a:rPr>
              <a:t>reference</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ea typeface="+mn-ea"/>
                <a:cs typeface="Arial" panose="020B0604020202020204" pitchFamily="34" charset="0"/>
              </a:rPr>
              <a:t>materials to help them plan for safe </a:t>
            </a:r>
            <a:r>
              <a:rPr lang="en-US" sz="2800" kern="0" spc="-10" dirty="0">
                <a:solidFill>
                  <a:srgbClr val="333333"/>
                </a:solidFill>
                <a:cs typeface="Arial" panose="020B0604020202020204" pitchFamily="34" charset="0"/>
              </a:rPr>
              <a:t>sleep.</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p:txBody>
      </p:sp>
      <p:sp>
        <p:nvSpPr>
          <p:cNvPr id="4" name="Slide Number Placeholder 3">
            <a:extLst>
              <a:ext uri="{FF2B5EF4-FFF2-40B4-BE49-F238E27FC236}">
                <a16:creationId xmlns:a16="http://schemas.microsoft.com/office/drawing/2014/main" id="{9EE4216D-20B1-180C-28DF-10D62D80AADE}"/>
              </a:ext>
            </a:extLst>
          </p:cNvPr>
          <p:cNvSpPr>
            <a:spLocks noGrp="1"/>
          </p:cNvSpPr>
          <p:nvPr>
            <p:ph type="sldNum" sz="quarter" idx="4"/>
          </p:nvPr>
        </p:nvSpPr>
        <p:spPr/>
        <p:txBody>
          <a:bodyPr/>
          <a:lstStyle/>
          <a:p>
            <a:fld id="{5D0CA2F7-FE4E-154E-9941-05B277D36643}" type="slidenum">
              <a:rPr lang="en-US" smtClean="0"/>
              <a:pPr/>
              <a:t>77</a:t>
            </a:fld>
            <a:endParaRPr lang="en-US"/>
          </a:p>
        </p:txBody>
      </p:sp>
      <p:cxnSp>
        <p:nvCxnSpPr>
          <p:cNvPr id="2" name="Straight Arrow Connector 1">
            <a:extLst>
              <a:ext uri="{FF2B5EF4-FFF2-40B4-BE49-F238E27FC236}">
                <a16:creationId xmlns:a16="http://schemas.microsoft.com/office/drawing/2014/main" id="{D71914F8-FBD8-4282-859C-0D3179E7B1D8}"/>
              </a:ext>
              <a:ext uri="{C183D7F6-B498-43B3-948B-1728B52AA6E4}">
                <adec:decorative xmlns:adec="http://schemas.microsoft.com/office/drawing/2017/decorative" val="1"/>
              </a:ext>
            </a:extLst>
          </p:cNvPr>
          <p:cNvCxnSpPr>
            <a:cxnSpLocks/>
          </p:cNvCxnSpPr>
          <p:nvPr/>
        </p:nvCxnSpPr>
        <p:spPr>
          <a:xfrm>
            <a:off x="0" y="1634243"/>
            <a:ext cx="930925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695294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18000" cy="1325563"/>
          </a:xfrm>
        </p:spPr>
        <p:txBody>
          <a:bodyPr/>
          <a:lstStyle/>
          <a:p>
            <a:r>
              <a:rPr lang="en-US" sz="4000"/>
              <a:t>Use the Let’s Talk Toolkit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84185"/>
            <a:ext cx="5981700" cy="4192777"/>
          </a:xfrm>
        </p:spPr>
        <p:txBody>
          <a:bodyPr>
            <a:normAutofit/>
          </a:bodyPr>
          <a:lstStyle/>
          <a:p>
            <a:pPr marL="0" indent="0">
              <a:buNone/>
            </a:pPr>
            <a:r>
              <a:rPr lang="en-US" sz="2800" b="1" dirty="0"/>
              <a:t>Printable Materials</a:t>
            </a:r>
          </a:p>
          <a:p>
            <a:r>
              <a:rPr lang="en-US" sz="2800" dirty="0"/>
              <a:t>Parent handouts</a:t>
            </a:r>
          </a:p>
          <a:p>
            <a:pPr lvl="1"/>
            <a:r>
              <a:rPr lang="en-US" sz="2800" dirty="0"/>
              <a:t>Safe Sleep Environment Infographic</a:t>
            </a:r>
          </a:p>
          <a:p>
            <a:pPr lvl="1"/>
            <a:r>
              <a:rPr lang="en-US" sz="2800" dirty="0"/>
              <a:t>Safe Sleep Environment Checklist</a:t>
            </a:r>
          </a:p>
          <a:p>
            <a:r>
              <a:rPr lang="en-US" sz="2800" dirty="0"/>
              <a:t>Discussion Guides</a:t>
            </a:r>
          </a:p>
          <a:p>
            <a:r>
              <a:rPr lang="en-US" sz="2800" dirty="0"/>
              <a:t>Caregiver Plan</a:t>
            </a:r>
          </a:p>
          <a:p>
            <a:r>
              <a:rPr lang="en-US" sz="2800" dirty="0"/>
              <a:t>Community Resource Template</a:t>
            </a:r>
          </a:p>
          <a:p>
            <a:r>
              <a:rPr lang="en-US" sz="2800" dirty="0"/>
              <a:t>Circle of Support</a:t>
            </a:r>
          </a:p>
          <a:p>
            <a:endParaRPr lang="en-US" dirty="0"/>
          </a:p>
        </p:txBody>
      </p:sp>
      <p:cxnSp>
        <p:nvCxnSpPr>
          <p:cNvPr id="6" name="Straight Arrow Connector 5">
            <a:extLst>
              <a:ext uri="{FF2B5EF4-FFF2-40B4-BE49-F238E27FC236}">
                <a16:creationId xmlns:a16="http://schemas.microsoft.com/office/drawing/2014/main" id="{3B4FFB92-6477-43CE-925F-80FB016728D5}"/>
              </a:ext>
              <a:ext uri="{C183D7F6-B498-43B3-948B-1728B52AA6E4}">
                <adec:decorative xmlns:adec="http://schemas.microsoft.com/office/drawing/2017/decorative" val="1"/>
              </a:ext>
            </a:extLst>
          </p:cNvPr>
          <p:cNvCxnSpPr>
            <a:cxnSpLocks/>
          </p:cNvCxnSpPr>
          <p:nvPr/>
        </p:nvCxnSpPr>
        <p:spPr>
          <a:xfrm>
            <a:off x="0" y="1674584"/>
            <a:ext cx="529814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6" name="Picture 2" descr="A poster with text and a baby in a crib&#10;&#10;">
            <a:extLst>
              <a:ext uri="{FF2B5EF4-FFF2-40B4-BE49-F238E27FC236}">
                <a16:creationId xmlns:a16="http://schemas.microsoft.com/office/drawing/2014/main" id="{D5F8E6FB-B1A8-CB41-A769-CDA8AE5E46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3861" y="412317"/>
            <a:ext cx="4459941" cy="56071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85025BD-8A96-85CE-286B-DB2830593B02}"/>
              </a:ext>
            </a:extLst>
          </p:cNvPr>
          <p:cNvSpPr>
            <a:spLocks noGrp="1"/>
          </p:cNvSpPr>
          <p:nvPr>
            <p:ph type="sldNum" sz="quarter" idx="4"/>
          </p:nvPr>
        </p:nvSpPr>
        <p:spPr/>
        <p:txBody>
          <a:bodyPr/>
          <a:lstStyle/>
          <a:p>
            <a:fld id="{5D0CA2F7-FE4E-154E-9941-05B277D36643}" type="slidenum">
              <a:rPr lang="en-US" smtClean="0"/>
              <a:pPr/>
              <a:t>78</a:t>
            </a:fld>
            <a:endParaRPr lang="en-US"/>
          </a:p>
        </p:txBody>
      </p:sp>
      <p:sp>
        <p:nvSpPr>
          <p:cNvPr id="2" name="TextBox 1">
            <a:extLst>
              <a:ext uri="{FF2B5EF4-FFF2-40B4-BE49-F238E27FC236}">
                <a16:creationId xmlns:a16="http://schemas.microsoft.com/office/drawing/2014/main" id="{93C895BD-31C6-69FF-2FF1-1CC20298D606}"/>
              </a:ext>
            </a:extLst>
          </p:cNvPr>
          <p:cNvSpPr txBox="1"/>
          <p:nvPr/>
        </p:nvSpPr>
        <p:spPr>
          <a:xfrm>
            <a:off x="7121141" y="5650137"/>
            <a:ext cx="3795985" cy="369332"/>
          </a:xfrm>
          <a:prstGeom prst="rect">
            <a:avLst/>
          </a:prstGeom>
          <a:noFill/>
        </p:spPr>
        <p:txBody>
          <a:bodyPr wrap="square" rtlCol="0">
            <a:spAutoFit/>
          </a:bodyPr>
          <a:lstStyle/>
          <a:p>
            <a:r>
              <a:rPr lang="en-US" i="1" dirty="0">
                <a:solidFill>
                  <a:srgbClr val="000000"/>
                </a:solidFill>
              </a:rPr>
              <a:t>Example image of handout.</a:t>
            </a:r>
          </a:p>
        </p:txBody>
      </p:sp>
    </p:spTree>
    <p:extLst>
      <p:ext uri="{BB962C8B-B14F-4D97-AF65-F5344CB8AC3E}">
        <p14:creationId xmlns:p14="http://schemas.microsoft.com/office/powerpoint/2010/main" val="1049431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What Are the Challenges?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449689"/>
            <a:ext cx="4114799" cy="3727274"/>
          </a:xfrm>
        </p:spPr>
        <p:txBody>
          <a:bodyPr>
            <a:normAutofit/>
          </a:bodyPr>
          <a:lstStyle/>
          <a:p>
            <a:r>
              <a:rPr lang="en-US" sz="2800" dirty="0"/>
              <a:t>Time</a:t>
            </a:r>
          </a:p>
          <a:p>
            <a:r>
              <a:rPr lang="en-US" sz="2800" dirty="0"/>
              <a:t>Setting</a:t>
            </a:r>
          </a:p>
          <a:p>
            <a:r>
              <a:rPr lang="en-US" sz="2800" dirty="0"/>
              <a:t>Knowledge</a:t>
            </a:r>
          </a:p>
          <a:p>
            <a:r>
              <a:rPr lang="en-US" sz="2800" dirty="0"/>
              <a:t>Culture</a:t>
            </a:r>
          </a:p>
        </p:txBody>
      </p:sp>
      <p:cxnSp>
        <p:nvCxnSpPr>
          <p:cNvPr id="6" name="Straight Arrow Connector 5">
            <a:extLst>
              <a:ext uri="{FF2B5EF4-FFF2-40B4-BE49-F238E27FC236}">
                <a16:creationId xmlns:a16="http://schemas.microsoft.com/office/drawing/2014/main" id="{CE061D3E-F278-4BE0-97F9-31B42762E5EE}"/>
              </a:ext>
              <a:ext uri="{C183D7F6-B498-43B3-948B-1728B52AA6E4}">
                <adec:decorative xmlns:adec="http://schemas.microsoft.com/office/drawing/2017/decorative" val="1"/>
              </a:ext>
            </a:extLst>
          </p:cNvPr>
          <p:cNvCxnSpPr>
            <a:cxnSpLocks/>
          </p:cNvCxnSpPr>
          <p:nvPr/>
        </p:nvCxnSpPr>
        <p:spPr>
          <a:xfrm>
            <a:off x="0" y="1735844"/>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Two people are looking at a paper.&#10;">
            <a:extLst>
              <a:ext uri="{FF2B5EF4-FFF2-40B4-BE49-F238E27FC236}">
                <a16:creationId xmlns:a16="http://schemas.microsoft.com/office/drawing/2014/main" id="{197CB11D-7D5C-85CC-FC0E-75D2BBD031A9}"/>
              </a:ext>
            </a:extLst>
          </p:cNvPr>
          <p:cNvPicPr>
            <a:picLocks noChangeAspect="1"/>
          </p:cNvPicPr>
          <p:nvPr/>
        </p:nvPicPr>
        <p:blipFill>
          <a:blip r:embed="rId3"/>
          <a:stretch>
            <a:fillRect/>
          </a:stretch>
        </p:blipFill>
        <p:spPr>
          <a:xfrm>
            <a:off x="5505569" y="1027906"/>
            <a:ext cx="6383065" cy="4450466"/>
          </a:xfrm>
          <a:prstGeom prst="rect">
            <a:avLst/>
          </a:prstGeom>
        </p:spPr>
      </p:pic>
      <p:sp>
        <p:nvSpPr>
          <p:cNvPr id="3" name="Slide Number Placeholder 2">
            <a:extLst>
              <a:ext uri="{FF2B5EF4-FFF2-40B4-BE49-F238E27FC236}">
                <a16:creationId xmlns:a16="http://schemas.microsoft.com/office/drawing/2014/main" id="{0516B9E4-A38C-47D7-AF94-20FD697F51B8}"/>
              </a:ext>
            </a:extLst>
          </p:cNvPr>
          <p:cNvSpPr>
            <a:spLocks noGrp="1"/>
          </p:cNvSpPr>
          <p:nvPr>
            <p:ph type="sldNum" sz="quarter" idx="4"/>
          </p:nvPr>
        </p:nvSpPr>
        <p:spPr/>
        <p:txBody>
          <a:bodyPr/>
          <a:lstStyle/>
          <a:p>
            <a:fld id="{5D0CA2F7-FE4E-154E-9941-05B277D36643}" type="slidenum">
              <a:rPr lang="en-US" smtClean="0"/>
              <a:pPr/>
              <a:t>79</a:t>
            </a:fld>
            <a:endParaRPr lang="en-US"/>
          </a:p>
        </p:txBody>
      </p:sp>
    </p:spTree>
    <p:extLst>
      <p:ext uri="{BB962C8B-B14F-4D97-AF65-F5344CB8AC3E}">
        <p14:creationId xmlns:p14="http://schemas.microsoft.com/office/powerpoint/2010/main" val="236641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F1E2-68FF-4CC7-B20C-6D8AD0F5AEA9}"/>
              </a:ext>
            </a:extLst>
          </p:cNvPr>
          <p:cNvSpPr>
            <a:spLocks noGrp="1"/>
          </p:cNvSpPr>
          <p:nvPr>
            <p:ph type="title"/>
          </p:nvPr>
        </p:nvSpPr>
        <p:spPr/>
        <p:txBody>
          <a:bodyPr/>
          <a:lstStyle/>
          <a:p>
            <a:r>
              <a:rPr lang="en-US"/>
              <a:t>Why Is Safe Infant Sleep Important?</a:t>
            </a:r>
          </a:p>
        </p:txBody>
      </p:sp>
      <p:sp>
        <p:nvSpPr>
          <p:cNvPr id="3" name="Text Placeholder 2">
            <a:extLst>
              <a:ext uri="{FF2B5EF4-FFF2-40B4-BE49-F238E27FC236}">
                <a16:creationId xmlns:a16="http://schemas.microsoft.com/office/drawing/2014/main" id="{DF49A492-A63E-4A79-89F9-87C627FCE641}"/>
              </a:ext>
            </a:extLst>
          </p:cNvPr>
          <p:cNvSpPr>
            <a:spLocks noGrp="1"/>
          </p:cNvSpPr>
          <p:nvPr>
            <p:ph type="body" idx="1"/>
          </p:nvPr>
        </p:nvSpPr>
        <p:spPr/>
        <p:txBody>
          <a:bodyPr/>
          <a:lstStyle/>
          <a:p>
            <a:r>
              <a:rPr lang="en-US" b="1"/>
              <a:t>Defining the Problem in Texas</a:t>
            </a:r>
          </a:p>
          <a:p>
            <a:endParaRPr lang="en-US" b="1"/>
          </a:p>
        </p:txBody>
      </p:sp>
      <p:sp>
        <p:nvSpPr>
          <p:cNvPr id="5" name="Slide Number Placeholder 4">
            <a:extLst>
              <a:ext uri="{FF2B5EF4-FFF2-40B4-BE49-F238E27FC236}">
                <a16:creationId xmlns:a16="http://schemas.microsoft.com/office/drawing/2014/main" id="{753200F0-55D6-7DB8-26DA-622D5C0CA257}"/>
              </a:ext>
            </a:extLst>
          </p:cNvPr>
          <p:cNvSpPr>
            <a:spLocks noGrp="1"/>
          </p:cNvSpPr>
          <p:nvPr>
            <p:ph type="sldNum" sz="quarter" idx="4"/>
          </p:nvPr>
        </p:nvSpPr>
        <p:spPr/>
        <p:txBody>
          <a:bodyPr/>
          <a:lstStyle/>
          <a:p>
            <a:fld id="{5D0CA2F7-FE4E-154E-9941-05B277D36643}" type="slidenum">
              <a:rPr lang="en-US" smtClean="0"/>
              <a:pPr/>
              <a:t>8</a:t>
            </a:fld>
            <a:endParaRPr lang="en-US"/>
          </a:p>
        </p:txBody>
      </p:sp>
    </p:spTree>
    <p:extLst>
      <p:ext uri="{BB962C8B-B14F-4D97-AF65-F5344CB8AC3E}">
        <p14:creationId xmlns:p14="http://schemas.microsoft.com/office/powerpoint/2010/main" val="2616390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535311" cy="1325563"/>
          </a:xfrm>
        </p:spPr>
        <p:txBody>
          <a:bodyPr>
            <a:normAutofit/>
          </a:bodyPr>
          <a:lstStyle/>
          <a:p>
            <a:r>
              <a:rPr lang="en-US" sz="3200">
                <a:latin typeface="Fira Sans"/>
              </a:rPr>
              <a:t>Breaking Down Barriers for Families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1979198"/>
            <a:ext cx="5993846" cy="4171835"/>
          </a:xfrm>
        </p:spPr>
        <p:txBody>
          <a:bodyPr vert="horz" lIns="0" tIns="0" rIns="0" bIns="0" rtlCol="0" anchor="t">
            <a:normAutofit fontScale="92500" lnSpcReduction="20000"/>
          </a:bodyPr>
          <a:lstStyle/>
          <a:p>
            <a:pPr>
              <a:lnSpc>
                <a:spcPct val="100000"/>
              </a:lnSpc>
            </a:pPr>
            <a:r>
              <a:rPr lang="en-US" sz="2800" dirty="0"/>
              <a:t>Recognize the unique needs of each parent or caregiver.</a:t>
            </a:r>
            <a:endParaRPr lang="en-US" sz="2800" dirty="0">
              <a:cs typeface="Calibri"/>
            </a:endParaRPr>
          </a:p>
          <a:p>
            <a:pPr>
              <a:lnSpc>
                <a:spcPct val="100000"/>
              </a:lnSpc>
            </a:pPr>
            <a:r>
              <a:rPr lang="en-US" sz="2800" dirty="0"/>
              <a:t>Use active listening skills to explore challenges.</a:t>
            </a:r>
            <a:endParaRPr lang="en-US" sz="2800" dirty="0">
              <a:cs typeface="Calibri"/>
            </a:endParaRPr>
          </a:p>
          <a:p>
            <a:pPr>
              <a:lnSpc>
                <a:spcPct val="100000"/>
              </a:lnSpc>
            </a:pPr>
            <a:r>
              <a:rPr lang="en-US" sz="2800" dirty="0"/>
              <a:t>Connect families to resources to meet their needs.</a:t>
            </a:r>
            <a:endParaRPr lang="en-US" sz="2800" dirty="0">
              <a:cs typeface="Calibri"/>
            </a:endParaRPr>
          </a:p>
          <a:p>
            <a:pPr>
              <a:lnSpc>
                <a:spcPct val="100000"/>
              </a:lnSpc>
            </a:pPr>
            <a:r>
              <a:rPr lang="en-US" sz="2800" dirty="0"/>
              <a:t>Adopt a risk-reduction mindset.</a:t>
            </a:r>
            <a:endParaRPr lang="en-US" sz="2800" dirty="0">
              <a:cs typeface="Calibri"/>
            </a:endParaRPr>
          </a:p>
          <a:p>
            <a:pPr>
              <a:lnSpc>
                <a:spcPct val="100000"/>
              </a:lnSpc>
            </a:pPr>
            <a:r>
              <a:rPr lang="en-US" sz="2800" dirty="0"/>
              <a:t>Use the </a:t>
            </a:r>
            <a:r>
              <a:rPr lang="en-US" sz="2800" b="1" dirty="0"/>
              <a:t>Let’s Talk - </a:t>
            </a:r>
            <a:r>
              <a:rPr lang="en-US" sz="2800" b="1" i="1" dirty="0"/>
              <a:t>Recommendation</a:t>
            </a:r>
            <a:r>
              <a:rPr lang="en-US" sz="2800" b="1" dirty="0"/>
              <a:t> </a:t>
            </a:r>
            <a:r>
              <a:rPr lang="en-US" sz="2800" b="1" i="1" dirty="0"/>
              <a:t>Discussion Guides</a:t>
            </a:r>
            <a:r>
              <a:rPr lang="en-US" sz="2800" dirty="0"/>
              <a:t> to share safe sleep recommendations with parents and caregivers and to support their questions.</a:t>
            </a:r>
            <a:endParaRPr lang="en-US" sz="2800" dirty="0">
              <a:cs typeface="Calibri"/>
            </a:endParaRP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6742323"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 name="Picture 1" descr="A screen shot of a tablet&#10;&#10;">
            <a:extLst>
              <a:ext uri="{FF2B5EF4-FFF2-40B4-BE49-F238E27FC236}">
                <a16:creationId xmlns:a16="http://schemas.microsoft.com/office/drawing/2014/main" id="{D70C45DF-101B-74DB-6D89-56BE25F4C027}"/>
              </a:ext>
            </a:extLst>
          </p:cNvPr>
          <p:cNvPicPr>
            <a:picLocks noChangeAspect="1"/>
          </p:cNvPicPr>
          <p:nvPr/>
        </p:nvPicPr>
        <p:blipFill>
          <a:blip r:embed="rId3"/>
          <a:stretch>
            <a:fillRect/>
          </a:stretch>
        </p:blipFill>
        <p:spPr>
          <a:xfrm>
            <a:off x="7192656" y="365125"/>
            <a:ext cx="4512286" cy="5611132"/>
          </a:xfrm>
          <a:prstGeom prst="rect">
            <a:avLst/>
          </a:prstGeom>
        </p:spPr>
      </p:pic>
      <p:sp>
        <p:nvSpPr>
          <p:cNvPr id="6" name="Slide Number Placeholder 5">
            <a:extLst>
              <a:ext uri="{FF2B5EF4-FFF2-40B4-BE49-F238E27FC236}">
                <a16:creationId xmlns:a16="http://schemas.microsoft.com/office/drawing/2014/main" id="{A858F7E3-F4B3-3525-E5BE-0720CA752829}"/>
              </a:ext>
            </a:extLst>
          </p:cNvPr>
          <p:cNvSpPr>
            <a:spLocks noGrp="1"/>
          </p:cNvSpPr>
          <p:nvPr>
            <p:ph type="sldNum" sz="quarter" idx="4"/>
          </p:nvPr>
        </p:nvSpPr>
        <p:spPr/>
        <p:txBody>
          <a:bodyPr/>
          <a:lstStyle/>
          <a:p>
            <a:fld id="{5D0CA2F7-FE4E-154E-9941-05B277D36643}" type="slidenum">
              <a:rPr lang="en-US" smtClean="0"/>
              <a:pPr/>
              <a:t>80</a:t>
            </a:fld>
            <a:endParaRPr lang="en-US"/>
          </a:p>
        </p:txBody>
      </p:sp>
      <p:sp>
        <p:nvSpPr>
          <p:cNvPr id="3" name="TextBox 2">
            <a:extLst>
              <a:ext uri="{FF2B5EF4-FFF2-40B4-BE49-F238E27FC236}">
                <a16:creationId xmlns:a16="http://schemas.microsoft.com/office/drawing/2014/main" id="{32F4CCB8-36F3-5177-68F8-52FE1CFBFAAB}"/>
              </a:ext>
            </a:extLst>
          </p:cNvPr>
          <p:cNvSpPr txBox="1"/>
          <p:nvPr/>
        </p:nvSpPr>
        <p:spPr>
          <a:xfrm>
            <a:off x="7420178" y="5791591"/>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964052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1001862" cy="1325563"/>
          </a:xfrm>
        </p:spPr>
        <p:txBody>
          <a:bodyPr>
            <a:normAutofit/>
          </a:bodyPr>
          <a:lstStyle/>
          <a:p>
            <a:r>
              <a:rPr lang="en-US" sz="3200"/>
              <a:t>Why Help Parents and Caregivers Plan?</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626786"/>
            <a:ext cx="4504981" cy="4133048"/>
          </a:xfrm>
        </p:spPr>
        <p:txBody>
          <a:bodyPr vert="horz" lIns="0" tIns="0" rIns="0" bIns="0" rtlCol="0" anchor="t">
            <a:normAutofit fontScale="92500" lnSpcReduction="10000"/>
          </a:bodyPr>
          <a:lstStyle/>
          <a:p>
            <a:pPr marL="0" indent="0">
              <a:spcAft>
                <a:spcPts val="1200"/>
              </a:spcAft>
              <a:buNone/>
            </a:pPr>
            <a:r>
              <a:rPr lang="en-US" sz="2800" b="1" dirty="0">
                <a:effectLst/>
                <a:latin typeface="Calibri"/>
                <a:cs typeface="Calibri"/>
              </a:rPr>
              <a:t>Planning for the known or unknown can support safe sleep for babies</a:t>
            </a:r>
            <a:r>
              <a:rPr lang="en-US" sz="2800" b="1" dirty="0">
                <a:latin typeface="Calibri"/>
                <a:cs typeface="Calibri"/>
              </a:rPr>
              <a:t>:</a:t>
            </a:r>
            <a:endParaRPr lang="en-US" sz="2800" b="1" dirty="0">
              <a:effectLst/>
              <a:latin typeface="Calibri"/>
              <a:cs typeface="Calibri"/>
            </a:endParaRPr>
          </a:p>
          <a:p>
            <a:r>
              <a:rPr lang="en-US" sz="2800" dirty="0">
                <a:effectLst/>
                <a:latin typeface="Calibri"/>
                <a:cs typeface="Calibri"/>
              </a:rPr>
              <a:t>While traveling.</a:t>
            </a:r>
            <a:endParaRPr lang="en-US" sz="2800" dirty="0">
              <a:latin typeface="Calibri"/>
              <a:cs typeface="Calibri"/>
            </a:endParaRPr>
          </a:p>
          <a:p>
            <a:r>
              <a:rPr lang="en-US" sz="2800" dirty="0">
                <a:effectLst/>
                <a:latin typeface="Calibri"/>
                <a:cs typeface="Calibri"/>
              </a:rPr>
              <a:t>When displaced from the home (e.g. during an emergency or natural disaster).</a:t>
            </a:r>
            <a:endParaRPr lang="en-US" sz="2800" dirty="0">
              <a:latin typeface="Calibri"/>
              <a:cs typeface="Calibri"/>
            </a:endParaRPr>
          </a:p>
          <a:p>
            <a:r>
              <a:rPr lang="en-US" sz="2800" dirty="0">
                <a:effectLst/>
                <a:latin typeface="Calibri"/>
                <a:cs typeface="Calibri"/>
              </a:rPr>
              <a:t>When someone other than you will be caring for your baby (e.g. family member or child care provider).</a:t>
            </a:r>
            <a:endParaRPr lang="en-US" sz="2800" dirty="0">
              <a:latin typeface="Calibri"/>
              <a:cs typeface="Calibri"/>
            </a:endParaRPr>
          </a:p>
        </p:txBody>
      </p:sp>
      <p:pic>
        <p:nvPicPr>
          <p:cNvPr id="5" name="Picture 4" descr="A person and a person sitting in a chair&#10;&#10;">
            <a:extLst>
              <a:ext uri="{FF2B5EF4-FFF2-40B4-BE49-F238E27FC236}">
                <a16:creationId xmlns:a16="http://schemas.microsoft.com/office/drawing/2014/main" id="{1B57556F-2D01-BE7B-E338-B9045FF92F27}"/>
              </a:ext>
            </a:extLst>
          </p:cNvPr>
          <p:cNvPicPr>
            <a:picLocks noChangeAspect="1"/>
          </p:cNvPicPr>
          <p:nvPr/>
        </p:nvPicPr>
        <p:blipFill>
          <a:blip r:embed="rId3"/>
          <a:stretch>
            <a:fillRect/>
          </a:stretch>
        </p:blipFill>
        <p:spPr>
          <a:xfrm>
            <a:off x="6096000" y="1494631"/>
            <a:ext cx="5433856" cy="4669293"/>
          </a:xfrm>
          <a:prstGeom prst="rect">
            <a:avLst/>
          </a:prstGeom>
        </p:spPr>
      </p:pic>
      <p:sp>
        <p:nvSpPr>
          <p:cNvPr id="6" name="Slide Number Placeholder 5">
            <a:extLst>
              <a:ext uri="{FF2B5EF4-FFF2-40B4-BE49-F238E27FC236}">
                <a16:creationId xmlns:a16="http://schemas.microsoft.com/office/drawing/2014/main" id="{7BCAEE38-4207-E1FA-582F-494828E16248}"/>
              </a:ext>
            </a:extLst>
          </p:cNvPr>
          <p:cNvSpPr>
            <a:spLocks noGrp="1"/>
          </p:cNvSpPr>
          <p:nvPr>
            <p:ph type="sldNum" sz="quarter" idx="4"/>
          </p:nvPr>
        </p:nvSpPr>
        <p:spPr/>
        <p:txBody>
          <a:bodyPr/>
          <a:lstStyle/>
          <a:p>
            <a:fld id="{5D0CA2F7-FE4E-154E-9941-05B277D36643}" type="slidenum">
              <a:rPr lang="en-US" smtClean="0"/>
              <a:pPr/>
              <a:t>81</a:t>
            </a:fld>
            <a:endParaRPr lang="en-US"/>
          </a:p>
        </p:txBody>
      </p:sp>
    </p:spTree>
    <p:extLst>
      <p:ext uri="{BB962C8B-B14F-4D97-AF65-F5344CB8AC3E}">
        <p14:creationId xmlns:p14="http://schemas.microsoft.com/office/powerpoint/2010/main" val="3244026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37807" cy="1325563"/>
          </a:xfrm>
        </p:spPr>
        <p:txBody>
          <a:bodyPr>
            <a:normAutofit/>
          </a:bodyPr>
          <a:lstStyle/>
          <a:p>
            <a:r>
              <a:rPr lang="en-US" sz="3200"/>
              <a:t>Creating a Safe Sleep Action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474132" y="2102379"/>
            <a:ext cx="5023557" cy="4074584"/>
          </a:xfrm>
        </p:spPr>
        <p:txBody>
          <a:bodyPr vert="horz" lIns="0" tIns="0" rIns="0" bIns="0" rtlCol="0" anchor="t">
            <a:normAutofit fontScale="92500"/>
          </a:bodyPr>
          <a:lstStyle/>
          <a:p>
            <a:pPr>
              <a:lnSpc>
                <a:spcPct val="100000"/>
              </a:lnSpc>
              <a:spcAft>
                <a:spcPts val="1200"/>
              </a:spcAft>
            </a:pPr>
            <a:r>
              <a:rPr lang="en-US" sz="2800" dirty="0"/>
              <a:t>Where will my baby sleep at home?</a:t>
            </a:r>
          </a:p>
          <a:p>
            <a:pPr>
              <a:lnSpc>
                <a:spcPct val="100000"/>
              </a:lnSpc>
              <a:spcAft>
                <a:spcPts val="1200"/>
              </a:spcAft>
            </a:pPr>
            <a:r>
              <a:rPr lang="en-US" sz="2800" dirty="0"/>
              <a:t>Where will my baby sleep when staying with other caregivers (grandparents, aunts, uncles, babysitters, etc.)? </a:t>
            </a:r>
          </a:p>
          <a:p>
            <a:pPr>
              <a:lnSpc>
                <a:spcPct val="100000"/>
              </a:lnSpc>
              <a:spcAft>
                <a:spcPts val="1200"/>
              </a:spcAft>
            </a:pPr>
            <a:r>
              <a:rPr lang="en-US" sz="2800" dirty="0"/>
              <a:t>Where will I feed my baby at night?</a:t>
            </a:r>
            <a:endParaRPr lang="en-US" sz="2800" dirty="0">
              <a:cs typeface="Calibri"/>
            </a:endParaRPr>
          </a:p>
          <a:p>
            <a:pPr>
              <a:lnSpc>
                <a:spcPct val="100000"/>
              </a:lnSpc>
              <a:spcAft>
                <a:spcPts val="1200"/>
              </a:spcAft>
            </a:pPr>
            <a:r>
              <a:rPr lang="en-US" sz="2800" dirty="0">
                <a:cs typeface="Calibri"/>
              </a:rPr>
              <a:t>Where will my baby sleep in an emergency?</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49768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A Plan for Parents and Caregivers handout&#10;">
            <a:extLst>
              <a:ext uri="{FF2B5EF4-FFF2-40B4-BE49-F238E27FC236}">
                <a16:creationId xmlns:a16="http://schemas.microsoft.com/office/drawing/2014/main" id="{7010F4F0-CEB3-E305-2DD8-3A02FBBD9EC7}"/>
              </a:ext>
            </a:extLst>
          </p:cNvPr>
          <p:cNvPicPr>
            <a:picLocks noChangeAspect="1"/>
          </p:cNvPicPr>
          <p:nvPr/>
        </p:nvPicPr>
        <p:blipFill>
          <a:blip r:embed="rId3"/>
          <a:stretch>
            <a:fillRect/>
          </a:stretch>
        </p:blipFill>
        <p:spPr>
          <a:xfrm>
            <a:off x="5880694" y="638461"/>
            <a:ext cx="5967232" cy="4619303"/>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C79F3C98-D6CF-3790-18F6-B0D6F4E22EB5}"/>
              </a:ext>
            </a:extLst>
          </p:cNvPr>
          <p:cNvSpPr>
            <a:spLocks noGrp="1"/>
          </p:cNvSpPr>
          <p:nvPr>
            <p:ph type="sldNum" sz="quarter" idx="4"/>
          </p:nvPr>
        </p:nvSpPr>
        <p:spPr/>
        <p:txBody>
          <a:bodyPr/>
          <a:lstStyle/>
          <a:p>
            <a:fld id="{5D0CA2F7-FE4E-154E-9941-05B277D36643}" type="slidenum">
              <a:rPr lang="en-US" smtClean="0"/>
              <a:pPr/>
              <a:t>82</a:t>
            </a:fld>
            <a:endParaRPr lang="en-US"/>
          </a:p>
        </p:txBody>
      </p:sp>
      <p:sp>
        <p:nvSpPr>
          <p:cNvPr id="2" name="TextBox 1">
            <a:extLst>
              <a:ext uri="{FF2B5EF4-FFF2-40B4-BE49-F238E27FC236}">
                <a16:creationId xmlns:a16="http://schemas.microsoft.com/office/drawing/2014/main" id="{964322B3-C8D5-3A80-C702-334E93EE648A}"/>
              </a:ext>
            </a:extLst>
          </p:cNvPr>
          <p:cNvSpPr txBox="1"/>
          <p:nvPr/>
        </p:nvSpPr>
        <p:spPr>
          <a:xfrm>
            <a:off x="5880694" y="5503890"/>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27699495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955-93E8-4CDB-82E7-0CE93F79100D}"/>
              </a:ext>
            </a:extLst>
          </p:cNvPr>
          <p:cNvSpPr>
            <a:spLocks noGrp="1"/>
          </p:cNvSpPr>
          <p:nvPr>
            <p:ph type="title"/>
          </p:nvPr>
        </p:nvSpPr>
        <p:spPr/>
        <p:txBody>
          <a:bodyPr/>
          <a:lstStyle/>
          <a:p>
            <a:r>
              <a:rPr lang="en-US"/>
              <a:t>Let’s Practice</a:t>
            </a:r>
          </a:p>
        </p:txBody>
      </p:sp>
      <p:sp>
        <p:nvSpPr>
          <p:cNvPr id="3" name="Content Placeholder 2">
            <a:extLst>
              <a:ext uri="{FF2B5EF4-FFF2-40B4-BE49-F238E27FC236}">
                <a16:creationId xmlns:a16="http://schemas.microsoft.com/office/drawing/2014/main" id="{0A83B9A6-61DE-4C87-9D6D-8CB6A3A1A27B}"/>
              </a:ext>
            </a:extLst>
          </p:cNvPr>
          <p:cNvSpPr>
            <a:spLocks noGrp="1"/>
          </p:cNvSpPr>
          <p:nvPr>
            <p:ph idx="1"/>
          </p:nvPr>
        </p:nvSpPr>
        <p:spPr>
          <a:xfrm>
            <a:off x="838200" y="1825625"/>
            <a:ext cx="4802436" cy="4133048"/>
          </a:xfrm>
        </p:spPr>
        <p:txBody>
          <a:bodyPr/>
          <a:lstStyle/>
          <a:p>
            <a:pPr marL="0" indent="0">
              <a:buNone/>
            </a:pPr>
            <a:r>
              <a:rPr lang="en-US" sz="2800" b="1" dirty="0"/>
              <a:t>Help caregivers form an action plan to support safe sleep practices.</a:t>
            </a:r>
          </a:p>
          <a:p>
            <a:pPr marL="0" indent="0">
              <a:buNone/>
            </a:pPr>
            <a:endParaRPr lang="en-US" sz="2800" dirty="0"/>
          </a:p>
          <a:p>
            <a:r>
              <a:rPr lang="en-US" sz="2800" dirty="0"/>
              <a:t>Pick Topics from the Memory Game (partner activity)</a:t>
            </a:r>
          </a:p>
          <a:p>
            <a:r>
              <a:rPr lang="en-US" sz="2800" dirty="0"/>
              <a:t>Practice with a Partner</a:t>
            </a:r>
          </a:p>
          <a:p>
            <a:r>
              <a:rPr lang="en-US" sz="2800" dirty="0"/>
              <a:t>Performance</a:t>
            </a:r>
          </a:p>
          <a:p>
            <a:pPr marL="0" indent="0">
              <a:buNone/>
            </a:pPr>
            <a:endParaRPr lang="en-US" dirty="0"/>
          </a:p>
          <a:p>
            <a:pPr marL="0" indent="0">
              <a:buNone/>
            </a:pPr>
            <a:endParaRPr lang="en-US" dirty="0"/>
          </a:p>
          <a:p>
            <a:pPr marL="0" indent="0">
              <a:buNone/>
            </a:pPr>
            <a:endParaRPr lang="en-US" dirty="0"/>
          </a:p>
        </p:txBody>
      </p:sp>
      <p:pic>
        <p:nvPicPr>
          <p:cNvPr id="6" name="Picture 5" descr="A person and a person holding hands&#10;&#10;">
            <a:extLst>
              <a:ext uri="{FF2B5EF4-FFF2-40B4-BE49-F238E27FC236}">
                <a16:creationId xmlns:a16="http://schemas.microsoft.com/office/drawing/2014/main" id="{9BB6E954-CF7D-9945-9B9D-35D5E8721D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690688"/>
            <a:ext cx="5530478" cy="400393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5A95699-3E4B-8F8C-FC4B-1FDC4174BA7E}"/>
              </a:ext>
            </a:extLst>
          </p:cNvPr>
          <p:cNvSpPr>
            <a:spLocks noGrp="1"/>
          </p:cNvSpPr>
          <p:nvPr>
            <p:ph type="sldNum" sz="quarter" idx="4"/>
          </p:nvPr>
        </p:nvSpPr>
        <p:spPr/>
        <p:txBody>
          <a:bodyPr/>
          <a:lstStyle/>
          <a:p>
            <a:fld id="{5D0CA2F7-FE4E-154E-9941-05B277D36643}" type="slidenum">
              <a:rPr lang="en-US" smtClean="0"/>
              <a:pPr/>
              <a:t>83</a:t>
            </a:fld>
            <a:endParaRPr lang="en-US"/>
          </a:p>
        </p:txBody>
      </p:sp>
    </p:spTree>
    <p:extLst>
      <p:ext uri="{BB962C8B-B14F-4D97-AF65-F5344CB8AC3E}">
        <p14:creationId xmlns:p14="http://schemas.microsoft.com/office/powerpoint/2010/main" val="27996664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a:t>Who Can Continue the Conversation?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114799" cy="4351338"/>
          </a:xfrm>
        </p:spPr>
        <p:txBody>
          <a:bodyPr>
            <a:normAutofit/>
          </a:bodyPr>
          <a:lstStyle/>
          <a:p>
            <a:pPr marL="0" indent="0">
              <a:spcAft>
                <a:spcPts val="1200"/>
              </a:spcAft>
              <a:buNone/>
            </a:pPr>
            <a:r>
              <a:rPr lang="en-US" sz="3200" b="1" i="1" u="none" strike="noStrike" dirty="0">
                <a:solidFill>
                  <a:srgbClr val="000000"/>
                </a:solidFill>
                <a:effectLst/>
              </a:rPr>
              <a:t>Multiple sources. Multiple times.</a:t>
            </a:r>
          </a:p>
          <a:p>
            <a:pPr marL="0" indent="0">
              <a:buNone/>
            </a:pPr>
            <a:r>
              <a:rPr lang="en-US" sz="3200" dirty="0">
                <a:solidFill>
                  <a:srgbClr val="000000"/>
                </a:solidFill>
              </a:rPr>
              <a:t>To</a:t>
            </a:r>
            <a:r>
              <a:rPr lang="en-US" sz="3200" b="0" u="none" strike="noStrike" dirty="0">
                <a:solidFill>
                  <a:srgbClr val="000000"/>
                </a:solidFill>
                <a:effectLst/>
              </a:rPr>
              <a:t> increase the chance of parents and caregivers using safe infant sleep recommendations.</a:t>
            </a:r>
          </a:p>
          <a:p>
            <a:pPr marL="0" indent="0">
              <a:buNone/>
            </a:pPr>
            <a:endParaRPr lang="en-US" sz="2800" dirty="0"/>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Circle of Support handout&#10;">
            <a:extLst>
              <a:ext uri="{FF2B5EF4-FFF2-40B4-BE49-F238E27FC236}">
                <a16:creationId xmlns:a16="http://schemas.microsoft.com/office/drawing/2014/main" id="{AD45BA81-6C64-945F-A586-7BCAFB076714}"/>
              </a:ext>
            </a:extLst>
          </p:cNvPr>
          <p:cNvPicPr>
            <a:picLocks noChangeAspect="1"/>
          </p:cNvPicPr>
          <p:nvPr/>
        </p:nvPicPr>
        <p:blipFill>
          <a:blip r:embed="rId3"/>
          <a:stretch>
            <a:fillRect/>
          </a:stretch>
        </p:blipFill>
        <p:spPr>
          <a:xfrm>
            <a:off x="6995281" y="568185"/>
            <a:ext cx="3953359" cy="5094001"/>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84</a:t>
            </a:fld>
            <a:endParaRPr lang="en-US"/>
          </a:p>
        </p:txBody>
      </p:sp>
      <p:sp>
        <p:nvSpPr>
          <p:cNvPr id="2" name="TextBox 1">
            <a:extLst>
              <a:ext uri="{FF2B5EF4-FFF2-40B4-BE49-F238E27FC236}">
                <a16:creationId xmlns:a16="http://schemas.microsoft.com/office/drawing/2014/main" id="{95153ACA-A9B2-902F-3152-55E054751424}"/>
              </a:ext>
            </a:extLst>
          </p:cNvPr>
          <p:cNvSpPr txBox="1"/>
          <p:nvPr/>
        </p:nvSpPr>
        <p:spPr>
          <a:xfrm>
            <a:off x="6975428" y="5807631"/>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4254661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dirty="0"/>
              <a:t>What Resources Can I Share in Conversations?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607858" cy="4351338"/>
          </a:xfrm>
        </p:spPr>
        <p:txBody>
          <a:bodyPr>
            <a:normAutofit lnSpcReduction="10000"/>
          </a:bodyPr>
          <a:lstStyle/>
          <a:p>
            <a:pPr marL="0" indent="0">
              <a:spcAft>
                <a:spcPts val="1200"/>
              </a:spcAft>
              <a:buNone/>
            </a:pPr>
            <a:r>
              <a:rPr lang="en-US" sz="3200" b="1" i="1" u="none" strike="noStrike" dirty="0">
                <a:solidFill>
                  <a:srgbClr val="000000"/>
                </a:solidFill>
                <a:effectLst/>
              </a:rPr>
              <a:t>Customizable Community Resource Template</a:t>
            </a:r>
          </a:p>
          <a:p>
            <a:r>
              <a:rPr lang="en-US" sz="3200" dirty="0">
                <a:solidFill>
                  <a:srgbClr val="000000"/>
                </a:solidFill>
              </a:rPr>
              <a:t>Side one lists national and state resources to support safe infant sleep practices.</a:t>
            </a:r>
          </a:p>
          <a:p>
            <a:r>
              <a:rPr lang="en-US" sz="3200" b="0" u="none" strike="noStrike" dirty="0">
                <a:solidFill>
                  <a:srgbClr val="000000"/>
                </a:solidFill>
                <a:effectLst/>
              </a:rPr>
              <a:t>Side two provides a space for you to add community resources and your contact information.</a:t>
            </a:r>
          </a:p>
          <a:p>
            <a:pPr marL="0" indent="0">
              <a:buNone/>
            </a:pPr>
            <a:endParaRPr lang="en-US" sz="2800" dirty="0"/>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AD45BA81-6C64-945F-A586-7BCAFB076714}"/>
              </a:ext>
            </a:extLst>
          </p:cNvPr>
          <p:cNvPicPr>
            <a:picLocks noChangeAspect="1"/>
          </p:cNvPicPr>
          <p:nvPr/>
        </p:nvPicPr>
        <p:blipFill>
          <a:blip r:embed="rId3"/>
          <a:srcRect/>
          <a:stretch/>
        </p:blipFill>
        <p:spPr>
          <a:xfrm>
            <a:off x="7213706" y="365125"/>
            <a:ext cx="4470185" cy="5694164"/>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85</a:t>
            </a:fld>
            <a:endParaRPr lang="en-US"/>
          </a:p>
        </p:txBody>
      </p:sp>
      <p:sp>
        <p:nvSpPr>
          <p:cNvPr id="2" name="TextBox 1">
            <a:extLst>
              <a:ext uri="{FF2B5EF4-FFF2-40B4-BE49-F238E27FC236}">
                <a16:creationId xmlns:a16="http://schemas.microsoft.com/office/drawing/2014/main" id="{E5762829-BEBC-93AD-43C5-786961943400}"/>
              </a:ext>
            </a:extLst>
          </p:cNvPr>
          <p:cNvSpPr txBox="1"/>
          <p:nvPr/>
        </p:nvSpPr>
        <p:spPr>
          <a:xfrm>
            <a:off x="7376995" y="5923321"/>
            <a:ext cx="3795985" cy="369332"/>
          </a:xfrm>
          <a:prstGeom prst="rect">
            <a:avLst/>
          </a:prstGeom>
          <a:noFill/>
        </p:spPr>
        <p:txBody>
          <a:bodyPr wrap="square" rtlCol="0">
            <a:spAutoFit/>
          </a:bodyPr>
          <a:lstStyle/>
          <a:p>
            <a:r>
              <a:rPr lang="en-US" i="1" dirty="0">
                <a:solidFill>
                  <a:srgbClr val="000000"/>
                </a:solidFill>
              </a:rPr>
              <a:t>Example image of resource.</a:t>
            </a:r>
          </a:p>
        </p:txBody>
      </p:sp>
    </p:spTree>
    <p:extLst>
      <p:ext uri="{BB962C8B-B14F-4D97-AF65-F5344CB8AC3E}">
        <p14:creationId xmlns:p14="http://schemas.microsoft.com/office/powerpoint/2010/main" val="1055773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1F712-F3B9-21ED-6502-BCABD3C93833}"/>
              </a:ext>
            </a:extLst>
          </p:cNvPr>
          <p:cNvSpPr>
            <a:spLocks noGrp="1"/>
          </p:cNvSpPr>
          <p:nvPr>
            <p:ph type="title"/>
          </p:nvPr>
        </p:nvSpPr>
        <p:spPr>
          <a:xfrm>
            <a:off x="842360" y="2002631"/>
            <a:ext cx="4918021" cy="2852737"/>
          </a:xfrm>
        </p:spPr>
        <p:txBody>
          <a:bodyPr anchor="ctr">
            <a:normAutofit/>
          </a:bodyPr>
          <a:lstStyle/>
          <a:p>
            <a:r>
              <a:rPr lang="es-ES_tradnl"/>
              <a:t>Closing</a:t>
            </a:r>
          </a:p>
        </p:txBody>
      </p:sp>
      <p:sp>
        <p:nvSpPr>
          <p:cNvPr id="4" name="Footer Placeholder 3">
            <a:extLst>
              <a:ext uri="{FF2B5EF4-FFF2-40B4-BE49-F238E27FC236}">
                <a16:creationId xmlns:a16="http://schemas.microsoft.com/office/drawing/2014/main" id="{46E393FF-92AA-F5B1-1A5D-036619CB866C}"/>
              </a:ext>
            </a:extLst>
          </p:cNvPr>
          <p:cNvSpPr>
            <a:spLocks noGrp="1"/>
          </p:cNvSpPr>
          <p:nvPr>
            <p:ph type="ftr" sz="quarter" idx="4294967295"/>
          </p:nvPr>
        </p:nvSpPr>
        <p:spPr>
          <a:xfrm>
            <a:off x="838200" y="6356350"/>
            <a:ext cx="4114800" cy="365125"/>
          </a:xfrm>
          <a:prstGeom prst="rect">
            <a:avLst/>
          </a:prstGeo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13" name="Picture 12" descr="A person holding a baby">
            <a:extLst>
              <a:ext uri="{FF2B5EF4-FFF2-40B4-BE49-F238E27FC236}">
                <a16:creationId xmlns:a16="http://schemas.microsoft.com/office/drawing/2014/main" id="{40109EA7-F8FA-5973-CF67-546BC680B2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588754" y="10"/>
            <a:ext cx="5603246" cy="6857990"/>
          </a:xfrm>
          <a:prstGeom prst="rect">
            <a:avLst/>
          </a:prstGeom>
          <a:noFill/>
        </p:spPr>
      </p:pic>
      <p:sp>
        <p:nvSpPr>
          <p:cNvPr id="3" name="Slide Number Placeholder 2">
            <a:extLst>
              <a:ext uri="{FF2B5EF4-FFF2-40B4-BE49-F238E27FC236}">
                <a16:creationId xmlns:a16="http://schemas.microsoft.com/office/drawing/2014/main" id="{4EC3C97B-00EC-4FA0-496E-A784E1523A3C}"/>
              </a:ext>
            </a:extLst>
          </p:cNvPr>
          <p:cNvSpPr>
            <a:spLocks noGrp="1"/>
          </p:cNvSpPr>
          <p:nvPr>
            <p:ph type="sldNum" sz="quarter" idx="4"/>
          </p:nvPr>
        </p:nvSpPr>
        <p:spPr>
          <a:xfrm>
            <a:off x="9448799" y="6488680"/>
            <a:ext cx="2743200" cy="365125"/>
          </a:xfrm>
        </p:spPr>
        <p:txBody>
          <a:bodyPr anchor="ctr">
            <a:normAutofit/>
          </a:bodyPr>
          <a:lstStyle/>
          <a:p>
            <a:pPr>
              <a:spcAft>
                <a:spcPts val="600"/>
              </a:spcAft>
            </a:pPr>
            <a:fld id="{5D0CA2F7-FE4E-154E-9941-05B277D36643}" type="slidenum">
              <a:rPr lang="en-US" smtClean="0"/>
              <a:pPr>
                <a:spcAft>
                  <a:spcPts val="600"/>
                </a:spcAft>
              </a:pPr>
              <a:t>86</a:t>
            </a:fld>
            <a:endParaRPr lang="en-US"/>
          </a:p>
        </p:txBody>
      </p:sp>
    </p:spTree>
    <p:extLst>
      <p:ext uri="{BB962C8B-B14F-4D97-AF65-F5344CB8AC3E}">
        <p14:creationId xmlns:p14="http://schemas.microsoft.com/office/powerpoint/2010/main" val="3607744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n-US" dirty="0"/>
              <a:t>Closing </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a:xfrm>
            <a:off x="838200" y="1825625"/>
            <a:ext cx="3105839" cy="4183289"/>
          </a:xfrm>
        </p:spPr>
        <p:txBody>
          <a:bodyPr>
            <a:normAutofit/>
          </a:bodyPr>
          <a:lstStyle/>
          <a:p>
            <a:r>
              <a:rPr lang="en-US" sz="2800" dirty="0"/>
              <a:t>Questions</a:t>
            </a:r>
          </a:p>
          <a:p>
            <a:r>
              <a:rPr lang="en-US" sz="2800" dirty="0"/>
              <a:t>Resources Available for Download or Electronic Use</a:t>
            </a:r>
          </a:p>
          <a:p>
            <a:r>
              <a:rPr lang="en-US" sz="2800" dirty="0"/>
              <a:t>Community Training Post-Test</a:t>
            </a:r>
          </a:p>
          <a:p>
            <a:r>
              <a:rPr lang="en-US" sz="2800" dirty="0"/>
              <a:t>Follow-Up Survey</a:t>
            </a:r>
          </a:p>
        </p:txBody>
      </p:sp>
      <p:pic>
        <p:nvPicPr>
          <p:cNvPr id="6" name="Picture 5">
            <a:hlinkClick r:id="rId3"/>
            <a:extLst>
              <a:ext uri="{FF2B5EF4-FFF2-40B4-BE49-F238E27FC236}">
                <a16:creationId xmlns:a16="http://schemas.microsoft.com/office/drawing/2014/main" id="{58139D5C-3951-92FF-62F2-7ED0169DD054}"/>
              </a:ext>
            </a:extLst>
          </p:cNvPr>
          <p:cNvPicPr>
            <a:picLocks noChangeAspect="1"/>
          </p:cNvPicPr>
          <p:nvPr/>
        </p:nvPicPr>
        <p:blipFill>
          <a:blip r:embed="rId4"/>
          <a:srcRect/>
          <a:stretch/>
        </p:blipFill>
        <p:spPr>
          <a:xfrm>
            <a:off x="4781617" y="1244414"/>
            <a:ext cx="6932692" cy="418753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4E7A930-1A5A-52AC-C53A-1948C04E57E4}"/>
              </a:ext>
            </a:extLst>
          </p:cNvPr>
          <p:cNvSpPr>
            <a:spLocks noGrp="1"/>
          </p:cNvSpPr>
          <p:nvPr>
            <p:ph type="sldNum" sz="quarter" idx="4"/>
          </p:nvPr>
        </p:nvSpPr>
        <p:spPr/>
        <p:txBody>
          <a:bodyPr/>
          <a:lstStyle/>
          <a:p>
            <a:fld id="{5D0CA2F7-FE4E-154E-9941-05B277D36643}" type="slidenum">
              <a:rPr lang="en-US" smtClean="0"/>
              <a:pPr/>
              <a:t>87</a:t>
            </a:fld>
            <a:endParaRPr lang="en-US"/>
          </a:p>
        </p:txBody>
      </p:sp>
      <p:sp>
        <p:nvSpPr>
          <p:cNvPr id="7" name="TextBox 6">
            <a:extLst>
              <a:ext uri="{FF2B5EF4-FFF2-40B4-BE49-F238E27FC236}">
                <a16:creationId xmlns:a16="http://schemas.microsoft.com/office/drawing/2014/main" id="{409FF8FC-E105-A71C-E918-BF7AB8BE1E5D}"/>
              </a:ext>
            </a:extLst>
          </p:cNvPr>
          <p:cNvSpPr txBox="1"/>
          <p:nvPr/>
        </p:nvSpPr>
        <p:spPr>
          <a:xfrm>
            <a:off x="4781617" y="5670360"/>
            <a:ext cx="6932692" cy="584775"/>
          </a:xfrm>
          <a:prstGeom prst="rect">
            <a:avLst/>
          </a:prstGeom>
          <a:noFill/>
        </p:spPr>
        <p:txBody>
          <a:bodyPr wrap="square" rtlCol="0">
            <a:spAutoFit/>
          </a:bodyPr>
          <a:lstStyle/>
          <a:p>
            <a:r>
              <a:rPr lang="en-US" sz="1600" i="1" dirty="0">
                <a:solidFill>
                  <a:srgbClr val="000000"/>
                </a:solidFill>
              </a:rPr>
              <a:t>Example of image of </a:t>
            </a:r>
            <a:r>
              <a:rPr lang="en-US" sz="1600" i="1" dirty="0">
                <a:solidFill>
                  <a:schemeClr val="tx1">
                    <a:lumMod val="60000"/>
                    <a:lumOff val="40000"/>
                  </a:schemeClr>
                </a:solidFill>
                <a:hlinkClick r:id="rId3">
                  <a:extLst>
                    <a:ext uri="{A12FA001-AC4F-418D-AE19-62706E023703}">
                      <ahyp:hlinkClr xmlns:ahyp="http://schemas.microsoft.com/office/drawing/2018/hyperlinkcolor" val="tx"/>
                    </a:ext>
                  </a:extLst>
                </a:hlinkClick>
              </a:rPr>
              <a:t>Let’s Talk-Safe infant Sleep toolkit location</a:t>
            </a:r>
            <a:r>
              <a:rPr lang="en-US" sz="1600" i="1" dirty="0">
                <a:solidFill>
                  <a:srgbClr val="000000"/>
                </a:solidFill>
              </a:rPr>
              <a:t>. Click on image to go to the website.</a:t>
            </a:r>
          </a:p>
        </p:txBody>
      </p:sp>
    </p:spTree>
    <p:extLst>
      <p:ext uri="{BB962C8B-B14F-4D97-AF65-F5344CB8AC3E}">
        <p14:creationId xmlns:p14="http://schemas.microsoft.com/office/powerpoint/2010/main" val="2529399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 Website</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1940018"/>
          </a:xfrm>
        </p:spPr>
        <p:txBody>
          <a:bodyPr vert="horz" lIns="0" tIns="0" rIns="0" bIns="0" rtlCol="0" anchor="t">
            <a:normAutofit/>
          </a:bodyPr>
          <a:lstStyle/>
          <a:p>
            <a:pPr marL="0" indent="0">
              <a:buNone/>
            </a:pPr>
            <a:r>
              <a:rPr lang="en-US" b="1"/>
              <a:t>DSHS Safe Infant Sleep Website: </a:t>
            </a:r>
          </a:p>
          <a:p>
            <a:pPr marL="0" indent="0">
              <a:buNone/>
            </a:pPr>
            <a:r>
              <a:rPr lang="en-US" dirty="0">
                <a:solidFill>
                  <a:schemeClr val="tx1">
                    <a:lumMod val="60000"/>
                    <a:lumOff val="40000"/>
                  </a:schemeClr>
                </a:solidFill>
                <a:hlinkClick r:id="rId3">
                  <a:extLst>
                    <a:ext uri="{A12FA001-AC4F-418D-AE19-62706E023703}">
                      <ahyp:hlinkClr xmlns:ahyp="http://schemas.microsoft.com/office/drawing/2018/hyperlinkcolor" val="tx"/>
                    </a:ext>
                  </a:extLst>
                </a:hlinkClick>
              </a:rPr>
              <a:t>dshs.Texas.gov/SafeInfantSleep</a:t>
            </a:r>
            <a:endParaRPr lang="en-US" dirty="0">
              <a:solidFill>
                <a:schemeClr val="tx1">
                  <a:lumMod val="60000"/>
                  <a:lumOff val="40000"/>
                </a:schemeClr>
              </a:solidFill>
              <a:ea typeface="Calibri"/>
              <a:cs typeface="Calibri"/>
              <a:hlinkClick r:id="rId3">
                <a:extLst>
                  <a:ext uri="{A12FA001-AC4F-418D-AE19-62706E023703}">
                    <ahyp:hlinkClr xmlns:ahyp="http://schemas.microsoft.com/office/drawing/2018/hyperlinkcolor" val="tx"/>
                  </a:ext>
                </a:extLst>
              </a:hlinkClick>
            </a:endParaRPr>
          </a:p>
          <a:p>
            <a:pPr marL="0" indent="0">
              <a:buNone/>
            </a:pPr>
            <a:r>
              <a:rPr lang="en-US" dirty="0">
                <a:solidFill>
                  <a:schemeClr val="tx1">
                    <a:lumMod val="60000"/>
                    <a:lumOff val="40000"/>
                  </a:schemeClr>
                </a:solidFill>
                <a:hlinkClick r:id="rId4">
                  <a:extLst>
                    <a:ext uri="{A12FA001-AC4F-418D-AE19-62706E023703}">
                      <ahyp:hlinkClr xmlns:ahyp="http://schemas.microsoft.com/office/drawing/2018/hyperlinkcolor" val="tx"/>
                    </a:ext>
                  </a:extLst>
                </a:hlinkClick>
              </a:rPr>
              <a:t>dshs.texas.gov/SuenoInfantilSeguro</a:t>
            </a:r>
            <a:r>
              <a:rPr lang="en-US" dirty="0">
                <a:solidFill>
                  <a:schemeClr val="tx1">
                    <a:lumMod val="60000"/>
                    <a:lumOff val="40000"/>
                  </a:schemeClr>
                </a:solidFill>
              </a:rPr>
              <a:t> </a:t>
            </a:r>
            <a:endParaRPr lang="en-US" dirty="0">
              <a:solidFill>
                <a:schemeClr val="tx1">
                  <a:lumMod val="60000"/>
                  <a:lumOff val="40000"/>
                </a:schemeClr>
              </a:solidFill>
              <a:ea typeface="Calibri"/>
              <a:cs typeface="Calibri"/>
            </a:endParaRPr>
          </a:p>
          <a:p>
            <a:pPr marL="0" indent="0">
              <a:buNone/>
            </a:pPr>
            <a:endParaRPr lang="en-US"/>
          </a:p>
          <a:p>
            <a:pPr marL="0" indent="0">
              <a:buNone/>
            </a:pPr>
            <a:endParaRPr lang="en-US"/>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88</a:t>
            </a:fld>
            <a:endParaRPr lang="en-US"/>
          </a:p>
        </p:txBody>
      </p:sp>
    </p:spTree>
    <p:extLst>
      <p:ext uri="{BB962C8B-B14F-4D97-AF65-F5344CB8AC3E}">
        <p14:creationId xmlns:p14="http://schemas.microsoft.com/office/powerpoint/2010/main" val="16763047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dirty="0"/>
              <a:t>Safe Infant Sleep Data Resources</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1690687"/>
            <a:ext cx="10515600" cy="4007983"/>
          </a:xfrm>
        </p:spPr>
        <p:txBody>
          <a:bodyPr vert="horz" lIns="0" tIns="0" rIns="0" bIns="0" rtlCol="0" anchor="t">
            <a:normAutofit/>
          </a:bodyPr>
          <a:lstStyle/>
          <a:p>
            <a:pPr marL="0" indent="0">
              <a:buNone/>
            </a:pPr>
            <a:r>
              <a:rPr lang="en-US" sz="2800" b="1" dirty="0"/>
              <a:t>DSHS Infant Health Practices Dashboards:</a:t>
            </a:r>
            <a:endParaRPr lang="en-US" sz="2800" dirty="0">
              <a:solidFill>
                <a:srgbClr val="00308B"/>
              </a:solidFill>
              <a:ea typeface="Calibri"/>
              <a:cs typeface="Calibri"/>
            </a:endParaRPr>
          </a:p>
          <a:p>
            <a:pPr marL="0" indent="0">
              <a:buNone/>
            </a:pPr>
            <a:r>
              <a:rPr lang="en-US" sz="2800" dirty="0">
                <a:solidFill>
                  <a:srgbClr val="206DFF"/>
                </a:solidFill>
                <a:hlinkClick r:id="rId3">
                  <a:extLst>
                    <a:ext uri="{A12FA001-AC4F-418D-AE19-62706E023703}">
                      <ahyp:hlinkClr xmlns:ahyp="http://schemas.microsoft.com/office/drawing/2018/hyperlinkcolor" val="tx"/>
                    </a:ext>
                  </a:extLst>
                </a:hlinkClick>
              </a:rPr>
              <a:t>healthdata.dshs.texas.gov/dashboards/maternal-and-child-health/infant-health/</a:t>
            </a:r>
            <a:endParaRPr lang="en-US" sz="2800" dirty="0">
              <a:solidFill>
                <a:srgbClr val="00308B"/>
              </a:solidFill>
              <a:ea typeface="Calibri"/>
              <a:cs typeface="Calibri"/>
              <a:hlinkClick r:id="rId3">
                <a:extLst>
                  <a:ext uri="{A12FA001-AC4F-418D-AE19-62706E023703}">
                    <ahyp:hlinkClr xmlns:ahyp="http://schemas.microsoft.com/office/drawing/2018/hyperlinkcolor" val="tx"/>
                  </a:ext>
                </a:extLst>
              </a:hlinkClick>
            </a:endParaRPr>
          </a:p>
          <a:p>
            <a:pPr marL="0" indent="0">
              <a:buNone/>
            </a:pPr>
            <a:endParaRPr lang="en-US" sz="2800" dirty="0">
              <a:solidFill>
                <a:srgbClr val="00308B"/>
              </a:solidFill>
              <a:ea typeface="Calibri"/>
              <a:cs typeface="Calibri"/>
            </a:endParaRPr>
          </a:p>
          <a:p>
            <a:pPr marL="0" indent="0">
              <a:buNone/>
            </a:pPr>
            <a:r>
              <a:rPr lang="en-US" sz="2800" b="1" dirty="0"/>
              <a:t>CDC SUID Data Resource:</a:t>
            </a:r>
            <a:endParaRPr lang="en-US" sz="2800" dirty="0">
              <a:solidFill>
                <a:srgbClr val="00308B"/>
              </a:solidFill>
              <a:ea typeface="Calibri"/>
              <a:cs typeface="Calibri"/>
            </a:endParaRPr>
          </a:p>
          <a:p>
            <a:pPr marL="0" indent="0">
              <a:buNone/>
            </a:pPr>
            <a:r>
              <a:rPr lang="en-US" sz="2800" dirty="0">
                <a:solidFill>
                  <a:srgbClr val="206DFF"/>
                </a:solidFill>
                <a:ea typeface="Calibri"/>
                <a:cs typeface="Calibri"/>
                <a:hlinkClick r:id="rId4">
                  <a:extLst>
                    <a:ext uri="{A12FA001-AC4F-418D-AE19-62706E023703}">
                      <ahyp:hlinkClr xmlns:ahyp="http://schemas.microsoft.com/office/drawing/2018/hyperlinkcolor" val="tx"/>
                    </a:ext>
                  </a:extLst>
                </a:hlinkClick>
              </a:rPr>
              <a:t>cdc.gov/sids/data.htm</a:t>
            </a:r>
            <a:r>
              <a:rPr lang="en-US" sz="2800" dirty="0">
                <a:solidFill>
                  <a:schemeClr val="tx1">
                    <a:lumMod val="60000"/>
                    <a:lumOff val="40000"/>
                  </a:schemeClr>
                </a:solidFill>
                <a:ea typeface="Calibri"/>
                <a:cs typeface="Calibri"/>
              </a:rPr>
              <a:t> </a:t>
            </a:r>
          </a:p>
          <a:p>
            <a:pPr marL="0" indent="0">
              <a:buNone/>
            </a:pPr>
            <a:endParaRPr lang="en-US" sz="2800" b="1" dirty="0">
              <a:ea typeface="Calibri"/>
              <a:cs typeface="Calibri"/>
            </a:endParaRPr>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89</a:t>
            </a:fld>
            <a:endParaRPr lang="en-US"/>
          </a:p>
        </p:txBody>
      </p:sp>
    </p:spTree>
    <p:extLst>
      <p:ext uri="{BB962C8B-B14F-4D97-AF65-F5344CB8AC3E}">
        <p14:creationId xmlns:p14="http://schemas.microsoft.com/office/powerpoint/2010/main" val="338100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a:t>Defining the Problem: </a:t>
            </a:r>
          </a:p>
        </p:txBody>
      </p:sp>
      <p:sp>
        <p:nvSpPr>
          <p:cNvPr id="6" name="Content Placeholder 5">
            <a:extLst>
              <a:ext uri="{FF2B5EF4-FFF2-40B4-BE49-F238E27FC236}">
                <a16:creationId xmlns:a16="http://schemas.microsoft.com/office/drawing/2014/main" id="{45E94E6C-A516-93EB-84E5-0357A835ECA3}"/>
              </a:ext>
            </a:extLst>
          </p:cNvPr>
          <p:cNvSpPr>
            <a:spLocks noGrp="1"/>
          </p:cNvSpPr>
          <p:nvPr>
            <p:ph idx="1"/>
          </p:nvPr>
        </p:nvSpPr>
        <p:spPr>
          <a:xfrm>
            <a:off x="838200" y="1825625"/>
            <a:ext cx="10515600" cy="4074661"/>
          </a:xfrm>
        </p:spPr>
        <p:txBody>
          <a:bodyPr vert="horz" lIns="0" tIns="0" rIns="0" bIns="0" rtlCol="0" anchor="t">
            <a:normAutofit/>
          </a:bodyPr>
          <a:lstStyle/>
          <a:p>
            <a:pPr>
              <a:lnSpc>
                <a:spcPct val="100000"/>
              </a:lnSpc>
              <a:spcAft>
                <a:spcPts val="600"/>
              </a:spcAft>
            </a:pPr>
            <a:r>
              <a:rPr lang="en-US" sz="2800" b="1" dirty="0"/>
              <a:t>Sleep-related infant death</a:t>
            </a:r>
            <a:r>
              <a:rPr lang="en-US" sz="2800" dirty="0"/>
              <a:t>: A sudden, unexpected infant death that occurs during an observed or unobserved sleep period or in a sleep environment.</a:t>
            </a:r>
            <a:endParaRPr lang="en-US" sz="2800" dirty="0">
              <a:cs typeface="Calibri"/>
            </a:endParaRPr>
          </a:p>
          <a:p>
            <a:pPr>
              <a:lnSpc>
                <a:spcPct val="100000"/>
              </a:lnSpc>
              <a:spcAft>
                <a:spcPts val="600"/>
              </a:spcAft>
            </a:pPr>
            <a:r>
              <a:rPr lang="en-US" sz="2800" b="1" dirty="0"/>
              <a:t>Sudden unexpected infant death (SUID)</a:t>
            </a:r>
            <a:r>
              <a:rPr lang="en-US" sz="2800" dirty="0"/>
              <a:t>: The sudden and unexpected death, whether explained or unexplained (including sudden infant death syndrome (SIDS) and ill-defined deaths), occurring during infancy.</a:t>
            </a:r>
            <a:endParaRPr lang="en-US" sz="2800" dirty="0">
              <a:cs typeface="Calibri"/>
            </a:endParaRP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9</a:t>
            </a:fld>
            <a:endParaRPr lang="en-US"/>
          </a:p>
        </p:txBody>
      </p:sp>
    </p:spTree>
    <p:extLst>
      <p:ext uri="{BB962C8B-B14F-4D97-AF65-F5344CB8AC3E}">
        <p14:creationId xmlns:p14="http://schemas.microsoft.com/office/powerpoint/2010/main" val="10783007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lnSpcReduction="20000"/>
          </a:bodyPr>
          <a:lstStyle/>
          <a:p>
            <a:pPr marL="0" indent="0">
              <a:buNone/>
            </a:pPr>
            <a:r>
              <a:rPr lang="en-US" sz="2800" b="0" i="1" dirty="0">
                <a:effectLst/>
              </a:rPr>
              <a:t>Images courtesy of:</a:t>
            </a:r>
            <a:endParaRPr lang="en-US" sz="2800" b="0">
              <a:solidFill>
                <a:srgbClr val="00308B"/>
              </a:solidFill>
              <a:effectLst/>
              <a:ea typeface="Calibri"/>
              <a:cs typeface="Calibri"/>
            </a:endParaRPr>
          </a:p>
          <a:p>
            <a:pPr marL="971550" lvl="1" indent="-285750">
              <a:buFont typeface="Arial"/>
            </a:pPr>
            <a:r>
              <a:rPr lang="en-US" b="0" i="1" dirty="0">
                <a:effectLst/>
              </a:rPr>
              <a:t>DSHS Maternal Child Health Unit Safe Infant Sleep campaign;</a:t>
            </a:r>
            <a:endParaRPr lang="en-US" b="0">
              <a:solidFill>
                <a:srgbClr val="00308B"/>
              </a:solidFill>
              <a:effectLst/>
              <a:ea typeface="Calibri"/>
              <a:cs typeface="Calibri"/>
            </a:endParaRPr>
          </a:p>
          <a:p>
            <a:pPr marL="971550" lvl="1" indent="-285750">
              <a:buFont typeface="Arial"/>
            </a:pPr>
            <a:r>
              <a:rPr lang="en-US" i="1" dirty="0"/>
              <a:t>iStock photo purchased for unlimited use by DSHS Tobacco Prevention and Control; </a:t>
            </a:r>
            <a:endParaRPr lang="en-US" dirty="0">
              <a:solidFill>
                <a:srgbClr val="00308B"/>
              </a:solidFill>
              <a:ea typeface="Calibri"/>
              <a:cs typeface="Calibri"/>
            </a:endParaRPr>
          </a:p>
          <a:p>
            <a:pPr marL="971550" lvl="1" indent="-285750">
              <a:buFont typeface="Arial"/>
            </a:pPr>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solidFill>
                  <a:schemeClr val="tx1">
                    <a:lumMod val="60000"/>
                    <a:lumOff val="40000"/>
                  </a:schemeClr>
                </a:solidFill>
                <a:effectLst/>
                <a:hlinkClick r:id="rId3" tooltip="https://safetosleep.nichd.nih.gov/">
                  <a:extLst>
                    <a:ext uri="{A12FA001-AC4F-418D-AE19-62706E023703}">
                      <ahyp:hlinkClr xmlns:ahyp="http://schemas.microsoft.com/office/drawing/2018/hyperlinkcolor" val="tx"/>
                    </a:ext>
                  </a:extLst>
                </a:hlinkClick>
              </a:rPr>
              <a:t>nichd.nih.gov/sids</a:t>
            </a:r>
            <a:r>
              <a:rPr lang="en-US" b="0" i="1" u="none" strike="noStrike" dirty="0">
                <a:solidFill>
                  <a:schemeClr val="tx1">
                    <a:lumMod val="60000"/>
                    <a:lumOff val="40000"/>
                  </a:schemeClr>
                </a:solidFill>
                <a:effectLst/>
              </a:rPr>
              <a:t>;</a:t>
            </a:r>
            <a:r>
              <a:rPr lang="en-US" i="1" dirty="0">
                <a:solidFill>
                  <a:schemeClr val="tx1">
                    <a:lumMod val="60000"/>
                    <a:lumOff val="40000"/>
                  </a:schemeClr>
                </a:solidFill>
              </a:rPr>
              <a:t> </a:t>
            </a:r>
            <a:r>
              <a:rPr lang="en-US" i="1" dirty="0">
                <a:solidFill>
                  <a:srgbClr val="000000"/>
                </a:solidFill>
              </a:rPr>
              <a:t>and</a:t>
            </a:r>
            <a:endParaRPr lang="en-US" b="0" u="none" strike="noStrike" dirty="0">
              <a:solidFill>
                <a:srgbClr val="00308B"/>
              </a:solidFill>
              <a:effectLst/>
              <a:ea typeface="Calibri"/>
              <a:cs typeface="Calibri"/>
            </a:endParaRPr>
          </a:p>
          <a:p>
            <a:pPr marL="971550" lvl="1" indent="-285750">
              <a:buFont typeface="Arial"/>
            </a:pPr>
            <a:r>
              <a:rPr lang="en-US" i="1" dirty="0"/>
              <a:t>United States Breastfeeding Committee.</a:t>
            </a:r>
            <a:endParaRPr lang="en-US" dirty="0">
              <a:solidFill>
                <a:srgbClr val="00308B"/>
              </a:solidFill>
              <a:ea typeface="Calibri"/>
              <a:cs typeface="Calibri"/>
            </a:endParaRPr>
          </a:p>
          <a:p>
            <a:pPr marL="457200" lvl="1" indent="0">
              <a:buNone/>
            </a:pPr>
            <a:endParaRPr lang="en-US" dirty="0">
              <a:solidFill>
                <a:srgbClr val="00308B"/>
              </a:solidFill>
              <a:ea typeface="Calibri"/>
              <a:cs typeface="Calibri"/>
            </a:endParaRPr>
          </a:p>
          <a:p>
            <a:pPr marL="457200" lvl="1" indent="0">
              <a:buNone/>
            </a:pPr>
            <a:endParaRPr lang="en-US" dirty="0">
              <a:solidFill>
                <a:srgbClr val="00308B"/>
              </a:solidFill>
              <a:ea typeface="Calibri"/>
              <a:cs typeface="Calibri"/>
            </a:endParaRPr>
          </a:p>
          <a:p>
            <a:pPr marL="0" lvl="1" indent="0">
              <a:buNone/>
            </a:pPr>
            <a:r>
              <a:rPr lang="en-US" i="1" dirty="0"/>
              <a:t>Link to collective Let’s Talk Safe Infant Sleep Toolkit: </a:t>
            </a:r>
            <a:endParaRPr lang="en-US" dirty="0">
              <a:solidFill>
                <a:srgbClr val="00308B"/>
              </a:solidFill>
              <a:ea typeface="Calibri"/>
              <a:cs typeface="Calibri"/>
            </a:endParaRPr>
          </a:p>
          <a:p>
            <a:pPr marL="0" lvl="1" indent="0">
              <a:buNone/>
            </a:pPr>
            <a:r>
              <a:rPr lang="en-US" i="1" dirty="0">
                <a:solidFill>
                  <a:schemeClr val="tx1">
                    <a:lumMod val="60000"/>
                    <a:lumOff val="40000"/>
                  </a:schemeClr>
                </a:solidFill>
                <a:hlinkClick r:id="rId4">
                  <a:extLst>
                    <a:ext uri="{A12FA001-AC4F-418D-AE19-62706E023703}">
                      <ahyp:hlinkClr xmlns:ahyp="http://schemas.microsoft.com/office/drawing/2018/hyperlinkcolor" val="tx"/>
                    </a:ext>
                  </a:extLst>
                </a:hlinkClick>
              </a:rPr>
              <a:t>dshs.texas.gov/maternal-child-health/healthy-texas-mothers-babies/moms-to-be/safe-infant-sleep/communities </a:t>
            </a:r>
            <a:endParaRPr lang="en-US">
              <a:hlinkClick r:id="rId4">
                <a:extLst>
                  <a:ext uri="{A12FA001-AC4F-418D-AE19-62706E023703}">
                    <ahyp:hlinkClr xmlns:ahyp="http://schemas.microsoft.com/office/drawing/2018/hyperlinkcolor" val="tx"/>
                  </a:ext>
                </a:extLst>
              </a:hlinkClick>
            </a:endParaRPr>
          </a:p>
        </p:txBody>
      </p:sp>
      <p:sp>
        <p:nvSpPr>
          <p:cNvPr id="5" name="Slide Number Placeholder 4">
            <a:extLst>
              <a:ext uri="{FF2B5EF4-FFF2-40B4-BE49-F238E27FC236}">
                <a16:creationId xmlns:a16="http://schemas.microsoft.com/office/drawing/2014/main" id="{A2ADD3B6-D89C-88AC-1DC8-962A477A622C}"/>
              </a:ext>
            </a:extLst>
          </p:cNvPr>
          <p:cNvSpPr>
            <a:spLocks noGrp="1"/>
          </p:cNvSpPr>
          <p:nvPr>
            <p:ph type="sldNum" sz="quarter" idx="4"/>
          </p:nvPr>
        </p:nvSpPr>
        <p:spPr/>
        <p:txBody>
          <a:bodyPr/>
          <a:lstStyle/>
          <a:p>
            <a:fld id="{5D0CA2F7-FE4E-154E-9941-05B277D36643}" type="slidenum">
              <a:rPr lang="en-US" smtClean="0"/>
              <a:pPr/>
              <a:t>90</a:t>
            </a:fld>
            <a:endParaRPr lang="en-US"/>
          </a:p>
        </p:txBody>
      </p:sp>
    </p:spTree>
    <p:extLst>
      <p:ext uri="{BB962C8B-B14F-4D97-AF65-F5344CB8AC3E}">
        <p14:creationId xmlns:p14="http://schemas.microsoft.com/office/powerpoint/2010/main" val="189034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2DD12-9149-3D36-D9FC-D8CFFABFF3D3}"/>
              </a:ext>
            </a:extLst>
          </p:cNvPr>
          <p:cNvSpPr>
            <a:spLocks noGrp="1"/>
          </p:cNvSpPr>
          <p:nvPr>
            <p:ph type="title"/>
          </p:nvPr>
        </p:nvSpPr>
        <p:spPr>
          <a:xfrm>
            <a:off x="838200" y="4721603"/>
            <a:ext cx="10515600" cy="715655"/>
          </a:xfrm>
        </p:spPr>
        <p:txBody>
          <a:bodyPr/>
          <a:lstStyle/>
          <a:p>
            <a:r>
              <a:rPr lang="en-US" sz="6000"/>
              <a:t>Thank You</a:t>
            </a:r>
          </a:p>
        </p:txBody>
      </p:sp>
      <p:pic>
        <p:nvPicPr>
          <p:cNvPr id="6" name="Picture Placeholder 5" descr="A person and a person looking at a baby&#10;&#10;">
            <a:extLst>
              <a:ext uri="{FF2B5EF4-FFF2-40B4-BE49-F238E27FC236}">
                <a16:creationId xmlns:a16="http://schemas.microsoft.com/office/drawing/2014/main" id="{74813FE6-92FA-206C-DD07-A4960A61ECB5}"/>
              </a:ext>
              <a:ext uri="{C183D7F6-B498-43B3-948B-1728B52AA6E4}">
                <adec:decorative xmlns:adec="http://schemas.microsoft.com/office/drawing/2017/decorative" val="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0"/>
            <a:ext cx="12191999" cy="4435475"/>
          </a:xfrm>
        </p:spPr>
      </p:pic>
      <p:sp>
        <p:nvSpPr>
          <p:cNvPr id="4" name="Text Placeholder 3">
            <a:extLst>
              <a:ext uri="{FF2B5EF4-FFF2-40B4-BE49-F238E27FC236}">
                <a16:creationId xmlns:a16="http://schemas.microsoft.com/office/drawing/2014/main" id="{939203C6-F564-4818-FD87-B5187570D3D7}"/>
              </a:ext>
            </a:extLst>
          </p:cNvPr>
          <p:cNvSpPr>
            <a:spLocks noGrp="1"/>
          </p:cNvSpPr>
          <p:nvPr>
            <p:ph type="body" sz="quarter" idx="10"/>
          </p:nvPr>
        </p:nvSpPr>
        <p:spPr>
          <a:xfrm>
            <a:off x="838200" y="5328075"/>
            <a:ext cx="10515600" cy="852488"/>
          </a:xfrm>
        </p:spPr>
        <p:txBody>
          <a:bodyPr>
            <a:normAutofit/>
          </a:bodyPr>
          <a:lstStyle/>
          <a:p>
            <a:pPr algn="ctr"/>
            <a:r>
              <a:rPr lang="en-US" sz="2000"/>
              <a:t>InfantHealth@dshs.texas.gov</a:t>
            </a:r>
          </a:p>
        </p:txBody>
      </p:sp>
      <p:sp>
        <p:nvSpPr>
          <p:cNvPr id="5" name="Slide Number Placeholder 4">
            <a:extLst>
              <a:ext uri="{FF2B5EF4-FFF2-40B4-BE49-F238E27FC236}">
                <a16:creationId xmlns:a16="http://schemas.microsoft.com/office/drawing/2014/main" id="{726D412E-670E-A25F-CEEF-42636C957AA9}"/>
              </a:ext>
            </a:extLst>
          </p:cNvPr>
          <p:cNvSpPr>
            <a:spLocks noGrp="1"/>
          </p:cNvSpPr>
          <p:nvPr>
            <p:ph type="sldNum" sz="quarter" idx="4"/>
          </p:nvPr>
        </p:nvSpPr>
        <p:spPr/>
        <p:txBody>
          <a:bodyPr/>
          <a:lstStyle/>
          <a:p>
            <a:fld id="{5D0CA2F7-FE4E-154E-9941-05B277D36643}" type="slidenum">
              <a:rPr lang="en-US" smtClean="0"/>
              <a:pPr/>
              <a:t>91</a:t>
            </a:fld>
            <a:endParaRPr lang="en-US"/>
          </a:p>
        </p:txBody>
      </p:sp>
    </p:spTree>
    <p:extLst>
      <p:ext uri="{BB962C8B-B14F-4D97-AF65-F5344CB8AC3E}">
        <p14:creationId xmlns:p14="http://schemas.microsoft.com/office/powerpoint/2010/main" val="14428821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title"/>
          </p:nvPr>
        </p:nvSpPr>
        <p:spPr/>
        <p:txBody>
          <a:bodyPr>
            <a:normAutofit/>
          </a:bodyPr>
          <a:lstStyle/>
          <a:p>
            <a:r>
              <a:rPr lang="en-US" sz="6000">
                <a:solidFill>
                  <a:schemeClr val="tx1"/>
                </a:solidFill>
              </a:rPr>
              <a:t>Let’s Talk - </a:t>
            </a:r>
            <a:r>
              <a:rPr lang="en-US" sz="5400" i="1">
                <a:solidFill>
                  <a:schemeClr val="tx1"/>
                </a:solidFill>
              </a:rPr>
              <a:t>Safe Infant Sleep</a:t>
            </a:r>
          </a:p>
        </p:txBody>
      </p:sp>
      <p:sp>
        <p:nvSpPr>
          <p:cNvPr id="3" name="Slide Number Placeholder 2">
            <a:extLst>
              <a:ext uri="{FF2B5EF4-FFF2-40B4-BE49-F238E27FC236}">
                <a16:creationId xmlns:a16="http://schemas.microsoft.com/office/drawing/2014/main" id="{9E883E06-B1D7-6923-FFF5-253D1B853322}"/>
              </a:ext>
            </a:extLst>
          </p:cNvPr>
          <p:cNvSpPr>
            <a:spLocks noGrp="1"/>
          </p:cNvSpPr>
          <p:nvPr>
            <p:ph type="sldNum" sz="quarter" idx="4"/>
          </p:nvPr>
        </p:nvSpPr>
        <p:spPr/>
        <p:txBody>
          <a:bodyPr/>
          <a:lstStyle/>
          <a:p>
            <a:fld id="{5D0CA2F7-FE4E-154E-9941-05B277D36643}" type="slidenum">
              <a:rPr lang="en-US" smtClean="0"/>
              <a:pPr/>
              <a:t>92</a:t>
            </a:fld>
            <a:endParaRPr lang="en-US"/>
          </a:p>
        </p:txBody>
      </p:sp>
      <p:sp>
        <p:nvSpPr>
          <p:cNvPr id="7" name="Subtitle 6">
            <a:extLst>
              <a:ext uri="{FF2B5EF4-FFF2-40B4-BE49-F238E27FC236}">
                <a16:creationId xmlns:a16="http://schemas.microsoft.com/office/drawing/2014/main" id="{7CCBE870-2710-323E-0C77-5E666F7D32D7}"/>
              </a:ext>
            </a:extLst>
          </p:cNvPr>
          <p:cNvSpPr>
            <a:spLocks noGrp="1"/>
          </p:cNvSpPr>
          <p:nvPr>
            <p:ph idx="4294967295"/>
          </p:nvPr>
        </p:nvSpPr>
        <p:spPr>
          <a:xfrm>
            <a:off x="838200" y="2164701"/>
            <a:ext cx="7567670" cy="1415781"/>
          </a:xfrm>
        </p:spPr>
        <p:txBody>
          <a:bodyPr vert="horz" lIns="0" tIns="0" rIns="0" bIns="0" rtlCol="0" anchor="t">
            <a:normAutofit/>
          </a:bodyPr>
          <a:lstStyle/>
          <a:p>
            <a:pPr marL="0" indent="0">
              <a:buNone/>
            </a:pPr>
            <a:r>
              <a:rPr lang="en-US" sz="2800" dirty="0">
                <a:latin typeface="Fira Sans SemiBold"/>
              </a:rPr>
              <a:t>Add instructions and/or QR code to complete the Community Training Post-Test. </a:t>
            </a:r>
          </a:p>
        </p:txBody>
      </p:sp>
    </p:spTree>
    <p:extLst>
      <p:ext uri="{BB962C8B-B14F-4D97-AF65-F5344CB8AC3E}">
        <p14:creationId xmlns:p14="http://schemas.microsoft.com/office/powerpoint/2010/main" val="2935782501"/>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2_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3.xml><?xml version="1.0" encoding="utf-8"?>
<a:theme xmlns:a="http://schemas.openxmlformats.org/drawingml/2006/main" name="1_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fe7c8bcadf652dc4bd3cb460396f49f8">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cfee7e63dec5934a4908551f484b4346"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SharedWithUsers xmlns="3d6094a0-a459-4b78-9763-5b6e174eeb52">
      <UserInfo>
        <DisplayName>Smith,Leslie (HHSC)</DisplayName>
        <AccountId>85</AccountId>
        <AccountType/>
      </UserInfo>
      <UserInfo>
        <DisplayName>Stagg,Julie (DSHS)</DisplayName>
        <AccountId>51</AccountId>
        <AccountType/>
      </UserInfo>
      <UserInfo>
        <DisplayName>Scott,Shannon  (DSHS)</DisplayName>
        <AccountId>1734</AccountId>
        <AccountType/>
      </UserInfo>
      <UserInfo>
        <DisplayName>DSHS Infant Health</DisplayName>
        <AccountId>1967</AccountId>
        <AccountType/>
      </UserInfo>
      <UserInfo>
        <DisplayName>Legnon,Andrea (DSHS)</DisplayName>
        <AccountId>1952</AccountId>
        <AccountType/>
      </UserInfo>
      <UserInfo>
        <DisplayName>Littlejohn, Michelle (DSHS)</DisplayName>
        <AccountId>2152</AccountId>
        <AccountType/>
      </UserInfo>
    </SharedWithUsers>
    <MediaLengthInSeconds xmlns="697b5633-c6d3-4fd0-85bc-c57fd8b3eb46" xsi:nil="true"/>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EE5C5BD7-B91F-49A5-AC59-29B48A8DC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b5633-c6d3-4fd0-85bc-c57fd8b3eb46"/>
    <ds:schemaRef ds:uri="3d6094a0-a459-4b78-9763-5b6e174eeb52"/>
    <ds:schemaRef ds:uri="d853a810-d2a2-4c28-9ad9-9100c9a22e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CFF432-9E49-44CD-BFD9-F0242A2371B2}">
  <ds:schemaRefs>
    <ds:schemaRef ds:uri="http://schemas.microsoft.com/office/infopath/2007/PartnerControls"/>
    <ds:schemaRef ds:uri="697b5633-c6d3-4fd0-85bc-c57fd8b3eb46"/>
    <ds:schemaRef ds:uri="3d6094a0-a459-4b78-9763-5b6e174eeb52"/>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d853a810-d2a2-4c28-9ad9-9100c9a22e0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21331</TotalTime>
  <Words>20385</Words>
  <Application>Microsoft Office PowerPoint</Application>
  <PresentationFormat>Widescreen</PresentationFormat>
  <Paragraphs>1562</Paragraphs>
  <Slides>92</Slides>
  <Notes>82</Notes>
  <HiddenSlides>9</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92</vt:i4>
      </vt:variant>
    </vt:vector>
  </HeadingPairs>
  <TitlesOfParts>
    <vt:vector size="110" baseType="lpstr">
      <vt:lpstr>Arial</vt:lpstr>
      <vt:lpstr>Calibri  </vt:lpstr>
      <vt:lpstr>Fira Sans Medium</vt:lpstr>
      <vt:lpstr>Arial-BoldItalicMT</vt:lpstr>
      <vt:lpstr>Open Sans</vt:lpstr>
      <vt:lpstr>Times New Roman</vt:lpstr>
      <vt:lpstr>Fira Sans Light</vt:lpstr>
      <vt:lpstr>Fira Sans SemiBold</vt:lpstr>
      <vt:lpstr>Symbol</vt:lpstr>
      <vt:lpstr>PT Sans</vt:lpstr>
      <vt:lpstr>Segoe UI</vt:lpstr>
      <vt:lpstr>Lucida Sans</vt:lpstr>
      <vt:lpstr>Calibri</vt:lpstr>
      <vt:lpstr>Source Sans Pro</vt:lpstr>
      <vt:lpstr>Fira Sans</vt:lpstr>
      <vt:lpstr>Office Theme</vt:lpstr>
      <vt:lpstr>2_Office Theme</vt:lpstr>
      <vt:lpstr>1_Office Theme</vt:lpstr>
      <vt:lpstr>Let’s Talk - Safe Infant Sleep</vt:lpstr>
      <vt:lpstr>Let’s Talk - Safe Infant Sleep</vt:lpstr>
      <vt:lpstr>Introductions</vt:lpstr>
      <vt:lpstr>Ice Breaker</vt:lpstr>
      <vt:lpstr>Why Are We Here? </vt:lpstr>
      <vt:lpstr>Training Objectives</vt:lpstr>
      <vt:lpstr>What Are We Learning Today? </vt:lpstr>
      <vt:lpstr>Why Is Safe Infant Sleep Important?</vt:lpstr>
      <vt:lpstr>Defining the Problem: </vt:lpstr>
      <vt:lpstr>Defining the Problem: (2 of 3)</vt:lpstr>
      <vt:lpstr>Defining the Problem: (3 of 3)</vt:lpstr>
      <vt:lpstr>Why Is Safe Infant Sleep Important? </vt:lpstr>
      <vt:lpstr>Breakdown of SUID in U.S. by Cause, 2020</vt:lpstr>
      <vt:lpstr>Which Texans Are Most at Risk? (1 of 3)</vt:lpstr>
      <vt:lpstr>Which Texans Are Most at Risk? (2 of 3)</vt:lpstr>
      <vt:lpstr>Which Texans Are Most at Risk? (3 of 3)</vt:lpstr>
      <vt:lpstr>Why Do We Need to Include a New Strategy?</vt:lpstr>
      <vt:lpstr>A Community’s Circle of Support</vt:lpstr>
      <vt:lpstr>What Do We Know?</vt:lpstr>
      <vt:lpstr>What Do We Know?   </vt:lpstr>
      <vt:lpstr>What Is Normal Baby Behavior?</vt:lpstr>
      <vt:lpstr>Baby Behavior - Crying</vt:lpstr>
      <vt:lpstr>Baby Behavior - Feeding Cues</vt:lpstr>
      <vt:lpstr>Baby Behavior - Sleep</vt:lpstr>
      <vt:lpstr>Sleep Recommendations Review</vt:lpstr>
      <vt:lpstr>Back to Sleep for Every Sleep</vt:lpstr>
      <vt:lpstr>Sleep Surface</vt:lpstr>
      <vt:lpstr>Breastfeed to Reduce the Risk of SIDS</vt:lpstr>
      <vt:lpstr>Breastfeeding and Safe Sleep: How to Make It Work</vt:lpstr>
      <vt:lpstr>Share Your Room With Baby</vt:lpstr>
      <vt:lpstr>Clear Crib</vt:lpstr>
      <vt:lpstr>Offering a Pacifier at Nap Time and Bedtime to Reduce the Risk of SIDS</vt:lpstr>
      <vt:lpstr>Stay Smoke-Free and  Vape-Free </vt:lpstr>
      <vt:lpstr>Avoid Alcohol, Marijuana, Opioids, and Illicit Drugs Use During Pregnancy and After Birth</vt:lpstr>
      <vt:lpstr>Keep Baby From Getting Too Hot</vt:lpstr>
      <vt:lpstr>Find a Doctor As Soon As You Know You Are Pregnant and Get Regular Medical Care During Pregnancy</vt:lpstr>
      <vt:lpstr>Follow Your Doctor or Clinic’s Advice on Shots, Checkups, and Other Health Concerns for Baby</vt:lpstr>
      <vt:lpstr>Avoid Using Monitors or Devices as Your Main Way to Reduce the Risk of SIDS</vt:lpstr>
      <vt:lpstr>What Does Tummy Time Have To Do With Safe Infant Sleep?</vt:lpstr>
      <vt:lpstr>Avoid Swaddling Once Baby Starts to Roll Over</vt:lpstr>
      <vt:lpstr>Have a Safe Sleep Plan in Case You Must Leave Your Home During an Emergency.​</vt:lpstr>
      <vt:lpstr>Babies Who Are Born Early or Who Have Special Health Conditions May Be at a Higher Risk for SIDS</vt:lpstr>
      <vt:lpstr>Sleep Training: What is it? ​ Is it worth it?</vt:lpstr>
      <vt:lpstr>Quiz Time!</vt:lpstr>
      <vt:lpstr>Myth or Fact</vt:lpstr>
      <vt:lpstr>Myth</vt:lpstr>
      <vt:lpstr>Myth or Fact </vt:lpstr>
      <vt:lpstr>Fact</vt:lpstr>
      <vt:lpstr>Myth or Fact   </vt:lpstr>
      <vt:lpstr>Myth </vt:lpstr>
      <vt:lpstr>Question 4</vt:lpstr>
      <vt:lpstr>Fact   </vt:lpstr>
      <vt:lpstr>Question 5</vt:lpstr>
      <vt:lpstr>Myth     </vt:lpstr>
      <vt:lpstr>Question 6</vt:lpstr>
      <vt:lpstr>Fact  </vt:lpstr>
      <vt:lpstr>Question 7</vt:lpstr>
      <vt:lpstr>Myth  </vt:lpstr>
      <vt:lpstr>Question 8</vt:lpstr>
      <vt:lpstr>Myth    </vt:lpstr>
      <vt:lpstr>Question 9</vt:lpstr>
      <vt:lpstr>Myth   </vt:lpstr>
      <vt:lpstr>Question 1</vt:lpstr>
      <vt:lpstr>Question 2</vt:lpstr>
      <vt:lpstr>Question 3</vt:lpstr>
      <vt:lpstr>Question 4 </vt:lpstr>
      <vt:lpstr>Question 5 </vt:lpstr>
      <vt:lpstr>Question  6</vt:lpstr>
      <vt:lpstr>Question 7 </vt:lpstr>
      <vt:lpstr>Question 8 </vt:lpstr>
      <vt:lpstr>Question 9 </vt:lpstr>
      <vt:lpstr>Break</vt:lpstr>
      <vt:lpstr>Let’s Talk- Safe Infant Sleep</vt:lpstr>
      <vt:lpstr>Self-Reflection (1 of 2)</vt:lpstr>
      <vt:lpstr>Self-Reflection (2 of 2)</vt:lpstr>
      <vt:lpstr>How Can I Add This Information to Safe Infant Sleep Messaging or Training I Am Using?</vt:lpstr>
      <vt:lpstr>What Can We Do as Community Educators?</vt:lpstr>
      <vt:lpstr>Use the Let’s Talk Toolkit</vt:lpstr>
      <vt:lpstr>What Are the Challenges?</vt:lpstr>
      <vt:lpstr>Breaking Down Barriers for Families</vt:lpstr>
      <vt:lpstr>Why Help Parents and Caregivers Plan?</vt:lpstr>
      <vt:lpstr>Creating a Safe Sleep Action Plan</vt:lpstr>
      <vt:lpstr>Let’s Practice</vt:lpstr>
      <vt:lpstr>Who Can Continue the Conversation?</vt:lpstr>
      <vt:lpstr>What Resources Can I Share in Conversations?</vt:lpstr>
      <vt:lpstr>Closing</vt:lpstr>
      <vt:lpstr>Closing </vt:lpstr>
      <vt:lpstr>Safe Infant Sleep Website</vt:lpstr>
      <vt:lpstr>Safe Infant Sleep Data Resources</vt:lpstr>
      <vt:lpstr>References</vt:lpstr>
      <vt:lpstr>Thank You</vt:lpstr>
      <vt:lpstr>Let’s Talk - Safe Infant Sleep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Scott,Shannon  (DSHS)</dc:creator>
  <cp:lastModifiedBy>Zamora,Esteban  (DSHS)</cp:lastModifiedBy>
  <cp:revision>26</cp:revision>
  <cp:lastPrinted>2024-01-25T17:40:02Z</cp:lastPrinted>
  <dcterms:created xsi:type="dcterms:W3CDTF">2023-03-13T19:54:20Z</dcterms:created>
  <dcterms:modified xsi:type="dcterms:W3CDTF">2024-10-15T17:06:10Z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