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3" r:id="rId4"/>
  </p:sldMasterIdLst>
  <p:sldIdLst>
    <p:sldId id="274" r:id="rId5"/>
    <p:sldId id="272" r:id="rId6"/>
    <p:sldId id="278" r:id="rId7"/>
    <p:sldId id="260" r:id="rId8"/>
    <p:sldId id="275" r:id="rId9"/>
    <p:sldId id="271" r:id="rId10"/>
    <p:sldId id="281" r:id="rId11"/>
    <p:sldId id="287" r:id="rId12"/>
    <p:sldId id="285" r:id="rId13"/>
    <p:sldId id="286" r:id="rId14"/>
    <p:sldId id="258" r:id="rId15"/>
    <p:sldId id="279" r:id="rId16"/>
    <p:sldId id="283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Closed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79-4DA7-BFE7-C5E444B082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79-4DA7-BFE7-C5E444B082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Closed w/monitoring</c:v>
                </c:pt>
                <c:pt idx="1">
                  <c:v>Closed w/o monitoring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79-4DA7-BFE7-C5E444B082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2023 Manufactured</a:t>
            </a:r>
            <a:r>
              <a:rPr lang="en-US" baseline="0" dirty="0"/>
              <a:t> Foods </a:t>
            </a:r>
            <a:r>
              <a:rPr lang="en-US" dirty="0"/>
              <a:t>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18287696"/>
        <c:axId val="2018287280"/>
      </c:barChart>
      <c:catAx>
        <c:axId val="2018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280"/>
        <c:crosses val="autoZero"/>
        <c:auto val="1"/>
        <c:lblAlgn val="ctr"/>
        <c:lblOffset val="100"/>
        <c:noMultiLvlLbl val="0"/>
      </c:catAx>
      <c:valAx>
        <c:axId val="20182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2023 Manufactured Foods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28</c:v>
                </c:pt>
                <c:pt idx="1">
                  <c:v>25</c:v>
                </c:pt>
                <c:pt idx="2">
                  <c:v>3</c:v>
                </c:pt>
                <c:pt idx="3">
                  <c:v>0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13</c:v>
                </c:pt>
                <c:pt idx="9">
                  <c:v>16</c:v>
                </c:pt>
                <c:pt idx="10">
                  <c:v>16</c:v>
                </c:pt>
                <c:pt idx="11">
                  <c:v>20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02-4147-8F2D-E6E0B9722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18287696"/>
        <c:axId val="2018287280"/>
      </c:barChart>
      <c:catAx>
        <c:axId val="2018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280"/>
        <c:crosses val="autoZero"/>
        <c:auto val="1"/>
        <c:lblAlgn val="ctr"/>
        <c:lblOffset val="100"/>
        <c:noMultiLvlLbl val="0"/>
      </c:catAx>
      <c:valAx>
        <c:axId val="20182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Calendar Years 2022 &amp;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4861158659515386E-2"/>
                  <c:y val="1.2152777445516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96-4B8E-A1F1-69FBCA03FCC2}"/>
                </c:ext>
              </c:extLst>
            </c:dLbl>
            <c:dLbl>
              <c:idx val="9"/>
              <c:layout>
                <c:manualLayout>
                  <c:x val="-1.4861158659515475E-2"/>
                  <c:y val="1.9444443912826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96-4B8E-A1F1-69FBCA03FCC2}"/>
                </c:ext>
              </c:extLst>
            </c:dLbl>
            <c:dLbl>
              <c:idx val="12"/>
              <c:layout>
                <c:manualLayout>
                  <c:x val="-1.244569972231732E-2"/>
                  <c:y val="-1.2152777445516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96-4B8E-A1F1-69FBCA03F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50</c:v>
                </c:pt>
                <c:pt idx="1">
                  <c:v>49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11</c:v>
                </c:pt>
                <c:pt idx="6">
                  <c:v>18</c:v>
                </c:pt>
                <c:pt idx="7">
                  <c:v>2</c:v>
                </c:pt>
                <c:pt idx="8">
                  <c:v>27</c:v>
                </c:pt>
                <c:pt idx="9">
                  <c:v>27</c:v>
                </c:pt>
                <c:pt idx="10">
                  <c:v>43</c:v>
                </c:pt>
                <c:pt idx="11">
                  <c:v>30</c:v>
                </c:pt>
                <c:pt idx="12">
                  <c:v>4</c:v>
                </c:pt>
                <c:pt idx="1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58-45F7-977C-2F26E44959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0030240785119295E-2"/>
                  <c:y val="-1.7013888423723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96-4B8E-A1F1-69FBCA03FCC2}"/>
                </c:ext>
              </c:extLst>
            </c:dLbl>
            <c:dLbl>
              <c:idx val="6"/>
              <c:layout>
                <c:manualLayout>
                  <c:x val="-1.4861158659515386E-2"/>
                  <c:y val="-1.4583332934620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96-4B8E-A1F1-69FBCA03FCC2}"/>
                </c:ext>
              </c:extLst>
            </c:dLbl>
            <c:dLbl>
              <c:idx val="7"/>
              <c:layout>
                <c:manualLayout>
                  <c:x val="-1.244569972231732E-2"/>
                  <c:y val="-3.1597221358343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96-4B8E-A1F1-69FBCA03FCC2}"/>
                </c:ext>
              </c:extLst>
            </c:dLbl>
            <c:dLbl>
              <c:idx val="9"/>
              <c:layout>
                <c:manualLayout>
                  <c:x val="-1.4861158659515475E-2"/>
                  <c:y val="-1.7013888423723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96-4B8E-A1F1-69FBCA03FCC2}"/>
                </c:ext>
              </c:extLst>
            </c:dLbl>
            <c:dLbl>
              <c:idx val="13"/>
              <c:layout>
                <c:manualLayout>
                  <c:x val="-1.4861158659515386E-2"/>
                  <c:y val="-1.9444443912826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96-4B8E-A1F1-69FBCA03F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28</c:v>
                </c:pt>
                <c:pt idx="1">
                  <c:v>25</c:v>
                </c:pt>
                <c:pt idx="2">
                  <c:v>3</c:v>
                </c:pt>
                <c:pt idx="3">
                  <c:v>0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13</c:v>
                </c:pt>
                <c:pt idx="9">
                  <c:v>16</c:v>
                </c:pt>
                <c:pt idx="10">
                  <c:v>16</c:v>
                </c:pt>
                <c:pt idx="11">
                  <c:v>20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58-45F7-977C-2F26E44959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4381487"/>
        <c:axId val="1996367583"/>
      </c:lineChart>
      <c:catAx>
        <c:axId val="4543814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367583"/>
        <c:crosses val="autoZero"/>
        <c:auto val="1"/>
        <c:lblAlgn val="ctr"/>
        <c:lblOffset val="100"/>
        <c:noMultiLvlLbl val="0"/>
      </c:catAx>
      <c:valAx>
        <c:axId val="199636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8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0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903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6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7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2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3190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0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9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2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52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6967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84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43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580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05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498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2276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43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952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20705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0776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37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6148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429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19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0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xhhs.sharepoint.com/:b:/r/sites/dshs_reg/eu/Procedures/Consumer%20Safety%20Unit%20Procedures/Consumer_Safety_Unit_Procedure_Manual_122123.pdf?csf=1&amp;web=1&amp;e=ddpa9X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Safety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&amp; DRUG COMPLIANCE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7A4-EB7F-72DB-2B9B-13996E04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9492220" cy="1325563"/>
          </a:xfrm>
        </p:spPr>
        <p:txBody>
          <a:bodyPr>
            <a:normAutofit/>
          </a:bodyPr>
          <a:lstStyle/>
          <a:p>
            <a:r>
              <a:rPr lang="en-US" dirty="0"/>
              <a:t>Cases Closed With or </a:t>
            </a:r>
            <a:br>
              <a:rPr lang="en-US" dirty="0"/>
            </a:br>
            <a:r>
              <a:rPr lang="en-US" dirty="0"/>
              <a:t>Without Monitoring Continued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1B90-698B-82F9-1DA6-4CF994326314}"/>
              </a:ext>
            </a:extLst>
          </p:cNvPr>
          <p:cNvSpPr txBox="1"/>
          <p:nvPr/>
        </p:nvSpPr>
        <p:spPr>
          <a:xfrm>
            <a:off x="2288382" y="2032215"/>
            <a:ext cx="965584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cases were closed with monitoring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cases were closed without monitoring 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C63D55-FC76-3672-458C-1A1414F05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769232"/>
              </p:ext>
            </p:extLst>
          </p:nvPr>
        </p:nvGraphicFramePr>
        <p:xfrm>
          <a:off x="3801536" y="3485698"/>
          <a:ext cx="6243559" cy="319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77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E9A59FB1-6A5A-9658-270E-CF00C14E85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773007"/>
              </p:ext>
            </p:extLst>
          </p:nvPr>
        </p:nvGraphicFramePr>
        <p:xfrm>
          <a:off x="2211354" y="0"/>
          <a:ext cx="99806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8DE32F8-99A5-253C-B334-65E487DFA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141245"/>
              </p:ext>
            </p:extLst>
          </p:nvPr>
        </p:nvGraphicFramePr>
        <p:xfrm>
          <a:off x="2211354" y="0"/>
          <a:ext cx="99806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5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0C51-5915-8574-A9F7-95F720E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59"/>
            <a:ext cx="10515600" cy="1550729"/>
          </a:xfrm>
        </p:spPr>
        <p:txBody>
          <a:bodyPr/>
          <a:lstStyle/>
          <a:p>
            <a:pPr algn="ctr"/>
            <a:r>
              <a:rPr lang="en-US" dirty="0"/>
              <a:t>Ongoing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0556E1-0FBE-8297-CC7A-C753B13B1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808125"/>
              </p:ext>
            </p:extLst>
          </p:nvPr>
        </p:nvGraphicFramePr>
        <p:xfrm>
          <a:off x="838200" y="1492898"/>
          <a:ext cx="10515600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894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DBE0-578D-2B1A-716D-825EDC39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582" y="464656"/>
            <a:ext cx="11773503" cy="2963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 Light"/>
              </a:rPr>
              <a:t>For  more information regarding Compliance Consumer Safety policies and protocols, please click on the link below:</a:t>
            </a:r>
            <a:r>
              <a:rPr lang="en-US" sz="2800" b="1" dirty="0">
                <a:solidFill>
                  <a:schemeClr val="bg2"/>
                </a:solidFill>
                <a:cs typeface="Calibri Light"/>
              </a:rPr>
              <a:t> </a:t>
            </a:r>
            <a:endParaRPr lang="en-US" sz="2800" dirty="0">
              <a:solidFill>
                <a:schemeClr val="bg2"/>
              </a:solidFill>
              <a:ea typeface="Calibri Light"/>
              <a:cs typeface="Calibri Light"/>
            </a:endParaRPr>
          </a:p>
          <a:p>
            <a:endParaRPr lang="en-US" sz="2800" b="1" dirty="0">
              <a:solidFill>
                <a:schemeClr val="bg2"/>
              </a:solidFill>
              <a:cs typeface="Calibri Light"/>
            </a:endParaRPr>
          </a:p>
          <a:p>
            <a:r>
              <a:rPr lang="en-US" dirty="0">
                <a:solidFill>
                  <a:srgbClr val="0563C1"/>
                </a:solidFill>
                <a:cs typeface="Calibri Light"/>
              </a:rPr>
              <a:t>                    </a:t>
            </a:r>
            <a:r>
              <a:rPr lang="en-US" sz="3200" u="sng" dirty="0">
                <a:solidFill>
                  <a:srgbClr val="0563C1"/>
                </a:solidFill>
                <a:cs typeface="Calibri Light"/>
                <a:hlinkClick r:id="rId2"/>
              </a:rPr>
              <a:t>Consumer_Safety_Unit_Procedure_Manual_122123.pdf</a:t>
            </a:r>
            <a:endParaRPr lang="en-US" sz="3200" b="1" dirty="0">
              <a:solidFill>
                <a:srgbClr val="FFFFFF"/>
              </a:solidFill>
              <a:cs typeface="Calibri Light"/>
            </a:endParaRPr>
          </a:p>
          <a:p>
            <a:endParaRPr lang="en-US" dirty="0">
              <a:solidFill>
                <a:srgbClr val="0563C1"/>
              </a:solidFill>
              <a:ea typeface="Calibri Light"/>
              <a:cs typeface="Calibri Light"/>
            </a:endParaRPr>
          </a:p>
          <a:p>
            <a:endParaRPr lang="en-US" b="1" dirty="0">
              <a:solidFill>
                <a:schemeClr val="bg2"/>
              </a:solidFill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05636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D3DF-CECE-F72A-BFAB-FD74B7452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E092-5999-D9D3-A588-310A96CF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BE067-7E10-5017-E52F-86447BF6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9513"/>
            <a:ext cx="10503505" cy="37982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9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                 </a:t>
            </a:r>
            <a:r>
              <a:rPr lang="en-US" sz="5900" b="1" dirty="0">
                <a:latin typeface="Calibri"/>
                <a:ea typeface="Calibri"/>
                <a:cs typeface="Calibri"/>
              </a:rPr>
              <a:t>Thank You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           and 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Happy New Year!</a:t>
            </a:r>
            <a:endParaRPr lang="en-US" sz="5900">
              <a:latin typeface="Calibri"/>
              <a:ea typeface="Calibri"/>
              <a:cs typeface="Calibri"/>
            </a:endParaRPr>
          </a:p>
          <a:p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02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51" y="705394"/>
            <a:ext cx="11306992" cy="5495109"/>
          </a:xfrm>
        </p:spPr>
        <p:txBody>
          <a:bodyPr>
            <a:normAutofit fontScale="90000"/>
          </a:bodyPr>
          <a:lstStyle/>
          <a:p>
            <a:r>
              <a:rPr lang="en-US" dirty="0"/>
              <a:t>MANUFACTURED FOODS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COMPLIANCE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2023 CALENDAR YEAR END REPORT</a:t>
            </a:r>
          </a:p>
        </p:txBody>
      </p:sp>
      <p:pic>
        <p:nvPicPr>
          <p:cNvPr id="13" name="Graphic 12" descr="Warehouse outline">
            <a:extLst>
              <a:ext uri="{FF2B5EF4-FFF2-40B4-BE49-F238E27FC236}">
                <a16:creationId xmlns:a16="http://schemas.microsoft.com/office/drawing/2014/main" id="{2CE847C6-6B47-5C1E-F458-1E406B9CE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6846" y="2767771"/>
            <a:ext cx="1364757" cy="136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62FC5A-038D-F877-0E82-1AAF65056EC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0003" y="910842"/>
            <a:ext cx="9570823" cy="5514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0A0562-E058-9A7E-2398-C2601689F559}"/>
              </a:ext>
            </a:extLst>
          </p:cNvPr>
          <p:cNvSpPr/>
          <p:nvPr/>
        </p:nvSpPr>
        <p:spPr>
          <a:xfrm>
            <a:off x="2804253" y="206718"/>
            <a:ext cx="8656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Food &amp; Drug Compliance Flowchart</a:t>
            </a:r>
          </a:p>
        </p:txBody>
      </p:sp>
    </p:spTree>
    <p:extLst>
      <p:ext uri="{BB962C8B-B14F-4D97-AF65-F5344CB8AC3E}">
        <p14:creationId xmlns:p14="http://schemas.microsoft.com/office/powerpoint/2010/main" val="302605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111" y="2049560"/>
            <a:ext cx="8343003" cy="2615746"/>
          </a:xfrm>
        </p:spPr>
        <p:txBody>
          <a:bodyPr/>
          <a:lstStyle/>
          <a:p>
            <a:r>
              <a:rPr lang="en-US" dirty="0"/>
              <a:t>Twenty-eight (28) cases were referred in total:</a:t>
            </a:r>
          </a:p>
          <a:p>
            <a:pPr lvl="1"/>
            <a:r>
              <a:rPr lang="en-US" dirty="0"/>
              <a:t>Ten (10) cases were triaged through Compliance Review Committee (CRC)</a:t>
            </a:r>
          </a:p>
          <a:p>
            <a:pPr lvl="1"/>
            <a:r>
              <a:rPr lang="en-US" dirty="0"/>
              <a:t>Eighteen (18) cases were license only cases that required no Compliance Review Committee (CRC)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43" y="151719"/>
            <a:ext cx="9700200" cy="980395"/>
          </a:xfrm>
        </p:spPr>
        <p:txBody>
          <a:bodyPr>
            <a:normAutofit/>
          </a:bodyPr>
          <a:lstStyle/>
          <a:p>
            <a:r>
              <a:rPr lang="en-US" sz="4000" dirty="0"/>
              <a:t>Cases referred to Compliance </a:t>
            </a:r>
            <a:r>
              <a:rPr lang="en-US" dirty="0"/>
              <a:t>	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FE0CF35-46B5-1F7E-EF3A-5FAED47EF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52317"/>
              </p:ext>
            </p:extLst>
          </p:nvPr>
        </p:nvGraphicFramePr>
        <p:xfrm>
          <a:off x="3498980" y="4665306"/>
          <a:ext cx="6195526" cy="131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763">
                  <a:extLst>
                    <a:ext uri="{9D8B030D-6E8A-4147-A177-3AD203B41FA5}">
                      <a16:colId xmlns:a16="http://schemas.microsoft.com/office/drawing/2014/main" val="448558130"/>
                    </a:ext>
                  </a:extLst>
                </a:gridCol>
                <a:gridCol w="3097763">
                  <a:extLst>
                    <a:ext uri="{9D8B030D-6E8A-4147-A177-3AD203B41FA5}">
                      <a16:colId xmlns:a16="http://schemas.microsoft.com/office/drawing/2014/main" val="761340089"/>
                    </a:ext>
                  </a:extLst>
                </a:gridCol>
              </a:tblGrid>
              <a:tr h="657808">
                <a:tc>
                  <a:txBody>
                    <a:bodyPr/>
                    <a:lstStyle/>
                    <a:p>
                      <a:r>
                        <a:rPr lang="en-US" sz="2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22980"/>
                  </a:ext>
                </a:extLst>
              </a:tr>
              <a:tr h="657808">
                <a:tc>
                  <a:txBody>
                    <a:bodyPr/>
                    <a:lstStyle/>
                    <a:p>
                      <a:r>
                        <a:rPr lang="en-US" sz="2400" b="1" dirty="0"/>
                        <a:t>License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1404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313A160-FC8F-6BA8-1E97-36D320EB4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11669"/>
              </p:ext>
            </p:extLst>
          </p:nvPr>
        </p:nvGraphicFramePr>
        <p:xfrm>
          <a:off x="3498980" y="5980922"/>
          <a:ext cx="6195526" cy="6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763">
                  <a:extLst>
                    <a:ext uri="{9D8B030D-6E8A-4147-A177-3AD203B41FA5}">
                      <a16:colId xmlns:a16="http://schemas.microsoft.com/office/drawing/2014/main" val="432806562"/>
                    </a:ext>
                  </a:extLst>
                </a:gridCol>
                <a:gridCol w="3097763">
                  <a:extLst>
                    <a:ext uri="{9D8B030D-6E8A-4147-A177-3AD203B41FA5}">
                      <a16:colId xmlns:a16="http://schemas.microsoft.com/office/drawing/2014/main" val="947082125"/>
                    </a:ext>
                  </a:extLst>
                </a:gridCol>
              </a:tblGrid>
              <a:tr h="657808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56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91D8-5593-E460-65CC-EB9F4B06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908" y="365125"/>
            <a:ext cx="8947935" cy="1325563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E650-F29A-7223-883B-A529D81BE5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28595" y="1819468"/>
            <a:ext cx="8807247" cy="460038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triage at CRC: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Twenty-five (25) Notice of Violation (NOV) letters were cleared to be issued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Three (3) cases were referred to the Attorney General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(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cases </a:t>
            </a:r>
            <a:r>
              <a:rPr kumimoji="0" lang="en-US" sz="2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(from 2022)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returned to program</a:t>
            </a:r>
          </a:p>
        </p:txBody>
      </p:sp>
    </p:spTree>
    <p:extLst>
      <p:ext uri="{BB962C8B-B14F-4D97-AF65-F5344CB8AC3E}">
        <p14:creationId xmlns:p14="http://schemas.microsoft.com/office/powerpoint/2010/main" val="290878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63" y="2236741"/>
            <a:ext cx="8939309" cy="379952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Conference (IC)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DB75B-796B-2553-A4BE-C9EA861801B5}"/>
              </a:ext>
            </a:extLst>
          </p:cNvPr>
          <p:cNvSpPr txBox="1"/>
          <p:nvPr/>
        </p:nvSpPr>
        <p:spPr>
          <a:xfrm>
            <a:off x="2397238" y="2467448"/>
            <a:ext cx="89393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Five (5)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heard at an IC: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Four (4)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settled after the IC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(1) </a:t>
            </a:r>
            <a:r>
              <a:rPr lang="en-US" sz="2400" dirty="0"/>
              <a:t>case was referred to the State Office of Administrative Hearings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80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45DB9-4035-460F-B53D-1E435450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" y="221191"/>
            <a:ext cx="10595428" cy="1548341"/>
          </a:xfrm>
        </p:spPr>
        <p:txBody>
          <a:bodyPr>
            <a:normAutofit/>
          </a:bodyPr>
          <a:lstStyle/>
          <a:p>
            <a:r>
              <a:rPr lang="en-US" sz="4000" dirty="0"/>
              <a:t>State Office of Administrative Hearings (SOAH)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62668-E067-4456-B8D9-6B3A3B72F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99" y="2240653"/>
            <a:ext cx="10391537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Compliance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referred 4 cases to SOAH, either at the request of the Respondent or at Department request.</a:t>
            </a:r>
            <a:endParaRPr lang="en-US" sz="1800" dirty="0"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285750" indent="-285750">
              <a:buFont typeface="Wingdings" panose="020B0604020202020204" pitchFamily="34" charset="0"/>
              <a:buChar char="v"/>
            </a:pP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All Respondents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we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re offered the opportunity to have their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case(s)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presented before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 an Administrative Law Judge.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 </a:t>
            </a:r>
            <a:endParaRPr lang="en-US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E0FF41D-785B-D138-4A35-8FE56505E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15083"/>
              </p:ext>
            </p:extLst>
          </p:nvPr>
        </p:nvGraphicFramePr>
        <p:xfrm>
          <a:off x="101600" y="4491853"/>
          <a:ext cx="68217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857">
                  <a:extLst>
                    <a:ext uri="{9D8B030D-6E8A-4147-A177-3AD203B41FA5}">
                      <a16:colId xmlns:a16="http://schemas.microsoft.com/office/drawing/2014/main" val="2913117029"/>
                    </a:ext>
                  </a:extLst>
                </a:gridCol>
                <a:gridCol w="3410857">
                  <a:extLst>
                    <a:ext uri="{9D8B030D-6E8A-4147-A177-3AD203B41FA5}">
                      <a16:colId xmlns:a16="http://schemas.microsoft.com/office/drawing/2014/main" val="4106736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SOAH 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2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78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BA9-E677-4DE6-B281-A65DF2F4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Orders &amp; Agreements Processed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4C40-36A8-403C-A494-42142312251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97238" y="2108718"/>
            <a:ext cx="9269300" cy="4327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14 Agreed Orders/ Acceptance Orders (AO)</a:t>
            </a:r>
          </a:p>
          <a:p>
            <a:pPr lvl="1"/>
            <a:r>
              <a:rPr lang="en-US" sz="2000" dirty="0"/>
              <a:t> An Agreed Order is issued after an informal conference, to document and memorialize the settlement agreement reached between a Respondent and the Department.</a:t>
            </a:r>
            <a:endParaRPr lang="en-US" sz="2000" dirty="0">
              <a:cs typeface="Calibri"/>
            </a:endParaRP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An Acceptance Order is issued when a Respondent accepts the proposed disciplinary action in</a:t>
            </a:r>
            <a:r>
              <a:rPr lang="en-US" sz="200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/>
              </a:rPr>
              <a:t>the Department’s Notice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sz="2000" dirty="0">
              <a:cs typeface="Calibri" panose="020F0502020204030204"/>
            </a:endParaRPr>
          </a:p>
          <a:p>
            <a:r>
              <a:rPr lang="en-US" dirty="0"/>
              <a:t>16 Attorney General (AG) Referrals</a:t>
            </a:r>
            <a:endParaRPr lang="en-US" dirty="0">
              <a:cs typeface="Calibri"/>
            </a:endParaRPr>
          </a:p>
          <a:p>
            <a:pPr lvl="1"/>
            <a:r>
              <a:rPr lang="en-US" sz="2000" dirty="0"/>
              <a:t>16 cases were referred to the AG for further administrative and/or judicial remedies on Respondents who failed to and/or refuse to comply with a final order.</a:t>
            </a:r>
            <a:endParaRPr 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3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A563B8-553F-4308-8223-83D3BDDC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789" cy="1108807"/>
          </a:xfrm>
        </p:spPr>
        <p:txBody>
          <a:bodyPr>
            <a:normAutofit/>
          </a:bodyPr>
          <a:lstStyle/>
          <a:p>
            <a:r>
              <a:rPr lang="en-US" dirty="0"/>
              <a:t>Cases Closed With or Without Monitoring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CC64CF-0FD1-4164-AA6A-B86BEDF77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5390"/>
            <a:ext cx="10697028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Cases that have a finalized Order or an Agreement are either: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Closed with monitoring </a:t>
            </a:r>
          </a:p>
          <a:p>
            <a:pPr lvl="1"/>
            <a:r>
              <a:rPr lang="en-US" dirty="0"/>
              <a:t>Terms and conditions to be met are still pending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/>
          </a:p>
          <a:p>
            <a:r>
              <a:rPr lang="en-US" dirty="0"/>
              <a:t>Closed without monitoring </a:t>
            </a:r>
          </a:p>
          <a:p>
            <a:pPr lvl="1"/>
            <a:r>
              <a:rPr lang="en-US" dirty="0"/>
              <a:t>All terms and conditions are met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577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H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6B7B795-FBF1-4503-8C84-F0A9FEF27DA8}" vid="{F650371E-B954-4497-BFDF-F03AC111C236}"/>
    </a:ext>
  </a:extLst>
</a:theme>
</file>

<file path=ppt/theme/theme2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3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4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8240</TotalTime>
  <Words>440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Wingdings</vt:lpstr>
      <vt:lpstr>Office Theme</vt:lpstr>
      <vt:lpstr>DSHS Slide Theme</vt:lpstr>
      <vt:lpstr>DSHS Slide Layout 2</vt:lpstr>
      <vt:lpstr>DSHS Slide Layout 3</vt:lpstr>
      <vt:lpstr>Consumer Safety  </vt:lpstr>
      <vt:lpstr>MANUFACTURED FOODS   COMPLIANCE   2023 CALENDAR YEAR END REPORT</vt:lpstr>
      <vt:lpstr>PowerPoint Presentation</vt:lpstr>
      <vt:lpstr>Cases referred to Compliance  </vt:lpstr>
      <vt:lpstr>Outcomes</vt:lpstr>
      <vt:lpstr>Informal Conference (IC)</vt:lpstr>
      <vt:lpstr>State Office of Administrative Hearings (SOAH)</vt:lpstr>
      <vt:lpstr>Orders &amp; Agreements Processed</vt:lpstr>
      <vt:lpstr>Cases Closed With or Without Monitoring</vt:lpstr>
      <vt:lpstr>Cases Closed With or  Without Monitoring Continued</vt:lpstr>
      <vt:lpstr>PowerPoint Presentation</vt:lpstr>
      <vt:lpstr>Ongoing trends</vt:lpstr>
      <vt:lpstr>PowerPoint Presentation</vt:lpstr>
      <vt:lpstr>  </vt:lpstr>
    </vt:vector>
  </TitlesOfParts>
  <Company>HHSC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Drug Price Disclosure Program (PDPD)</dc:title>
  <dc:creator>Olaniyi-Oke,Lanee (DSHS)</dc:creator>
  <cp:lastModifiedBy>Olufemi,Ademola (DSHS)</cp:lastModifiedBy>
  <cp:revision>20</cp:revision>
  <dcterms:created xsi:type="dcterms:W3CDTF">2023-07-26T14:50:17Z</dcterms:created>
  <dcterms:modified xsi:type="dcterms:W3CDTF">2023-12-29T20:11:53Z</dcterms:modified>
</cp:coreProperties>
</file>