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9" r:id="rId1"/>
  </p:sldMasterIdLst>
  <p:notesMasterIdLst>
    <p:notesMasterId r:id="rId114"/>
  </p:notesMasterIdLst>
  <p:sldIdLst>
    <p:sldId id="256" r:id="rId2"/>
    <p:sldId id="279" r:id="rId3"/>
    <p:sldId id="388" r:id="rId4"/>
    <p:sldId id="389" r:id="rId5"/>
    <p:sldId id="390" r:id="rId6"/>
    <p:sldId id="391" r:id="rId7"/>
    <p:sldId id="280" r:id="rId8"/>
    <p:sldId id="281" r:id="rId9"/>
    <p:sldId id="257" r:id="rId10"/>
    <p:sldId id="295" r:id="rId11"/>
    <p:sldId id="262" r:id="rId12"/>
    <p:sldId id="271" r:id="rId13"/>
    <p:sldId id="273" r:id="rId14"/>
    <p:sldId id="307" r:id="rId15"/>
    <p:sldId id="293" r:id="rId16"/>
    <p:sldId id="294" r:id="rId17"/>
    <p:sldId id="286" r:id="rId18"/>
    <p:sldId id="449" r:id="rId19"/>
    <p:sldId id="450" r:id="rId20"/>
    <p:sldId id="451" r:id="rId21"/>
    <p:sldId id="452" r:id="rId22"/>
    <p:sldId id="371" r:id="rId23"/>
    <p:sldId id="372" r:id="rId24"/>
    <p:sldId id="351" r:id="rId25"/>
    <p:sldId id="305" r:id="rId26"/>
    <p:sldId id="346" r:id="rId27"/>
    <p:sldId id="343" r:id="rId28"/>
    <p:sldId id="347" r:id="rId29"/>
    <p:sldId id="448" r:id="rId30"/>
    <p:sldId id="344" r:id="rId31"/>
    <p:sldId id="345" r:id="rId32"/>
    <p:sldId id="359" r:id="rId33"/>
    <p:sldId id="360" r:id="rId34"/>
    <p:sldId id="352" r:id="rId35"/>
    <p:sldId id="349" r:id="rId36"/>
    <p:sldId id="350" r:id="rId37"/>
    <p:sldId id="299" r:id="rId38"/>
    <p:sldId id="375" r:id="rId39"/>
    <p:sldId id="376" r:id="rId40"/>
    <p:sldId id="377" r:id="rId41"/>
    <p:sldId id="378" r:id="rId42"/>
    <p:sldId id="379" r:id="rId43"/>
    <p:sldId id="380" r:id="rId44"/>
    <p:sldId id="381" r:id="rId45"/>
    <p:sldId id="382" r:id="rId46"/>
    <p:sldId id="383" r:id="rId47"/>
    <p:sldId id="384" r:id="rId48"/>
    <p:sldId id="385" r:id="rId49"/>
    <p:sldId id="386" r:id="rId50"/>
    <p:sldId id="387" r:id="rId51"/>
    <p:sldId id="431" r:id="rId52"/>
    <p:sldId id="362" r:id="rId53"/>
    <p:sldId id="363" r:id="rId54"/>
    <p:sldId id="364" r:id="rId55"/>
    <p:sldId id="365" r:id="rId56"/>
    <p:sldId id="366" r:id="rId57"/>
    <p:sldId id="367" r:id="rId58"/>
    <p:sldId id="393" r:id="rId59"/>
    <p:sldId id="394" r:id="rId60"/>
    <p:sldId id="395" r:id="rId61"/>
    <p:sldId id="396" r:id="rId62"/>
    <p:sldId id="397" r:id="rId63"/>
    <p:sldId id="398" r:id="rId64"/>
    <p:sldId id="399" r:id="rId65"/>
    <p:sldId id="400" r:id="rId66"/>
    <p:sldId id="401" r:id="rId67"/>
    <p:sldId id="402" r:id="rId68"/>
    <p:sldId id="403" r:id="rId69"/>
    <p:sldId id="404" r:id="rId70"/>
    <p:sldId id="405" r:id="rId71"/>
    <p:sldId id="406" r:id="rId72"/>
    <p:sldId id="407" r:id="rId73"/>
    <p:sldId id="408" r:id="rId74"/>
    <p:sldId id="409" r:id="rId75"/>
    <p:sldId id="410" r:id="rId76"/>
    <p:sldId id="411" r:id="rId77"/>
    <p:sldId id="302" r:id="rId78"/>
    <p:sldId id="412" r:id="rId79"/>
    <p:sldId id="413" r:id="rId80"/>
    <p:sldId id="414" r:id="rId81"/>
    <p:sldId id="415" r:id="rId82"/>
    <p:sldId id="416" r:id="rId83"/>
    <p:sldId id="417" r:id="rId84"/>
    <p:sldId id="418" r:id="rId85"/>
    <p:sldId id="419" r:id="rId86"/>
    <p:sldId id="301" r:id="rId87"/>
    <p:sldId id="421" r:id="rId88"/>
    <p:sldId id="423" r:id="rId89"/>
    <p:sldId id="428" r:id="rId90"/>
    <p:sldId id="429" r:id="rId91"/>
    <p:sldId id="430" r:id="rId92"/>
    <p:sldId id="425" r:id="rId93"/>
    <p:sldId id="424" r:id="rId94"/>
    <p:sldId id="433" r:id="rId95"/>
    <p:sldId id="432" r:id="rId96"/>
    <p:sldId id="434" r:id="rId97"/>
    <p:sldId id="439" r:id="rId98"/>
    <p:sldId id="435" r:id="rId99"/>
    <p:sldId id="436" r:id="rId100"/>
    <p:sldId id="440" r:id="rId101"/>
    <p:sldId id="443" r:id="rId102"/>
    <p:sldId id="437" r:id="rId103"/>
    <p:sldId id="438" r:id="rId104"/>
    <p:sldId id="444" r:id="rId105"/>
    <p:sldId id="441" r:id="rId106"/>
    <p:sldId id="442" r:id="rId107"/>
    <p:sldId id="446" r:id="rId108"/>
    <p:sldId id="427" r:id="rId109"/>
    <p:sldId id="426" r:id="rId110"/>
    <p:sldId id="422" r:id="rId111"/>
    <p:sldId id="304" r:id="rId112"/>
    <p:sldId id="420"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79142" autoAdjust="0"/>
  </p:normalViewPr>
  <p:slideViewPr>
    <p:cSldViewPr>
      <p:cViewPr varScale="1">
        <p:scale>
          <a:sx n="51" d="100"/>
          <a:sy n="51" d="100"/>
        </p:scale>
        <p:origin x="2011" y="4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E32FC2-F484-4564-A9BF-4F0C7EED8D00}" type="datetimeFigureOut">
              <a:rPr lang="en-US" smtClean="0"/>
              <a:t>2/17/2023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6997A0-A463-464F-ADB5-7016EA8D0262}" type="slidenum">
              <a:rPr lang="en-US" smtClean="0"/>
              <a:t>‹#›</a:t>
            </a:fld>
            <a:endParaRPr lang="en-US" dirty="0"/>
          </a:p>
        </p:txBody>
      </p:sp>
    </p:spTree>
    <p:extLst>
      <p:ext uri="{BB962C8B-B14F-4D97-AF65-F5344CB8AC3E}">
        <p14:creationId xmlns:p14="http://schemas.microsoft.com/office/powerpoint/2010/main" val="3485649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cdc.gov/hicpac/2007IP/2007ip_appendA.html"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cdc.gov/HAI/settings/outpatient/basic-infection-control-prevention-plan-2011/transmission-based-precautions.htm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dc.gov/HAI/pdfs/stateplans/tx.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paetexas@dshs.state.tx.u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paetexas.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1</a:t>
            </a:fld>
            <a:endParaRPr lang="en-US" dirty="0"/>
          </a:p>
        </p:txBody>
      </p:sp>
    </p:spTree>
    <p:extLst>
      <p:ext uri="{BB962C8B-B14F-4D97-AF65-F5344CB8AC3E}">
        <p14:creationId xmlns:p14="http://schemas.microsoft.com/office/powerpoint/2010/main" val="2148547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Total PAE</a:t>
            </a:r>
            <a:r>
              <a:rPr lang="en-US" baseline="0" dirty="0"/>
              <a:t>’s for 2015:  </a:t>
            </a:r>
            <a:r>
              <a:rPr lang="en-US" dirty="0"/>
              <a:t>476 preliminary data</a:t>
            </a:r>
          </a:p>
          <a:p>
            <a:endParaRPr lang="en-US" dirty="0"/>
          </a:p>
          <a:p>
            <a:r>
              <a:rPr lang="en-US" dirty="0"/>
              <a:t>Top two PAE’s:</a:t>
            </a:r>
          </a:p>
          <a:p>
            <a:pPr marL="171450" indent="-171450">
              <a:buFont typeface="Arial" panose="020B0604020202020204" pitchFamily="34" charset="0"/>
              <a:buChar char="•"/>
            </a:pPr>
            <a:r>
              <a:rPr lang="en-US" dirty="0"/>
              <a:t>Falls</a:t>
            </a:r>
            <a:r>
              <a:rPr lang="en-US" baseline="0" dirty="0"/>
              <a:t> with fracture</a:t>
            </a:r>
          </a:p>
          <a:p>
            <a:pPr marL="171450" indent="-171450">
              <a:buFont typeface="Arial" panose="020B0604020202020204" pitchFamily="34" charset="0"/>
              <a:buChar char="•"/>
            </a:pPr>
            <a:r>
              <a:rPr lang="en-US" baseline="0" dirty="0" err="1"/>
              <a:t>Forgien</a:t>
            </a:r>
            <a:r>
              <a:rPr lang="en-US" baseline="0" dirty="0"/>
              <a:t> object retained</a:t>
            </a:r>
          </a:p>
        </p:txBody>
      </p:sp>
      <p:sp>
        <p:nvSpPr>
          <p:cNvPr id="4" name="Slide Number Placeholder 3"/>
          <p:cNvSpPr>
            <a:spLocks noGrp="1"/>
          </p:cNvSpPr>
          <p:nvPr>
            <p:ph type="sldNum" sz="quarter" idx="10"/>
          </p:nvPr>
        </p:nvSpPr>
        <p:spPr/>
        <p:txBody>
          <a:bodyPr/>
          <a:lstStyle/>
          <a:p>
            <a:fld id="{106997A0-A463-464F-ADB5-7016EA8D0262}" type="slidenum">
              <a:rPr lang="en-US" smtClean="0"/>
              <a:t>16</a:t>
            </a:fld>
            <a:endParaRPr lang="en-US" dirty="0"/>
          </a:p>
        </p:txBody>
      </p:sp>
    </p:spTree>
    <p:extLst>
      <p:ext uri="{BB962C8B-B14F-4D97-AF65-F5344CB8AC3E}">
        <p14:creationId xmlns:p14="http://schemas.microsoft.com/office/powerpoint/2010/main" val="2314259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CRE definition:</a:t>
            </a:r>
          </a:p>
          <a:p>
            <a:pPr marL="171450" indent="-171450">
              <a:buFont typeface="Arial" panose="020B0604020202020204" pitchFamily="34" charset="0"/>
              <a:buChar char="•"/>
            </a:pPr>
            <a:r>
              <a:rPr lang="en-US" dirty="0"/>
              <a:t>Only</a:t>
            </a:r>
            <a:r>
              <a:rPr lang="en-US" baseline="0" dirty="0"/>
              <a:t> resistant now and not non-susceptible</a:t>
            </a:r>
          </a:p>
          <a:p>
            <a:pPr marL="171450" indent="-171450">
              <a:buFont typeface="Arial" panose="020B0604020202020204" pitchFamily="34" charset="0"/>
              <a:buChar char="•"/>
            </a:pPr>
            <a:r>
              <a:rPr lang="en-US" baseline="0" dirty="0"/>
              <a:t>Inclusion of Ertapenem</a:t>
            </a:r>
          </a:p>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22</a:t>
            </a:fld>
            <a:endParaRPr lang="en-US" dirty="0"/>
          </a:p>
        </p:txBody>
      </p:sp>
    </p:spTree>
    <p:extLst>
      <p:ext uri="{BB962C8B-B14F-4D97-AF65-F5344CB8AC3E}">
        <p14:creationId xmlns:p14="http://schemas.microsoft.com/office/powerpoint/2010/main" val="50312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24</a:t>
            </a:fld>
            <a:endParaRPr lang="en-US" dirty="0"/>
          </a:p>
        </p:txBody>
      </p:sp>
    </p:spTree>
    <p:extLst>
      <p:ext uri="{BB962C8B-B14F-4D97-AF65-F5344CB8AC3E}">
        <p14:creationId xmlns:p14="http://schemas.microsoft.com/office/powerpoint/2010/main" val="342596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25</a:t>
            </a:fld>
            <a:endParaRPr lang="en-US" dirty="0"/>
          </a:p>
        </p:txBody>
      </p:sp>
    </p:spTree>
    <p:extLst>
      <p:ext uri="{BB962C8B-B14F-4D97-AF65-F5344CB8AC3E}">
        <p14:creationId xmlns:p14="http://schemas.microsoft.com/office/powerpoint/2010/main" val="4171490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26</a:t>
            </a:fld>
            <a:endParaRPr lang="en-US" dirty="0"/>
          </a:p>
        </p:txBody>
      </p:sp>
    </p:spTree>
    <p:extLst>
      <p:ext uri="{BB962C8B-B14F-4D97-AF65-F5344CB8AC3E}">
        <p14:creationId xmlns:p14="http://schemas.microsoft.com/office/powerpoint/2010/main" val="3117711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a:t>
            </a:r>
            <a:r>
              <a:rPr lang="en-US" baseline="0" dirty="0"/>
              <a:t> a complete report of an MDRO in NBS (aka NEDSS) includes an investigation and at least one lab report. There may be multiple lab reports in certain situations where a patient repeatedly cultures positive for the same MDRO while in the same healthcare facility stay. Having as many of our questions answered as possible is helpful for us to get the right information for possible outbreak investigations, data analysis to reduce MDROs overall in Texas, and on a more immediate scale, to approve the notifications the first time around.</a:t>
            </a:r>
          </a:p>
          <a:p>
            <a:endParaRPr lang="en-US" baseline="0" dirty="0"/>
          </a:p>
          <a:p>
            <a:r>
              <a:rPr lang="en-US" baseline="0" dirty="0"/>
              <a:t>The NBS Data Entry Guide is constantly updated for all of Texas’ reportable conditions, and it is the definitive guide of how to enter investigations and lab reports on NBS, including detailed step-by-step instructions and screenshots of the website itself. The MDRO portion of the DEG will soon be updated to clarify some of the more complex sections, based on the year of feedback from our initial reporting and all of your helpful comments and suggestions. It is worth taking a bit of time to read the MDRO entry portion in its entirety if you are the main MDRO NBS entry/investigator person at your PH department – many of the points of confusion and details we request in our rejection comments will be made much more clearly if you can familiarize yourself with the instructions.</a:t>
            </a:r>
          </a:p>
          <a:p>
            <a:endParaRPr lang="en-US" baseline="0" dirty="0"/>
          </a:p>
          <a:p>
            <a:r>
              <a:rPr lang="en-US" baseline="0" dirty="0"/>
              <a:t>To find the DEG, start on the NBS homepage but do not log in. Go to Documentation at the bottom right corner, leading to a list of folders. Click User Resources, then NBS Data Entry Guide is available in pdf form. Apologies that it is a bit difficult to find.</a:t>
            </a:r>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27</a:t>
            </a:fld>
            <a:endParaRPr lang="en-US" dirty="0"/>
          </a:p>
        </p:txBody>
      </p:sp>
    </p:spTree>
    <p:extLst>
      <p:ext uri="{BB962C8B-B14F-4D97-AF65-F5344CB8AC3E}">
        <p14:creationId xmlns:p14="http://schemas.microsoft.com/office/powerpoint/2010/main" val="2902950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MDRO Investigation (not the</a:t>
            </a:r>
            <a:r>
              <a:rPr lang="en-US" baseline="0" dirty="0"/>
              <a:t> lab report), a few of the questions have stood out as being unclear.</a:t>
            </a:r>
          </a:p>
          <a:p>
            <a:endParaRPr lang="en-US" baseline="0" dirty="0"/>
          </a:p>
          <a:p>
            <a:r>
              <a:rPr lang="en-US" baseline="0" dirty="0"/>
              <a:t>For MDROs, we need to know if the person was admitted to any kind of healthcare facility – this includes long term acute care, nursing homes, acute care hospitals, etc. – during the time that their laboratory specimen was collected. They do not need to be there due to the MDRO; </a:t>
            </a:r>
          </a:p>
          <a:p>
            <a:endParaRPr lang="en-US" baseline="0" dirty="0"/>
          </a:p>
          <a:p>
            <a:r>
              <a:rPr lang="en-US" baseline="0" dirty="0"/>
              <a:t>MDROs do not always cause symptoms or even infection, as a person can be colonized with an organism without being sick from it. The key issue is knowing what healthcare facilities the patient was moving through when they were culture positive for an MDRO, most importantly to implement appropriate control measures and investigate any possible outbreaks. The answer to the question should be “Yes” if they meet the above description, but “No” if they had an outpatient visit to take a laboratory specimen for culture.</a:t>
            </a:r>
          </a:p>
          <a:p>
            <a:endParaRPr lang="en-US" baseline="0" dirty="0"/>
          </a:p>
        </p:txBody>
      </p:sp>
      <p:sp>
        <p:nvSpPr>
          <p:cNvPr id="4" name="Slide Number Placeholder 3"/>
          <p:cNvSpPr>
            <a:spLocks noGrp="1"/>
          </p:cNvSpPr>
          <p:nvPr>
            <p:ph type="sldNum" sz="quarter" idx="10"/>
          </p:nvPr>
        </p:nvSpPr>
        <p:spPr/>
        <p:txBody>
          <a:bodyPr/>
          <a:lstStyle/>
          <a:p>
            <a:fld id="{106997A0-A463-464F-ADB5-7016EA8D0262}" type="slidenum">
              <a:rPr lang="en-US" smtClean="0"/>
              <a:t>28</a:t>
            </a:fld>
            <a:endParaRPr lang="en-US" dirty="0"/>
          </a:p>
        </p:txBody>
      </p:sp>
    </p:spTree>
    <p:extLst>
      <p:ext uri="{BB962C8B-B14F-4D97-AF65-F5344CB8AC3E}">
        <p14:creationId xmlns:p14="http://schemas.microsoft.com/office/powerpoint/2010/main" val="7530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Diagnosis Date and Date of Symptom Onset are important as they are two of the dates used in NBS data cleanup/analysis procedures to categorize cases by MMWR year. </a:t>
            </a:r>
          </a:p>
          <a:p>
            <a:pPr marL="171450" indent="-171450">
              <a:buFont typeface="Arial" panose="020B0604020202020204" pitchFamily="34" charset="0"/>
              <a:buChar char="•"/>
            </a:pPr>
            <a:r>
              <a:rPr lang="en-US" baseline="0" dirty="0"/>
              <a:t>Diagnosis Date is when the lab reports were finalized, as that is when the case officially meets the epi case criteria by the laboratory definition of MDRO. </a:t>
            </a:r>
          </a:p>
          <a:p>
            <a:pPr marL="171450" indent="-171450">
              <a:buFont typeface="Arial" panose="020B0604020202020204" pitchFamily="34" charset="0"/>
              <a:buChar char="•"/>
            </a:pPr>
            <a:r>
              <a:rPr lang="en-US" baseline="0" dirty="0"/>
              <a:t>Date of Symptom Onset may not be applicable for many MDRO cases; if asymptomatic or not clear from medical record/discussion with IP, leave blank.</a:t>
            </a:r>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29</a:t>
            </a:fld>
            <a:endParaRPr lang="en-US" dirty="0"/>
          </a:p>
        </p:txBody>
      </p:sp>
    </p:spTree>
    <p:extLst>
      <p:ext uri="{BB962C8B-B14F-4D97-AF65-F5344CB8AC3E}">
        <p14:creationId xmlns:p14="http://schemas.microsoft.com/office/powerpoint/2010/main" val="2718058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Where was patient at the time they had a specimen collected for MDRO culture? If in ANY healthcare facility, for any reason – does not have to be</a:t>
            </a:r>
            <a:r>
              <a:rPr lang="en-US" baseline="0" dirty="0"/>
              <a:t> MDRO related – answer is Yes. If outpatient, answer is No.</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Facility they came from: where did they come from IMMEDIATELY before the admit or outpatient date for the main hospital?</a:t>
            </a:r>
          </a:p>
          <a:p>
            <a:pPr marL="2286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Facility they were discharged to: where did they go to IMMEDIATELY after the discharge or outpatient date for the main hospital? </a:t>
            </a:r>
          </a:p>
          <a:p>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30</a:t>
            </a:fld>
            <a:endParaRPr lang="en-US" dirty="0"/>
          </a:p>
        </p:txBody>
      </p:sp>
    </p:spTree>
    <p:extLst>
      <p:ext uri="{BB962C8B-B14F-4D97-AF65-F5344CB8AC3E}">
        <p14:creationId xmlns:p14="http://schemas.microsoft.com/office/powerpoint/2010/main" val="1976482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Numeric Result:  if</a:t>
            </a:r>
            <a:r>
              <a:rPr lang="en-US" baseline="0" dirty="0"/>
              <a:t> you enter a numeric result, coded result will disappear</a:t>
            </a:r>
            <a:endParaRPr lang="en-US" dirty="0"/>
          </a:p>
          <a:p>
            <a:r>
              <a:rPr lang="en-US" dirty="0"/>
              <a:t>Coded Result</a:t>
            </a:r>
          </a:p>
          <a:p>
            <a:r>
              <a:rPr lang="en-US" dirty="0"/>
              <a:t>Interpretive Flag:  enter susceptibility</a:t>
            </a:r>
            <a:r>
              <a:rPr lang="en-US" baseline="0" dirty="0"/>
              <a:t> here</a:t>
            </a:r>
            <a:endParaRPr lang="en-US" dirty="0"/>
          </a:p>
          <a:p>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34</a:t>
            </a:fld>
            <a:endParaRPr lang="en-US" dirty="0"/>
          </a:p>
        </p:txBody>
      </p:sp>
    </p:spTree>
    <p:extLst>
      <p:ext uri="{BB962C8B-B14F-4D97-AF65-F5344CB8AC3E}">
        <p14:creationId xmlns:p14="http://schemas.microsoft.com/office/powerpoint/2010/main" val="1408468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NHSN</a:t>
            </a:r>
            <a:r>
              <a:rPr lang="en-US" baseline="0" dirty="0"/>
              <a:t> – data base that enables HCF to collect and report HAI data.  Also </a:t>
            </a:r>
            <a:r>
              <a:rPr lang="en-US" dirty="0">
                <a:effectLst/>
              </a:rPr>
              <a:t>provides facilities, states, regions, and the nation with data needed to identify problem areas, measure progress of prevention efforts, and ultimately eliminate HAIs.</a:t>
            </a:r>
          </a:p>
          <a:p>
            <a:pPr marL="171450" indent="-171450">
              <a:buFont typeface="Arial" panose="020B0604020202020204" pitchFamily="34" charset="0"/>
              <a:buChar char="•"/>
            </a:pPr>
            <a:r>
              <a:rPr lang="en-US" dirty="0">
                <a:effectLst/>
              </a:rPr>
              <a:t>CIC what does it mean: competence in actual practices</a:t>
            </a:r>
            <a:r>
              <a:rPr lang="en-US" baseline="0" dirty="0">
                <a:effectLst/>
              </a:rPr>
              <a:t> of infection prevention and control and healthcare epidemiology, supports future knowledge and skills</a:t>
            </a:r>
          </a:p>
          <a:p>
            <a:pPr marL="0" indent="0">
              <a:buFont typeface="Arial" panose="020B0604020202020204" pitchFamily="34" charset="0"/>
              <a:buNone/>
            </a:pPr>
            <a:endParaRPr lang="en-US" baseline="0" dirty="0">
              <a:effectLst/>
            </a:endParaRPr>
          </a:p>
          <a:p>
            <a:r>
              <a:rPr lang="en-US" baseline="0" dirty="0"/>
              <a:t>Where is the best place to start? Your LHD!</a:t>
            </a:r>
          </a:p>
          <a:p>
            <a:endParaRPr lang="en-US" baseline="0"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LHD should know who at the facility should receive health alerts/public health information to keep the facility staff aware of emerging situations.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Facilities should have internal communication protocols so that all relevant staff receive public health information.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facility should know who to contact at the LHD and when and how to contact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LHD (or regional or IDCU back-up) can provide assistance in the following ways: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Answer questions about travel or other risk factors.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Determine if a condition is of public health concern and what actions should be taken.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Advise and assist on prophylaxis, contact tracing and other risk reduction measures in the hospital and in the community.</a:t>
            </a:r>
          </a:p>
          <a:p>
            <a:pPr marL="0" indent="0">
              <a:buFont typeface="Arial" panose="020B0604020202020204" pitchFamily="34" charset="0"/>
              <a:buNone/>
            </a:pPr>
            <a:endParaRPr lang="en-US" baseline="0" dirty="0">
              <a:effectLst/>
            </a:endParaRPr>
          </a:p>
        </p:txBody>
      </p:sp>
      <p:sp>
        <p:nvSpPr>
          <p:cNvPr id="4" name="Slide Number Placeholder 3"/>
          <p:cNvSpPr>
            <a:spLocks noGrp="1"/>
          </p:cNvSpPr>
          <p:nvPr>
            <p:ph type="sldNum" sz="quarter" idx="10"/>
          </p:nvPr>
        </p:nvSpPr>
        <p:spPr/>
        <p:txBody>
          <a:bodyPr/>
          <a:lstStyle/>
          <a:p>
            <a:fld id="{E1D25161-D571-4973-927F-0A089C921601}" type="slidenum">
              <a:rPr lang="en-US" smtClean="0"/>
              <a:t>3</a:t>
            </a:fld>
            <a:endParaRPr lang="en-US" dirty="0"/>
          </a:p>
        </p:txBody>
      </p:sp>
    </p:spTree>
    <p:extLst>
      <p:ext uri="{BB962C8B-B14F-4D97-AF65-F5344CB8AC3E}">
        <p14:creationId xmlns:p14="http://schemas.microsoft.com/office/powerpoint/2010/main" val="2909564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Remind them, again, to make the Lab Report</a:t>
            </a:r>
            <a:r>
              <a:rPr lang="en-US" baseline="0" dirty="0"/>
              <a:t> entry first so that it’s easier to associate the case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36</a:t>
            </a:fld>
            <a:endParaRPr lang="en-US" dirty="0"/>
          </a:p>
        </p:txBody>
      </p:sp>
    </p:spTree>
    <p:extLst>
      <p:ext uri="{BB962C8B-B14F-4D97-AF65-F5344CB8AC3E}">
        <p14:creationId xmlns:p14="http://schemas.microsoft.com/office/powerpoint/2010/main" val="1176865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consultants are being allocated to regional offices to serve as the state infection prevention resource for healthcare facilities and are titled HAI Epidemiologist. There are currently three regions with this resource and expansion into other areas of the State have been requested. Regions awaiting the regional HAI Epidemiologist resource are supported from DSHS Central office in Austin.</a:t>
            </a:r>
          </a:p>
          <a:p>
            <a:endParaRPr lang="en-US" baseline="0" dirty="0"/>
          </a:p>
          <a:p>
            <a:r>
              <a:rPr lang="en-US" baseline="0" dirty="0"/>
              <a:t>As the positions are filled, the HAI Epidemiologist will contact facility infection preventionists to provide contact information. This role will lead the technical assistance team for application of the CDC Assessment Tool and will consult on other infection prevention challenges at any healthcare facility within the region.</a:t>
            </a:r>
            <a:endParaRPr lang="en-US" dirty="0"/>
          </a:p>
        </p:txBody>
      </p:sp>
      <p:sp>
        <p:nvSpPr>
          <p:cNvPr id="4" name="Slide Number Placeholder 3"/>
          <p:cNvSpPr>
            <a:spLocks noGrp="1"/>
          </p:cNvSpPr>
          <p:nvPr>
            <p:ph type="sldNum" sz="quarter" idx="10"/>
          </p:nvPr>
        </p:nvSpPr>
        <p:spPr/>
        <p:txBody>
          <a:bodyPr/>
          <a:lstStyle/>
          <a:p>
            <a:fld id="{634F59F4-A21F-46C3-9AE1-17B9A2E4679F}" type="slidenum">
              <a:rPr lang="en-US" smtClean="0"/>
              <a:t>38</a:t>
            </a:fld>
            <a:endParaRPr lang="en-US" dirty="0"/>
          </a:p>
        </p:txBody>
      </p:sp>
    </p:spTree>
    <p:extLst>
      <p:ext uri="{BB962C8B-B14F-4D97-AF65-F5344CB8AC3E}">
        <p14:creationId xmlns:p14="http://schemas.microsoft.com/office/powerpoint/2010/main" val="2346144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on this slide, these</a:t>
            </a:r>
            <a:r>
              <a:rPr lang="en-US" baseline="0" dirty="0"/>
              <a:t> are the highlighted additions to our State plan.  The current plan can be accessed at the web address listed and the revised plan should be available in early 2016.</a:t>
            </a:r>
            <a:endParaRPr lang="en-US" dirty="0"/>
          </a:p>
        </p:txBody>
      </p:sp>
      <p:sp>
        <p:nvSpPr>
          <p:cNvPr id="4" name="Slide Number Placeholder 3"/>
          <p:cNvSpPr>
            <a:spLocks noGrp="1"/>
          </p:cNvSpPr>
          <p:nvPr>
            <p:ph type="sldNum" sz="quarter" idx="10"/>
          </p:nvPr>
        </p:nvSpPr>
        <p:spPr/>
        <p:txBody>
          <a:bodyPr/>
          <a:lstStyle/>
          <a:p>
            <a:fld id="{634F59F4-A21F-46C3-9AE1-17B9A2E4679F}" type="slidenum">
              <a:rPr lang="en-US" smtClean="0"/>
              <a:t>39</a:t>
            </a:fld>
            <a:endParaRPr lang="en-US" dirty="0"/>
          </a:p>
        </p:txBody>
      </p:sp>
    </p:spTree>
    <p:extLst>
      <p:ext uri="{BB962C8B-B14F-4D97-AF65-F5344CB8AC3E}">
        <p14:creationId xmlns:p14="http://schemas.microsoft.com/office/powerpoint/2010/main" val="2167353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4F59F4-A21F-46C3-9AE1-17B9A2E4679F}" type="slidenum">
              <a:rPr lang="en-US" smtClean="0"/>
              <a:t>41</a:t>
            </a:fld>
            <a:endParaRPr lang="en-US" dirty="0"/>
          </a:p>
        </p:txBody>
      </p:sp>
    </p:spTree>
    <p:extLst>
      <p:ext uri="{BB962C8B-B14F-4D97-AF65-F5344CB8AC3E}">
        <p14:creationId xmlns:p14="http://schemas.microsoft.com/office/powerpoint/2010/main" val="3999937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75 facilities to 12, 2 treatment centers</a:t>
            </a:r>
            <a:r>
              <a:rPr lang="en-US" baseline="0" dirty="0"/>
              <a:t> that can be seen as assessment facilities as well.</a:t>
            </a:r>
            <a:endParaRPr lang="en-US" dirty="0"/>
          </a:p>
          <a:p>
            <a:r>
              <a:rPr lang="en-US" dirty="0"/>
              <a:t>These facilities have expressed interest in assistance</a:t>
            </a:r>
            <a:r>
              <a:rPr lang="en-US" baseline="0" dirty="0"/>
              <a:t> with application of the CDC Assessment. Once completed, the HAI Epidemiologist will continue to support gap mitigation activities and contribute to the state understanding of readiness for this specific high consequence disease. </a:t>
            </a:r>
          </a:p>
          <a:p>
            <a:endParaRPr lang="en-US" baseline="0" dirty="0"/>
          </a:p>
          <a:p>
            <a:r>
              <a:rPr lang="en-US" baseline="0" dirty="0"/>
              <a:t>Through this partnership, the goal is to develop a network of facilities that are confident in receiving a patient for evaluation of HCID such as Ebola.</a:t>
            </a:r>
          </a:p>
          <a:p>
            <a:endParaRPr lang="en-US" dirty="0"/>
          </a:p>
        </p:txBody>
      </p:sp>
      <p:sp>
        <p:nvSpPr>
          <p:cNvPr id="4" name="Slide Number Placeholder 3"/>
          <p:cNvSpPr>
            <a:spLocks noGrp="1"/>
          </p:cNvSpPr>
          <p:nvPr>
            <p:ph type="sldNum" sz="quarter" idx="10"/>
          </p:nvPr>
        </p:nvSpPr>
        <p:spPr/>
        <p:txBody>
          <a:bodyPr/>
          <a:lstStyle/>
          <a:p>
            <a:fld id="{634F59F4-A21F-46C3-9AE1-17B9A2E4679F}" type="slidenum">
              <a:rPr lang="en-US" smtClean="0"/>
              <a:t>43</a:t>
            </a:fld>
            <a:endParaRPr lang="en-US" dirty="0"/>
          </a:p>
        </p:txBody>
      </p:sp>
    </p:spTree>
    <p:extLst>
      <p:ext uri="{BB962C8B-B14F-4D97-AF65-F5344CB8AC3E}">
        <p14:creationId xmlns:p14="http://schemas.microsoft.com/office/powerpoint/2010/main" val="1527431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Online version of the tool sent to facilities for self-survey prior to the site visit</a:t>
            </a:r>
          </a:p>
          <a:p>
            <a:endParaRPr lang="en-US" dirty="0"/>
          </a:p>
        </p:txBody>
      </p:sp>
      <p:sp>
        <p:nvSpPr>
          <p:cNvPr id="4" name="Slide Number Placeholder 3"/>
          <p:cNvSpPr>
            <a:spLocks noGrp="1"/>
          </p:cNvSpPr>
          <p:nvPr>
            <p:ph type="sldNum" sz="quarter" idx="10"/>
          </p:nvPr>
        </p:nvSpPr>
        <p:spPr/>
        <p:txBody>
          <a:bodyPr/>
          <a:lstStyle/>
          <a:p>
            <a:fld id="{D62E2016-59F4-409D-B1E2-4AF2A6307115}" type="slidenum">
              <a:rPr lang="en-US" smtClean="0"/>
              <a:t>44</a:t>
            </a:fld>
            <a:endParaRPr lang="en-US" dirty="0"/>
          </a:p>
        </p:txBody>
      </p:sp>
    </p:spTree>
    <p:extLst>
      <p:ext uri="{BB962C8B-B14F-4D97-AF65-F5344CB8AC3E}">
        <p14:creationId xmlns:p14="http://schemas.microsoft.com/office/powerpoint/2010/main" val="2223740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 questions </a:t>
            </a:r>
          </a:p>
          <a:p>
            <a:r>
              <a:rPr lang="en-US" dirty="0"/>
              <a:t>See draft date at top</a:t>
            </a:r>
          </a:p>
          <a:p>
            <a:r>
              <a:rPr lang="en-US" dirty="0"/>
              <a:t>Hospitals give pre-assessment on EPI-INFO and team can review prior to visit.</a:t>
            </a:r>
          </a:p>
        </p:txBody>
      </p:sp>
      <p:sp>
        <p:nvSpPr>
          <p:cNvPr id="4" name="Slide Number Placeholder 3"/>
          <p:cNvSpPr>
            <a:spLocks noGrp="1"/>
          </p:cNvSpPr>
          <p:nvPr>
            <p:ph type="sldNum" sz="quarter" idx="10"/>
          </p:nvPr>
        </p:nvSpPr>
        <p:spPr/>
        <p:txBody>
          <a:bodyPr/>
          <a:lstStyle/>
          <a:p>
            <a:fld id="{D62E2016-59F4-409D-B1E2-4AF2A6307115}" type="slidenum">
              <a:rPr lang="en-US" smtClean="0"/>
              <a:t>45</a:t>
            </a:fld>
            <a:endParaRPr lang="en-US" dirty="0"/>
          </a:p>
        </p:txBody>
      </p:sp>
    </p:spTree>
    <p:extLst>
      <p:ext uri="{BB962C8B-B14F-4D97-AF65-F5344CB8AC3E}">
        <p14:creationId xmlns:p14="http://schemas.microsoft.com/office/powerpoint/2010/main" val="2451151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a:t>
            </a:r>
            <a:r>
              <a:rPr lang="en-US" baseline="0" dirty="0"/>
              <a:t> months later check in and get update on assessment/mitigation</a:t>
            </a:r>
            <a:endParaRPr lang="en-US" dirty="0"/>
          </a:p>
        </p:txBody>
      </p:sp>
      <p:sp>
        <p:nvSpPr>
          <p:cNvPr id="4" name="Slide Number Placeholder 3"/>
          <p:cNvSpPr>
            <a:spLocks noGrp="1"/>
          </p:cNvSpPr>
          <p:nvPr>
            <p:ph type="sldNum" sz="quarter" idx="10"/>
          </p:nvPr>
        </p:nvSpPr>
        <p:spPr/>
        <p:txBody>
          <a:bodyPr/>
          <a:lstStyle/>
          <a:p>
            <a:fld id="{D62E2016-59F4-409D-B1E2-4AF2A6307115}" type="slidenum">
              <a:rPr lang="en-US" smtClean="0"/>
              <a:t>46</a:t>
            </a:fld>
            <a:endParaRPr lang="en-US" dirty="0"/>
          </a:p>
        </p:txBody>
      </p:sp>
    </p:spTree>
    <p:extLst>
      <p:ext uri="{BB962C8B-B14F-4D97-AF65-F5344CB8AC3E}">
        <p14:creationId xmlns:p14="http://schemas.microsoft.com/office/powerpoint/2010/main" val="1016408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there a common screening form?</a:t>
            </a:r>
          </a:p>
          <a:p>
            <a:r>
              <a:rPr lang="en-US" sz="1200" kern="1200" dirty="0">
                <a:solidFill>
                  <a:schemeClr val="tx1"/>
                </a:solidFill>
                <a:effectLst/>
                <a:latin typeface="+mn-lt"/>
                <a:ea typeface="+mn-ea"/>
                <a:cs typeface="+mn-cs"/>
              </a:rPr>
              <a:t>Universal screening tool is not feasible and that taking a good patient history is key.  </a:t>
            </a:r>
          </a:p>
          <a:p>
            <a:r>
              <a:rPr lang="en-US" sz="1200" kern="1200" dirty="0">
                <a:solidFill>
                  <a:schemeClr val="tx1"/>
                </a:solidFill>
                <a:effectLst/>
                <a:latin typeface="+mn-lt"/>
                <a:ea typeface="+mn-ea"/>
                <a:cs typeface="+mn-cs"/>
              </a:rPr>
              <a:t>Create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strong relationship with their local health departments.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LHD (or regional or IDCU back-up) can provide assistance in the following ways:</a:t>
            </a:r>
          </a:p>
          <a:p>
            <a:pPr lvl="1"/>
            <a:r>
              <a:rPr lang="en-US" sz="1200" kern="1200" dirty="0">
                <a:solidFill>
                  <a:schemeClr val="tx1"/>
                </a:solidFill>
                <a:effectLst/>
                <a:latin typeface="+mn-lt"/>
                <a:ea typeface="+mn-ea"/>
                <a:cs typeface="+mn-cs"/>
              </a:rPr>
              <a:t>Answer questions about travel or other risk factors.</a:t>
            </a:r>
          </a:p>
          <a:p>
            <a:pPr lvl="1"/>
            <a:r>
              <a:rPr lang="en-US" sz="1200" kern="1200" dirty="0">
                <a:solidFill>
                  <a:schemeClr val="tx1"/>
                </a:solidFill>
                <a:effectLst/>
                <a:latin typeface="+mn-lt"/>
                <a:ea typeface="+mn-ea"/>
                <a:cs typeface="+mn-cs"/>
              </a:rPr>
              <a:t>Determine if a condition is of public health concern and what actions should be taken.</a:t>
            </a:r>
          </a:p>
          <a:p>
            <a:pPr lvl="1"/>
            <a:r>
              <a:rPr lang="en-US" sz="1200" kern="1200" dirty="0">
                <a:solidFill>
                  <a:schemeClr val="tx1"/>
                </a:solidFill>
                <a:effectLst/>
                <a:latin typeface="+mn-lt"/>
                <a:ea typeface="+mn-ea"/>
                <a:cs typeface="+mn-cs"/>
              </a:rPr>
              <a:t>Advise and assist on prophylaxis, contact tracing and other risk reduction measures in the hospital and in the community.</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type of PPE for what disease?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Resources currently exist that specify what type of PPE is required for various diseases. The CDC  has a reference that lists the different types of isolation (standard, contact, airborne, droplet) and the conditions under which they should be implemented by condition: </a:t>
            </a:r>
            <a:r>
              <a:rPr lang="en-US" sz="1200" u="sng" kern="1200" dirty="0">
                <a:solidFill>
                  <a:schemeClr val="tx1"/>
                </a:solidFill>
                <a:effectLst/>
                <a:latin typeface="+mn-lt"/>
                <a:ea typeface="+mn-ea"/>
                <a:cs typeface="+mn-cs"/>
                <a:hlinkClick r:id="rId3"/>
              </a:rPr>
              <a:t>http://www.cdc.gov/hicpac/2007IP/2007ip_appendA.html</a:t>
            </a:r>
            <a:r>
              <a:rPr lang="en-US" sz="1200" kern="1200" dirty="0">
                <a:solidFill>
                  <a:schemeClr val="tx1"/>
                </a:solidFill>
                <a:effectLst/>
                <a:latin typeface="+mn-lt"/>
                <a:ea typeface="+mn-ea"/>
                <a:cs typeface="+mn-cs"/>
              </a:rPr>
              <a:t>, as well as transmission-based guidelines like these: </a:t>
            </a:r>
            <a:r>
              <a:rPr lang="en-US" sz="1200" u="sng" kern="1200" dirty="0">
                <a:solidFill>
                  <a:schemeClr val="tx1"/>
                </a:solidFill>
                <a:effectLst/>
                <a:latin typeface="+mn-lt"/>
                <a:ea typeface="+mn-ea"/>
                <a:cs typeface="+mn-cs"/>
                <a:hlinkClick r:id="rId4"/>
              </a:rPr>
              <a:t>http://www.cdc.gov/HAI/settings/outpatient/basic-infection-control-prevention-plan-2011/transmission-based-precautions.html</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34F59F4-A21F-46C3-9AE1-17B9A2E4679F}" type="slidenum">
              <a:rPr lang="en-US" smtClean="0"/>
              <a:t>47</a:t>
            </a:fld>
            <a:endParaRPr lang="en-US" dirty="0"/>
          </a:p>
        </p:txBody>
      </p:sp>
    </p:spTree>
    <p:extLst>
      <p:ext uri="{BB962C8B-B14F-4D97-AF65-F5344CB8AC3E}">
        <p14:creationId xmlns:p14="http://schemas.microsoft.com/office/powerpoint/2010/main" val="1879049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2E2016-59F4-409D-B1E2-4AF2A6307115}" type="slidenum">
              <a:rPr lang="en-US" smtClean="0"/>
              <a:t>49</a:t>
            </a:fld>
            <a:endParaRPr lang="en-US" dirty="0"/>
          </a:p>
        </p:txBody>
      </p:sp>
    </p:spTree>
    <p:extLst>
      <p:ext uri="{BB962C8B-B14F-4D97-AF65-F5344CB8AC3E}">
        <p14:creationId xmlns:p14="http://schemas.microsoft.com/office/powerpoint/2010/main" val="101108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RACs and how there will be some over lap </a:t>
            </a:r>
          </a:p>
        </p:txBody>
      </p:sp>
      <p:sp>
        <p:nvSpPr>
          <p:cNvPr id="4" name="Slide Number Placeholder 3"/>
          <p:cNvSpPr>
            <a:spLocks noGrp="1"/>
          </p:cNvSpPr>
          <p:nvPr>
            <p:ph type="sldNum" sz="quarter" idx="10"/>
          </p:nvPr>
        </p:nvSpPr>
        <p:spPr/>
        <p:txBody>
          <a:bodyPr/>
          <a:lstStyle/>
          <a:p>
            <a:fld id="{E1D25161-D571-4973-927F-0A089C921601}" type="slidenum">
              <a:rPr lang="en-US" smtClean="0"/>
              <a:t>5</a:t>
            </a:fld>
            <a:endParaRPr lang="en-US" dirty="0"/>
          </a:p>
        </p:txBody>
      </p:sp>
    </p:spTree>
    <p:extLst>
      <p:ext uri="{BB962C8B-B14F-4D97-AF65-F5344CB8AC3E}">
        <p14:creationId xmlns:p14="http://schemas.microsoft.com/office/powerpoint/2010/main" val="1244269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it is a core public</a:t>
            </a:r>
            <a:r>
              <a:rPr lang="en-US" baseline="0" dirty="0"/>
              <a:t> health function to prevent the spread of communicable disease!</a:t>
            </a:r>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53</a:t>
            </a:fld>
            <a:endParaRPr lang="en-US" dirty="0"/>
          </a:p>
        </p:txBody>
      </p:sp>
    </p:spTree>
    <p:extLst>
      <p:ext uri="{BB962C8B-B14F-4D97-AF65-F5344CB8AC3E}">
        <p14:creationId xmlns:p14="http://schemas.microsoft.com/office/powerpoint/2010/main" val="2575512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87</a:t>
            </a:fld>
            <a:endParaRPr lang="en-US" dirty="0"/>
          </a:p>
        </p:txBody>
      </p:sp>
    </p:spTree>
    <p:extLst>
      <p:ext uri="{BB962C8B-B14F-4D97-AF65-F5344CB8AC3E}">
        <p14:creationId xmlns:p14="http://schemas.microsoft.com/office/powerpoint/2010/main" val="2963794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time in the investigation</a:t>
            </a:r>
            <a:r>
              <a:rPr lang="en-US" baseline="0" dirty="0"/>
              <a:t> only 2 isolates were sent for PFGR, they were the same pattern but not enough information to go on at that time</a:t>
            </a:r>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88</a:t>
            </a:fld>
            <a:endParaRPr lang="en-US" dirty="0"/>
          </a:p>
        </p:txBody>
      </p:sp>
    </p:spTree>
    <p:extLst>
      <p:ext uri="{BB962C8B-B14F-4D97-AF65-F5344CB8AC3E}">
        <p14:creationId xmlns:p14="http://schemas.microsoft.com/office/powerpoint/2010/main" val="122077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 taken:</a:t>
            </a:r>
          </a:p>
          <a:p>
            <a:pPr marL="171450" indent="-171450">
              <a:buFont typeface="Arial" panose="020B0604020202020204" pitchFamily="34" charset="0"/>
              <a:buChar char="•"/>
            </a:pPr>
            <a:r>
              <a:rPr lang="en-US" dirty="0"/>
              <a:t>Conference</a:t>
            </a:r>
            <a:r>
              <a:rPr lang="en-US" baseline="0" dirty="0"/>
              <a:t> call with all involved</a:t>
            </a:r>
          </a:p>
          <a:p>
            <a:pPr marL="171450" indent="-171450">
              <a:buFont typeface="Arial" panose="020B0604020202020204" pitchFamily="34" charset="0"/>
              <a:buChar char="•"/>
            </a:pPr>
            <a:r>
              <a:rPr lang="en-US" baseline="0" dirty="0"/>
              <a:t>Site visit by HAI Epi and PH</a:t>
            </a:r>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89</a:t>
            </a:fld>
            <a:endParaRPr lang="en-US" dirty="0"/>
          </a:p>
        </p:txBody>
      </p:sp>
    </p:spTree>
    <p:extLst>
      <p:ext uri="{BB962C8B-B14F-4D97-AF65-F5344CB8AC3E}">
        <p14:creationId xmlns:p14="http://schemas.microsoft.com/office/powerpoint/2010/main" val="159659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Letter sent to facility with recommendations</a:t>
            </a:r>
          </a:p>
        </p:txBody>
      </p:sp>
      <p:sp>
        <p:nvSpPr>
          <p:cNvPr id="4" name="Slide Number Placeholder 3"/>
          <p:cNvSpPr>
            <a:spLocks noGrp="1"/>
          </p:cNvSpPr>
          <p:nvPr>
            <p:ph type="sldNum" sz="quarter" idx="10"/>
          </p:nvPr>
        </p:nvSpPr>
        <p:spPr/>
        <p:txBody>
          <a:bodyPr/>
          <a:lstStyle/>
          <a:p>
            <a:fld id="{106997A0-A463-464F-ADB5-7016EA8D0262}" type="slidenum">
              <a:rPr lang="en-US" smtClean="0"/>
              <a:t>91</a:t>
            </a:fld>
            <a:endParaRPr lang="en-US" dirty="0"/>
          </a:p>
        </p:txBody>
      </p:sp>
    </p:spTree>
    <p:extLst>
      <p:ext uri="{BB962C8B-B14F-4D97-AF65-F5344CB8AC3E}">
        <p14:creationId xmlns:p14="http://schemas.microsoft.com/office/powerpoint/2010/main" val="2365395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Amarillo</a:t>
            </a:r>
            <a:r>
              <a:rPr lang="en-US" baseline="0" dirty="0"/>
              <a:t> PH requested assistance from central office HAI Epi.</a:t>
            </a:r>
          </a:p>
          <a:p>
            <a:pPr marL="171450" indent="-171450">
              <a:buFont typeface="Arial" panose="020B0604020202020204" pitchFamily="34" charset="0"/>
              <a:buChar char="•"/>
            </a:pPr>
            <a:r>
              <a:rPr lang="en-US" baseline="0" dirty="0"/>
              <a:t>Possible another site visit</a:t>
            </a:r>
          </a:p>
          <a:p>
            <a:pPr marL="171450" indent="-171450">
              <a:buFont typeface="Arial" panose="020B0604020202020204" pitchFamily="34" charset="0"/>
              <a:buChar char="•"/>
            </a:pPr>
            <a:r>
              <a:rPr lang="en-US" baseline="0" dirty="0"/>
              <a:t>Conference calls</a:t>
            </a:r>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92</a:t>
            </a:fld>
            <a:endParaRPr lang="en-US" dirty="0"/>
          </a:p>
        </p:txBody>
      </p:sp>
    </p:spTree>
    <p:extLst>
      <p:ext uri="{BB962C8B-B14F-4D97-AF65-F5344CB8AC3E}">
        <p14:creationId xmlns:p14="http://schemas.microsoft.com/office/powerpoint/2010/main" val="2111557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Did</a:t>
            </a:r>
            <a:r>
              <a:rPr lang="en-US" baseline="0" dirty="0"/>
              <a:t> other site visits to surrounding facilities that some of the patients went to</a:t>
            </a:r>
          </a:p>
          <a:p>
            <a:pPr marL="171450" indent="-171450">
              <a:buFont typeface="Arial" panose="020B0604020202020204" pitchFamily="34" charset="0"/>
              <a:buChar char="•"/>
            </a:pPr>
            <a:r>
              <a:rPr lang="en-US" baseline="0" dirty="0"/>
              <a:t>More in depth visit to main facility</a:t>
            </a:r>
          </a:p>
          <a:p>
            <a:pPr marL="628650" lvl="1" indent="-171450">
              <a:buFont typeface="Arial" panose="020B0604020202020204" pitchFamily="34" charset="0"/>
              <a:buChar char="•"/>
            </a:pPr>
            <a:r>
              <a:rPr lang="en-US" baseline="0" dirty="0"/>
              <a:t>Facility noted to have made some changes after 1</a:t>
            </a:r>
            <a:r>
              <a:rPr lang="en-US" baseline="30000" dirty="0"/>
              <a:t>st</a:t>
            </a:r>
            <a:r>
              <a:rPr lang="en-US" baseline="0" dirty="0"/>
              <a:t> visit</a:t>
            </a:r>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93</a:t>
            </a:fld>
            <a:endParaRPr lang="en-US" dirty="0"/>
          </a:p>
        </p:txBody>
      </p:sp>
    </p:spTree>
    <p:extLst>
      <p:ext uri="{BB962C8B-B14F-4D97-AF65-F5344CB8AC3E}">
        <p14:creationId xmlns:p14="http://schemas.microsoft.com/office/powerpoint/2010/main" val="2004181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F1: Single use disposable sling with fecal matter</a:t>
            </a:r>
          </a:p>
          <a:p>
            <a:r>
              <a:rPr lang="en-US" dirty="0"/>
              <a:t>F2:</a:t>
            </a:r>
            <a:r>
              <a:rPr lang="en-US" baseline="0" dirty="0"/>
              <a:t> showing disposable sling possibly being reused; reusable slings touching the ground and not store appropriately</a:t>
            </a:r>
          </a:p>
          <a:p>
            <a:r>
              <a:rPr lang="en-US" baseline="0" dirty="0"/>
              <a:t>F3: showing the white slings are single patient use</a:t>
            </a:r>
            <a:endParaRPr lang="en-US" dirty="0"/>
          </a:p>
        </p:txBody>
      </p:sp>
      <p:sp>
        <p:nvSpPr>
          <p:cNvPr id="4" name="Slide Number Placeholder 3"/>
          <p:cNvSpPr>
            <a:spLocks noGrp="1"/>
          </p:cNvSpPr>
          <p:nvPr>
            <p:ph type="sldNum" sz="quarter" idx="10"/>
          </p:nvPr>
        </p:nvSpPr>
        <p:spPr/>
        <p:txBody>
          <a:bodyPr/>
          <a:lstStyle/>
          <a:p>
            <a:fld id="{1C400E9D-931E-45F0-A789-59CFB59873B9}" type="slidenum">
              <a:rPr lang="en-US" smtClean="0"/>
              <a:t>97</a:t>
            </a:fld>
            <a:endParaRPr lang="en-US" dirty="0"/>
          </a:p>
        </p:txBody>
      </p:sp>
    </p:spTree>
    <p:extLst>
      <p:ext uri="{BB962C8B-B14F-4D97-AF65-F5344CB8AC3E}">
        <p14:creationId xmlns:p14="http://schemas.microsoft.com/office/powerpoint/2010/main" val="2116745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F2:  PPE signage and hand hygiene signage.  Concern about the employee if he/ she is contaminated as the signage states they must wash their hands with soap and water,</a:t>
            </a:r>
            <a:r>
              <a:rPr lang="en-US" baseline="0" dirty="0"/>
              <a:t> which is not available in the van, they would have to go inside the building to find this.  Also if there is a chemical exposure to the eyes what do they do?</a:t>
            </a:r>
            <a:endParaRPr lang="en-US" dirty="0"/>
          </a:p>
        </p:txBody>
      </p:sp>
      <p:sp>
        <p:nvSpPr>
          <p:cNvPr id="4" name="Slide Number Placeholder 3"/>
          <p:cNvSpPr>
            <a:spLocks noGrp="1"/>
          </p:cNvSpPr>
          <p:nvPr>
            <p:ph type="sldNum" sz="quarter" idx="10"/>
          </p:nvPr>
        </p:nvSpPr>
        <p:spPr/>
        <p:txBody>
          <a:bodyPr/>
          <a:lstStyle/>
          <a:p>
            <a:fld id="{9B3A9D13-455D-4A1E-A3E3-80BB2F02D82B}" type="slidenum">
              <a:rPr lang="en-US" smtClean="0"/>
              <a:t>98</a:t>
            </a:fld>
            <a:endParaRPr lang="en-US" dirty="0"/>
          </a:p>
        </p:txBody>
      </p:sp>
    </p:spTree>
    <p:extLst>
      <p:ext uri="{BB962C8B-B14F-4D97-AF65-F5344CB8AC3E}">
        <p14:creationId xmlns:p14="http://schemas.microsoft.com/office/powerpoint/2010/main" val="2711180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F3: inside</a:t>
            </a:r>
            <a:r>
              <a:rPr lang="en-US" baseline="0" dirty="0"/>
              <a:t> of van; left front side of the picture is the dirty side; the left back half is new equipment; the right front side is the clean side; then the right back half is disinfected equipment covered and ready to be transferred to the next facility.</a:t>
            </a:r>
          </a:p>
          <a:p>
            <a:endParaRPr lang="en-US" baseline="0" dirty="0"/>
          </a:p>
          <a:p>
            <a:r>
              <a:rPr lang="en-US" baseline="0" dirty="0"/>
              <a:t>This is very close quarters and lots of possibility for cross contamination.  Also the ventilation is poor and poses a risk to the employee.  Employee stated that all doors are closed to the van when disinfecting equipment.  Would recommend not using an aerosolized product in the van.</a:t>
            </a:r>
            <a:endParaRPr lang="en-US" dirty="0"/>
          </a:p>
        </p:txBody>
      </p:sp>
      <p:sp>
        <p:nvSpPr>
          <p:cNvPr id="4" name="Slide Number Placeholder 3"/>
          <p:cNvSpPr>
            <a:spLocks noGrp="1"/>
          </p:cNvSpPr>
          <p:nvPr>
            <p:ph type="sldNum" sz="quarter" idx="10"/>
          </p:nvPr>
        </p:nvSpPr>
        <p:spPr/>
        <p:txBody>
          <a:bodyPr/>
          <a:lstStyle/>
          <a:p>
            <a:fld id="{9B3A9D13-455D-4A1E-A3E3-80BB2F02D82B}" type="slidenum">
              <a:rPr lang="en-US" smtClean="0"/>
              <a:t>99</a:t>
            </a:fld>
            <a:endParaRPr lang="en-US" dirty="0"/>
          </a:p>
        </p:txBody>
      </p:sp>
    </p:spTree>
    <p:extLst>
      <p:ext uri="{BB962C8B-B14F-4D97-AF65-F5344CB8AC3E}">
        <p14:creationId xmlns:p14="http://schemas.microsoft.com/office/powerpoint/2010/main" val="258489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spcBef>
                <a:spcPts val="0"/>
              </a:spcBef>
              <a:spcAft>
                <a:spcPts val="0"/>
              </a:spcAft>
              <a:buFont typeface="Symbol"/>
              <a:buChar char=""/>
            </a:pPr>
            <a:r>
              <a:rPr lang="en-US" altLang="en-US" dirty="0"/>
              <a:t>The</a:t>
            </a:r>
            <a:r>
              <a:rPr lang="en-US" altLang="en-US" baseline="0" dirty="0"/>
              <a:t> US </a:t>
            </a:r>
            <a:r>
              <a:rPr lang="en-US" altLang="en-US" dirty="0"/>
              <a:t>numbers are based</a:t>
            </a:r>
            <a:r>
              <a:rPr lang="en-US" altLang="en-US" baseline="0" dirty="0"/>
              <a:t> off of 2011 data:</a:t>
            </a:r>
          </a:p>
          <a:p>
            <a:pPr marL="0" marR="0" lvl="0" indent="0">
              <a:spcBef>
                <a:spcPts val="0"/>
              </a:spcBef>
              <a:spcAft>
                <a:spcPts val="0"/>
              </a:spcAft>
              <a:buFont typeface="Symbol"/>
              <a:buNone/>
            </a:pPr>
            <a:r>
              <a:rPr lang="en-US" sz="1200" i="1" baseline="0" dirty="0">
                <a:effectLst/>
                <a:latin typeface="+mn-lt"/>
                <a:ea typeface="Calibri"/>
                <a:cs typeface="Times New Roman"/>
              </a:rPr>
              <a:t>        - </a:t>
            </a:r>
            <a:r>
              <a:rPr lang="en-US" sz="1200" i="0" baseline="0" dirty="0">
                <a:effectLst/>
                <a:latin typeface="+mn-lt"/>
                <a:ea typeface="Calibri"/>
                <a:cs typeface="Times New Roman"/>
              </a:rPr>
              <a:t>These numbers are down from the 2007 estimates for 1.2 million infections</a:t>
            </a:r>
            <a:endParaRPr lang="en-US" sz="1200" i="1" dirty="0">
              <a:effectLst/>
              <a:latin typeface="+mn-lt"/>
              <a:ea typeface="Calibri"/>
              <a:cs typeface="Times New Roman"/>
            </a:endParaRPr>
          </a:p>
          <a:p>
            <a:pPr marL="0" marR="0" lvl="0" indent="0">
              <a:spcBef>
                <a:spcPts val="0"/>
              </a:spcBef>
              <a:spcAft>
                <a:spcPts val="0"/>
              </a:spcAft>
              <a:buFont typeface="Symbol"/>
              <a:buNone/>
            </a:pPr>
            <a:endParaRPr lang="en-US" sz="1200" i="1" dirty="0">
              <a:effectLst/>
              <a:latin typeface="+mn-lt"/>
              <a:ea typeface="Calibri"/>
              <a:cs typeface="Times New Roman"/>
            </a:endParaRPr>
          </a:p>
          <a:p>
            <a:pPr marL="0" marR="0" lvl="0" indent="0">
              <a:spcBef>
                <a:spcPts val="0"/>
              </a:spcBef>
              <a:spcAft>
                <a:spcPts val="0"/>
              </a:spcAft>
              <a:buFont typeface="Symbol"/>
              <a:buNone/>
            </a:pPr>
            <a:r>
              <a:rPr lang="en-US" sz="1200" i="0" dirty="0">
                <a:effectLst/>
                <a:latin typeface="+mn-lt"/>
                <a:ea typeface="Calibri"/>
                <a:cs typeface="Times New Roman"/>
              </a:rPr>
              <a:t>References:</a:t>
            </a:r>
          </a:p>
          <a:p>
            <a:pPr marL="0" marR="0" lvl="0" indent="0">
              <a:spcBef>
                <a:spcPts val="0"/>
              </a:spcBef>
              <a:spcAft>
                <a:spcPts val="0"/>
              </a:spcAft>
              <a:buFont typeface="Symbol"/>
              <a:buNone/>
            </a:pPr>
            <a:r>
              <a:rPr lang="en-US" sz="1200" i="1" dirty="0">
                <a:effectLst/>
                <a:latin typeface="+mn-lt"/>
                <a:ea typeface="Calibri"/>
                <a:cs typeface="Times New Roman"/>
              </a:rPr>
              <a:t>Magill, S., Edwards, J., Bamberg, W., Beldavs, Z., Dumyati, G., Kainer, M., . . . Fridkin, S. (2014). Multistate point-prevalence survey of health care-associated infections. N Engl J Med, 1198-208.</a:t>
            </a:r>
            <a:endParaRPr lang="en-US" sz="12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200" i="1" dirty="0">
                <a:effectLst/>
                <a:latin typeface="+mn-lt"/>
                <a:ea typeface="Calibri"/>
                <a:cs typeface="Times New Roman"/>
              </a:rPr>
              <a:t>The Centers for Disease Control and Prevention. (2009, December 29). Template Document for Texas Healthcare-Associated Infections (HAI) Plan. Retrieved from </a:t>
            </a:r>
            <a:r>
              <a:rPr lang="en-US" sz="1200" i="1" u="sng" dirty="0">
                <a:solidFill>
                  <a:srgbClr val="0000FF"/>
                </a:solidFill>
                <a:effectLst/>
                <a:latin typeface="+mn-lt"/>
                <a:ea typeface="Calibri"/>
                <a:cs typeface="Times New Roman"/>
                <a:hlinkClick r:id="rId3"/>
              </a:rPr>
              <a:t>http://www.cdc.gov/HAI/pdfs/stateplans/tx.pdf</a:t>
            </a:r>
            <a:r>
              <a:rPr lang="en-US" sz="1200" i="1" dirty="0">
                <a:effectLst/>
                <a:latin typeface="+mn-lt"/>
                <a:ea typeface="Calibri"/>
                <a:cs typeface="Times New Roman"/>
              </a:rPr>
              <a:t> </a:t>
            </a:r>
            <a:endParaRPr lang="en-US" sz="1200" dirty="0">
              <a:effectLst/>
              <a:latin typeface="+mn-lt"/>
              <a:ea typeface="Calibri"/>
              <a:cs typeface="Times New Roman"/>
            </a:endParaRPr>
          </a:p>
          <a:p>
            <a:endParaRPr lang="en-US" altLang="en-US" dirty="0"/>
          </a:p>
        </p:txBody>
      </p:sp>
    </p:spTree>
    <p:extLst>
      <p:ext uri="{BB962C8B-B14F-4D97-AF65-F5344CB8AC3E}">
        <p14:creationId xmlns:p14="http://schemas.microsoft.com/office/powerpoint/2010/main" val="294905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F4: bloody</a:t>
            </a:r>
            <a:r>
              <a:rPr lang="en-US" baseline="0" dirty="0"/>
              <a:t> sharps container in hallway by room 128, needs to be replaced</a:t>
            </a:r>
            <a:endParaRPr lang="en-US" dirty="0"/>
          </a:p>
        </p:txBody>
      </p:sp>
      <p:sp>
        <p:nvSpPr>
          <p:cNvPr id="4" name="Slide Number Placeholder 3"/>
          <p:cNvSpPr>
            <a:spLocks noGrp="1"/>
          </p:cNvSpPr>
          <p:nvPr>
            <p:ph type="sldNum" sz="quarter" idx="10"/>
          </p:nvPr>
        </p:nvSpPr>
        <p:spPr/>
        <p:txBody>
          <a:bodyPr/>
          <a:lstStyle/>
          <a:p>
            <a:fld id="{1C400E9D-931E-45F0-A789-59CFB59873B9}" type="slidenum">
              <a:rPr lang="en-US" smtClean="0"/>
              <a:t>100</a:t>
            </a:fld>
            <a:endParaRPr lang="en-US" dirty="0"/>
          </a:p>
        </p:txBody>
      </p:sp>
    </p:spTree>
    <p:extLst>
      <p:ext uri="{BB962C8B-B14F-4D97-AF65-F5344CB8AC3E}">
        <p14:creationId xmlns:p14="http://schemas.microsoft.com/office/powerpoint/2010/main" val="3416058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 Utility</a:t>
            </a:r>
            <a:r>
              <a:rPr lang="en-US" baseline="0" dirty="0"/>
              <a:t> Storage Room:</a:t>
            </a:r>
            <a:endParaRPr lang="en-US" dirty="0"/>
          </a:p>
          <a:p>
            <a:r>
              <a:rPr lang="en-US" dirty="0"/>
              <a:t>F5:  torn mat,</a:t>
            </a:r>
            <a:r>
              <a:rPr lang="en-US" baseline="0" dirty="0"/>
              <a:t> </a:t>
            </a:r>
            <a:r>
              <a:rPr lang="en-US" dirty="0"/>
              <a:t>stored to be used; any</a:t>
            </a:r>
            <a:r>
              <a:rPr lang="en-US" baseline="0" dirty="0"/>
              <a:t> torn or compromised mats should be removed for patient care use and replaced</a:t>
            </a:r>
            <a:endParaRPr lang="en-US" dirty="0"/>
          </a:p>
        </p:txBody>
      </p:sp>
      <p:sp>
        <p:nvSpPr>
          <p:cNvPr id="4" name="Slide Number Placeholder 3"/>
          <p:cNvSpPr>
            <a:spLocks noGrp="1"/>
          </p:cNvSpPr>
          <p:nvPr>
            <p:ph type="sldNum" sz="quarter" idx="10"/>
          </p:nvPr>
        </p:nvSpPr>
        <p:spPr/>
        <p:txBody>
          <a:bodyPr/>
          <a:lstStyle/>
          <a:p>
            <a:fld id="{1C400E9D-931E-45F0-A789-59CFB59873B9}" type="slidenum">
              <a:rPr lang="en-US" smtClean="0"/>
              <a:t>101</a:t>
            </a:fld>
            <a:endParaRPr lang="en-US" dirty="0"/>
          </a:p>
        </p:txBody>
      </p:sp>
    </p:spTree>
    <p:extLst>
      <p:ext uri="{BB962C8B-B14F-4D97-AF65-F5344CB8AC3E}">
        <p14:creationId xmlns:p14="http://schemas.microsoft.com/office/powerpoint/2010/main" val="3781055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F6: the dirty</a:t>
            </a:r>
            <a:r>
              <a:rPr lang="en-US" baseline="0" dirty="0"/>
              <a:t> side of the van; noted PPE: yellow gowns, gloves, eye goggles</a:t>
            </a:r>
          </a:p>
          <a:p>
            <a:r>
              <a:rPr lang="en-US" baseline="0" dirty="0"/>
              <a:t>F7: cleaning products; note the PDI red top wipes state a minimum of 3 minute contact time but the KCI procedure book stated a minimum of 1 minute contact time; they also have Ecolab TB disinfectant and Lysol but it is not clear when the employee’s are to use what product.</a:t>
            </a:r>
          </a:p>
          <a:p>
            <a:r>
              <a:rPr lang="en-US" baseline="0" dirty="0"/>
              <a:t>F8: note the goggles next to the disinfectant</a:t>
            </a:r>
            <a:endParaRPr lang="en-US" dirty="0"/>
          </a:p>
        </p:txBody>
      </p:sp>
      <p:sp>
        <p:nvSpPr>
          <p:cNvPr id="4" name="Slide Number Placeholder 3"/>
          <p:cNvSpPr>
            <a:spLocks noGrp="1"/>
          </p:cNvSpPr>
          <p:nvPr>
            <p:ph type="sldNum" sz="quarter" idx="10"/>
          </p:nvPr>
        </p:nvSpPr>
        <p:spPr/>
        <p:txBody>
          <a:bodyPr/>
          <a:lstStyle/>
          <a:p>
            <a:fld id="{9B3A9D13-455D-4A1E-A3E3-80BB2F02D82B}" type="slidenum">
              <a:rPr lang="en-US" smtClean="0"/>
              <a:t>102</a:t>
            </a:fld>
            <a:endParaRPr lang="en-US" dirty="0"/>
          </a:p>
        </p:txBody>
      </p:sp>
    </p:spTree>
    <p:extLst>
      <p:ext uri="{BB962C8B-B14F-4D97-AF65-F5344CB8AC3E}">
        <p14:creationId xmlns:p14="http://schemas.microsoft.com/office/powerpoint/2010/main" val="4031738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F9:</a:t>
            </a:r>
            <a:r>
              <a:rPr lang="en-US" baseline="0" dirty="0"/>
              <a:t> new cases that KCI is now delivering the some of the VACs in; note the inside of the case has foam inserts; it was noted that these are just sprayed down with Lysol.</a:t>
            </a:r>
          </a:p>
          <a:p>
            <a:r>
              <a:rPr lang="en-US" baseline="0" dirty="0"/>
              <a:t>F10:  the clean side of the van; where electrical testing is done on the VACs after they are disinfected from the dirty side.</a:t>
            </a:r>
          </a:p>
          <a:p>
            <a:r>
              <a:rPr lang="en-US" baseline="0" dirty="0"/>
              <a:t>F11:  rolls of plastic; clear/ white plastic is used to put the finished VACs inside; the blue plastic is used if a VAC or piece of equipment needs to go back to the warehouse for further testing or needs to be disinfected better.</a:t>
            </a:r>
            <a:endParaRPr lang="en-US" dirty="0"/>
          </a:p>
        </p:txBody>
      </p:sp>
      <p:sp>
        <p:nvSpPr>
          <p:cNvPr id="4" name="Slide Number Placeholder 3"/>
          <p:cNvSpPr>
            <a:spLocks noGrp="1"/>
          </p:cNvSpPr>
          <p:nvPr>
            <p:ph type="sldNum" sz="quarter" idx="10"/>
          </p:nvPr>
        </p:nvSpPr>
        <p:spPr/>
        <p:txBody>
          <a:bodyPr/>
          <a:lstStyle/>
          <a:p>
            <a:fld id="{9B3A9D13-455D-4A1E-A3E3-80BB2F02D82B}" type="slidenum">
              <a:rPr lang="en-US" smtClean="0"/>
              <a:t>103</a:t>
            </a:fld>
            <a:endParaRPr lang="en-US" dirty="0"/>
          </a:p>
        </p:txBody>
      </p:sp>
    </p:spTree>
    <p:extLst>
      <p:ext uri="{BB962C8B-B14F-4D97-AF65-F5344CB8AC3E}">
        <p14:creationId xmlns:p14="http://schemas.microsoft.com/office/powerpoint/2010/main" val="1317058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a:t>
            </a:r>
            <a:r>
              <a:rPr lang="en-US" baseline="0" dirty="0"/>
              <a:t> Soiled Utility Rooms; Soiled side:</a:t>
            </a:r>
            <a:endParaRPr lang="en-US" dirty="0"/>
          </a:p>
          <a:p>
            <a:r>
              <a:rPr lang="en-US" dirty="0"/>
              <a:t>F12: soiled utility room</a:t>
            </a:r>
            <a:r>
              <a:rPr lang="en-US" baseline="0" dirty="0"/>
              <a:t> where decontamination of equipment is done, including spraying of chemicals; note the fan that is on in the room</a:t>
            </a:r>
            <a:endParaRPr lang="en-US" dirty="0"/>
          </a:p>
        </p:txBody>
      </p:sp>
      <p:sp>
        <p:nvSpPr>
          <p:cNvPr id="4" name="Slide Number Placeholder 3"/>
          <p:cNvSpPr>
            <a:spLocks noGrp="1"/>
          </p:cNvSpPr>
          <p:nvPr>
            <p:ph type="sldNum" sz="quarter" idx="10"/>
          </p:nvPr>
        </p:nvSpPr>
        <p:spPr/>
        <p:txBody>
          <a:bodyPr/>
          <a:lstStyle/>
          <a:p>
            <a:fld id="{1C400E9D-931E-45F0-A789-59CFB59873B9}" type="slidenum">
              <a:rPr lang="en-US" smtClean="0"/>
              <a:t>104</a:t>
            </a:fld>
            <a:endParaRPr lang="en-US" dirty="0"/>
          </a:p>
        </p:txBody>
      </p:sp>
    </p:spTree>
    <p:extLst>
      <p:ext uri="{BB962C8B-B14F-4D97-AF65-F5344CB8AC3E}">
        <p14:creationId xmlns:p14="http://schemas.microsoft.com/office/powerpoint/2010/main" val="4068207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F13 &amp; F14: clean and dirty bed in hallway by loading</a:t>
            </a:r>
            <a:r>
              <a:rPr lang="en-US" baseline="0" dirty="0"/>
              <a:t> dock</a:t>
            </a:r>
          </a:p>
          <a:p>
            <a:endParaRPr lang="en-US" baseline="0" dirty="0"/>
          </a:p>
          <a:p>
            <a:r>
              <a:rPr lang="en-US" baseline="0" dirty="0"/>
              <a:t>F13: dirty bed, noting blood or fecal matter on bed in hallway</a:t>
            </a:r>
          </a:p>
          <a:p>
            <a:endParaRPr lang="en-US" baseline="0" dirty="0"/>
          </a:p>
          <a:p>
            <a:r>
              <a:rPr lang="en-US" baseline="0" dirty="0"/>
              <a:t>F14: clean bed, as noted by the green sticker stating “clean” and the date</a:t>
            </a:r>
            <a:endParaRPr lang="en-US" dirty="0"/>
          </a:p>
        </p:txBody>
      </p:sp>
      <p:sp>
        <p:nvSpPr>
          <p:cNvPr id="4" name="Slide Number Placeholder 3"/>
          <p:cNvSpPr>
            <a:spLocks noGrp="1"/>
          </p:cNvSpPr>
          <p:nvPr>
            <p:ph type="sldNum" sz="quarter" idx="10"/>
          </p:nvPr>
        </p:nvSpPr>
        <p:spPr/>
        <p:txBody>
          <a:bodyPr/>
          <a:lstStyle/>
          <a:p>
            <a:fld id="{1C400E9D-931E-45F0-A789-59CFB59873B9}" type="slidenum">
              <a:rPr lang="en-US" smtClean="0"/>
              <a:t>105</a:t>
            </a:fld>
            <a:endParaRPr lang="en-US" dirty="0"/>
          </a:p>
        </p:txBody>
      </p:sp>
    </p:spTree>
    <p:extLst>
      <p:ext uri="{BB962C8B-B14F-4D97-AF65-F5344CB8AC3E}">
        <p14:creationId xmlns:p14="http://schemas.microsoft.com/office/powerpoint/2010/main" val="9780548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Dialysis Unit:</a:t>
            </a:r>
          </a:p>
          <a:p>
            <a:r>
              <a:rPr lang="en-US" dirty="0"/>
              <a:t>F10:  large, deep structural crack in the wall next to a patient treatment</a:t>
            </a:r>
            <a:r>
              <a:rPr lang="en-US" baseline="0" dirty="0"/>
              <a:t> bed in the dialysis unit</a:t>
            </a:r>
            <a:endParaRPr lang="en-US" dirty="0"/>
          </a:p>
        </p:txBody>
      </p:sp>
      <p:sp>
        <p:nvSpPr>
          <p:cNvPr id="4" name="Slide Number Placeholder 3"/>
          <p:cNvSpPr>
            <a:spLocks noGrp="1"/>
          </p:cNvSpPr>
          <p:nvPr>
            <p:ph type="sldNum" sz="quarter" idx="10"/>
          </p:nvPr>
        </p:nvSpPr>
        <p:spPr/>
        <p:txBody>
          <a:bodyPr/>
          <a:lstStyle/>
          <a:p>
            <a:fld id="{1C400E9D-931E-45F0-A789-59CFB59873B9}" type="slidenum">
              <a:rPr lang="en-US" smtClean="0"/>
              <a:t>106</a:t>
            </a:fld>
            <a:endParaRPr lang="en-US" dirty="0"/>
          </a:p>
        </p:txBody>
      </p:sp>
    </p:spTree>
    <p:extLst>
      <p:ext uri="{BB962C8B-B14F-4D97-AF65-F5344CB8AC3E}">
        <p14:creationId xmlns:p14="http://schemas.microsoft.com/office/powerpoint/2010/main" val="1964690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room</a:t>
            </a:r>
          </a:p>
          <a:p>
            <a:r>
              <a:rPr lang="en-US" dirty="0"/>
              <a:t>F16: very cluttered; lots</a:t>
            </a:r>
            <a:r>
              <a:rPr lang="en-US" baseline="0" dirty="0"/>
              <a:t> of ventilators being stored in this room, some covered and some not</a:t>
            </a:r>
          </a:p>
          <a:p>
            <a:r>
              <a:rPr lang="en-US" baseline="0" dirty="0"/>
              <a:t>F17: boom very dusty on top</a:t>
            </a:r>
            <a:endParaRPr lang="en-US" dirty="0"/>
          </a:p>
        </p:txBody>
      </p:sp>
      <p:sp>
        <p:nvSpPr>
          <p:cNvPr id="4" name="Slide Number Placeholder 3"/>
          <p:cNvSpPr>
            <a:spLocks noGrp="1"/>
          </p:cNvSpPr>
          <p:nvPr>
            <p:ph type="sldNum" sz="quarter" idx="10"/>
          </p:nvPr>
        </p:nvSpPr>
        <p:spPr/>
        <p:txBody>
          <a:bodyPr/>
          <a:lstStyle/>
          <a:p>
            <a:fld id="{1C400E9D-931E-45F0-A789-59CFB59873B9}" type="slidenum">
              <a:rPr lang="en-US" smtClean="0"/>
              <a:t>107</a:t>
            </a:fld>
            <a:endParaRPr lang="en-US" dirty="0"/>
          </a:p>
        </p:txBody>
      </p:sp>
    </p:spTree>
    <p:extLst>
      <p:ext uri="{BB962C8B-B14F-4D97-AF65-F5344CB8AC3E}">
        <p14:creationId xmlns:p14="http://schemas.microsoft.com/office/powerpoint/2010/main" val="3559654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data for MDR-A</a:t>
            </a:r>
            <a:r>
              <a:rPr lang="en-US" baseline="0" dirty="0"/>
              <a:t> in TX also represented mostly wound and sputum sources:</a:t>
            </a:r>
          </a:p>
          <a:p>
            <a:pPr marL="171450" indent="-171450">
              <a:buFont typeface="Arial" panose="020B0604020202020204" pitchFamily="34" charset="0"/>
              <a:buChar char="•"/>
            </a:pPr>
            <a:r>
              <a:rPr lang="en-US" dirty="0"/>
              <a:t>Wounds: 379</a:t>
            </a:r>
          </a:p>
          <a:p>
            <a:pPr marL="171450" indent="-171450">
              <a:buFont typeface="Arial" panose="020B0604020202020204" pitchFamily="34" charset="0"/>
              <a:buChar char="•"/>
            </a:pPr>
            <a:r>
              <a:rPr lang="en-US" dirty="0"/>
              <a:t>Urine: 107</a:t>
            </a:r>
          </a:p>
          <a:p>
            <a:pPr marL="171450" indent="-171450">
              <a:buFont typeface="Arial" panose="020B0604020202020204" pitchFamily="34" charset="0"/>
              <a:buChar char="•"/>
            </a:pPr>
            <a:r>
              <a:rPr lang="en-US" dirty="0"/>
              <a:t>Sputum: 165</a:t>
            </a:r>
          </a:p>
          <a:p>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108</a:t>
            </a:fld>
            <a:endParaRPr lang="en-US" dirty="0"/>
          </a:p>
        </p:txBody>
      </p:sp>
    </p:spTree>
    <p:extLst>
      <p:ext uri="{BB962C8B-B14F-4D97-AF65-F5344CB8AC3E}">
        <p14:creationId xmlns:p14="http://schemas.microsoft.com/office/powerpoint/2010/main" val="420100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33450" eaLnBrk="0" hangingPunct="0">
              <a:defRPr>
                <a:solidFill>
                  <a:schemeClr val="tx1"/>
                </a:solidFill>
                <a:latin typeface="Arial" charset="0"/>
              </a:defRPr>
            </a:lvl1pPr>
            <a:lvl2pPr marL="742950" indent="-285750" defTabSz="933450" eaLnBrk="0" hangingPunct="0">
              <a:defRPr>
                <a:solidFill>
                  <a:schemeClr val="tx1"/>
                </a:solidFill>
                <a:latin typeface="Arial" charset="0"/>
              </a:defRPr>
            </a:lvl2pPr>
            <a:lvl3pPr marL="1143000" indent="-228600" defTabSz="933450" eaLnBrk="0" hangingPunct="0">
              <a:defRPr>
                <a:solidFill>
                  <a:schemeClr val="tx1"/>
                </a:solidFill>
                <a:latin typeface="Arial" charset="0"/>
              </a:defRPr>
            </a:lvl3pPr>
            <a:lvl4pPr marL="1600200" indent="-228600" defTabSz="933450" eaLnBrk="0" hangingPunct="0">
              <a:defRPr>
                <a:solidFill>
                  <a:schemeClr val="tx1"/>
                </a:solidFill>
                <a:latin typeface="Arial" charset="0"/>
              </a:defRPr>
            </a:lvl4pPr>
            <a:lvl5pPr marL="2057400" indent="-228600" defTabSz="933450" eaLnBrk="0" hangingPunct="0">
              <a:defRPr>
                <a:solidFill>
                  <a:schemeClr val="tx1"/>
                </a:solidFill>
                <a:latin typeface="Arial" charset="0"/>
              </a:defRPr>
            </a:lvl5pPr>
            <a:lvl6pPr marL="2514600" indent="-228600" algn="ctr" defTabSz="933450" eaLnBrk="0" fontAlgn="base" hangingPunct="0">
              <a:lnSpc>
                <a:spcPct val="80000"/>
              </a:lnSpc>
              <a:spcBef>
                <a:spcPct val="20000"/>
              </a:spcBef>
              <a:spcAft>
                <a:spcPct val="0"/>
              </a:spcAft>
              <a:buClr>
                <a:srgbClr val="A50021"/>
              </a:buClr>
              <a:buFont typeface="Wingdings" pitchFamily="2" charset="2"/>
              <a:defRPr>
                <a:solidFill>
                  <a:schemeClr val="tx1"/>
                </a:solidFill>
                <a:latin typeface="Arial" charset="0"/>
              </a:defRPr>
            </a:lvl6pPr>
            <a:lvl7pPr marL="2971800" indent="-228600" algn="ctr" defTabSz="933450" eaLnBrk="0" fontAlgn="base" hangingPunct="0">
              <a:lnSpc>
                <a:spcPct val="80000"/>
              </a:lnSpc>
              <a:spcBef>
                <a:spcPct val="20000"/>
              </a:spcBef>
              <a:spcAft>
                <a:spcPct val="0"/>
              </a:spcAft>
              <a:buClr>
                <a:srgbClr val="A50021"/>
              </a:buClr>
              <a:buFont typeface="Wingdings" pitchFamily="2" charset="2"/>
              <a:defRPr>
                <a:solidFill>
                  <a:schemeClr val="tx1"/>
                </a:solidFill>
                <a:latin typeface="Arial" charset="0"/>
              </a:defRPr>
            </a:lvl7pPr>
            <a:lvl8pPr marL="3429000" indent="-228600" algn="ctr" defTabSz="933450" eaLnBrk="0" fontAlgn="base" hangingPunct="0">
              <a:lnSpc>
                <a:spcPct val="80000"/>
              </a:lnSpc>
              <a:spcBef>
                <a:spcPct val="20000"/>
              </a:spcBef>
              <a:spcAft>
                <a:spcPct val="0"/>
              </a:spcAft>
              <a:buClr>
                <a:srgbClr val="A50021"/>
              </a:buClr>
              <a:buFont typeface="Wingdings" pitchFamily="2" charset="2"/>
              <a:defRPr>
                <a:solidFill>
                  <a:schemeClr val="tx1"/>
                </a:solidFill>
                <a:latin typeface="Arial" charset="0"/>
              </a:defRPr>
            </a:lvl8pPr>
            <a:lvl9pPr marL="3886200" indent="-228600" algn="ctr" defTabSz="933450" eaLnBrk="0" fontAlgn="base" hangingPunct="0">
              <a:lnSpc>
                <a:spcPct val="80000"/>
              </a:lnSpc>
              <a:spcBef>
                <a:spcPct val="20000"/>
              </a:spcBef>
              <a:spcAft>
                <a:spcPct val="0"/>
              </a:spcAft>
              <a:buClr>
                <a:srgbClr val="A50021"/>
              </a:buClr>
              <a:buFont typeface="Wingdings" pitchFamily="2" charset="2"/>
              <a:defRPr>
                <a:solidFill>
                  <a:schemeClr val="tx1"/>
                </a:solidFill>
                <a:latin typeface="Arial" charset="0"/>
              </a:defRPr>
            </a:lvl9pPr>
          </a:lstStyle>
          <a:p>
            <a:pPr algn="r" eaLnBrk="1" hangingPunct="1">
              <a:lnSpc>
                <a:spcPct val="100000"/>
              </a:lnSpc>
              <a:spcBef>
                <a:spcPct val="0"/>
              </a:spcBef>
              <a:buClrTx/>
              <a:buFontTx/>
              <a:buNone/>
            </a:pPr>
            <a:fld id="{0CB8EE89-9BFF-473B-B0F5-DB0B0EEA7DAD}" type="slidenum">
              <a:rPr lang="en-US" sz="1200"/>
              <a:pPr algn="r" eaLnBrk="1" hangingPunct="1">
                <a:lnSpc>
                  <a:spcPct val="100000"/>
                </a:lnSpc>
                <a:spcBef>
                  <a:spcPct val="0"/>
                </a:spcBef>
                <a:buClrTx/>
                <a:buFontTx/>
                <a:buNone/>
              </a:pPr>
              <a:t>8</a:t>
            </a:fld>
            <a:endParaRPr lang="en-US" sz="1200"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dirty="0"/>
              <a:t> In the last few years there has been a strong push for patient empowerment in healthcare. </a:t>
            </a:r>
          </a:p>
          <a:p>
            <a:pPr lvl="1" eaLnBrk="1" hangingPunct="1">
              <a:buFontTx/>
              <a:buChar char="•"/>
            </a:pPr>
            <a:r>
              <a:rPr lang="en-US" dirty="0"/>
              <a:t>Most wide-spread,</a:t>
            </a:r>
            <a:r>
              <a:rPr lang="en-US" baseline="0" dirty="0"/>
              <a:t> </a:t>
            </a:r>
            <a:r>
              <a:rPr lang="en-US" dirty="0"/>
              <a:t>hand hygiene campaigns</a:t>
            </a:r>
            <a:r>
              <a:rPr lang="en-US" baseline="0" dirty="0"/>
              <a:t> : </a:t>
            </a:r>
            <a:r>
              <a:rPr lang="en-US" dirty="0"/>
              <a:t>Speak up and It’s OK to Ask, which encourage patients to ask their HCWs to clean their hands before providing care.</a:t>
            </a:r>
          </a:p>
          <a:p>
            <a:pPr eaLnBrk="1" hangingPunct="1">
              <a:buFontTx/>
              <a:buChar char="•"/>
            </a:pPr>
            <a:r>
              <a:rPr lang="en-US" dirty="0"/>
              <a:t> We are trying to build on the principles of transparency and consumer choice to create incentives and motivate healthcare organizations and providers to provide better, more efficient care. </a:t>
            </a:r>
          </a:p>
          <a:p>
            <a:pPr eaLnBrk="1" hangingPunct="1">
              <a:buFontTx/>
              <a:buChar char="•"/>
            </a:pPr>
            <a:r>
              <a:rPr lang="en-US" dirty="0"/>
              <a:t> There have</a:t>
            </a:r>
            <a:r>
              <a:rPr lang="en-US" baseline="0" dirty="0"/>
              <a:t> been</a:t>
            </a:r>
            <a:r>
              <a:rPr lang="en-US" dirty="0"/>
              <a:t> recent news stories</a:t>
            </a:r>
            <a:r>
              <a:rPr lang="en-US" baseline="0" dirty="0"/>
              <a:t> about: </a:t>
            </a:r>
          </a:p>
          <a:p>
            <a:pPr lvl="1" eaLnBrk="1" hangingPunct="1">
              <a:buFontTx/>
              <a:buChar char="•"/>
            </a:pPr>
            <a:r>
              <a:rPr lang="en-US" baseline="0" dirty="0"/>
              <a:t> </a:t>
            </a:r>
            <a:r>
              <a:rPr lang="en-US" dirty="0"/>
              <a:t>patient suffered some complications following surgery and it emphasized the need for healthcare consumers to have as much information as possible to make informed decisions about their own well being. </a:t>
            </a:r>
          </a:p>
          <a:p>
            <a:pPr eaLnBrk="1" hangingPunct="1">
              <a:buFontTx/>
              <a:buChar char="•"/>
            </a:pPr>
            <a:r>
              <a:rPr lang="en-US" dirty="0"/>
              <a:t> Working to establish greater consistency and compatibility of HAI data through developing standardized definitions and measures for HAIs. </a:t>
            </a:r>
          </a:p>
          <a:p>
            <a:pPr eaLnBrk="1" hangingPunct="1">
              <a:buFontTx/>
              <a:buChar char="•"/>
            </a:pPr>
            <a:r>
              <a:rPr lang="en-US" dirty="0"/>
              <a:t> Will help DSHS identify educational needs – areas where more education or focused education needs to occur around the state.</a:t>
            </a:r>
          </a:p>
        </p:txBody>
      </p:sp>
    </p:spTree>
    <p:extLst>
      <p:ext uri="{BB962C8B-B14F-4D97-AF65-F5344CB8AC3E}">
        <p14:creationId xmlns:p14="http://schemas.microsoft.com/office/powerpoint/2010/main" val="309518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2013 info:</a:t>
            </a:r>
          </a:p>
          <a:p>
            <a:pPr marL="171450" indent="-171450">
              <a:buFont typeface="Arial" panose="020B0604020202020204" pitchFamily="34" charset="0"/>
              <a:buChar char="•"/>
            </a:pPr>
            <a:r>
              <a:rPr lang="en-US" dirty="0"/>
              <a:t>847 eligible general hospitals and ASCs</a:t>
            </a:r>
          </a:p>
          <a:p>
            <a:pPr marL="171450" indent="-171450">
              <a:buFont typeface="Arial" panose="020B0604020202020204" pitchFamily="34" charset="0"/>
              <a:buChar char="•"/>
            </a:pPr>
            <a:r>
              <a:rPr lang="en-US" dirty="0"/>
              <a:t>Only 413 were required in 2013</a:t>
            </a:r>
          </a:p>
          <a:p>
            <a:pPr marL="171450" indent="-171450">
              <a:buFont typeface="Arial" panose="020B0604020202020204" pitchFamily="34" charset="0"/>
              <a:buChar char="•"/>
            </a:pPr>
            <a:r>
              <a:rPr lang="en-US" dirty="0"/>
              <a:t>The other 434 did not have ICUs nor perform reportable</a:t>
            </a:r>
            <a:r>
              <a:rPr lang="en-US" baseline="0" dirty="0"/>
              <a:t> procedures</a:t>
            </a:r>
          </a:p>
          <a:p>
            <a:pPr marL="171450" indent="-171450">
              <a:buFont typeface="Arial" panose="020B0604020202020204" pitchFamily="34" charset="0"/>
              <a:buChar char="•"/>
            </a:pPr>
            <a:r>
              <a:rPr lang="en-US" baseline="0" dirty="0"/>
              <a:t>Of the 413, 378 reported</a:t>
            </a:r>
          </a:p>
          <a:p>
            <a:pPr marL="171450" indent="-171450">
              <a:buFont typeface="Arial" panose="020B0604020202020204" pitchFamily="34" charset="0"/>
              <a:buChar char="•"/>
            </a:pPr>
            <a:r>
              <a:rPr lang="en-US" baseline="0" dirty="0"/>
              <a:t>The remaining 35 that did not report were contacted to find out why and assist in the process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2014 info:</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Only 438 of the 879 eligible general hospitals and ASCs were required to report HAIs to Texas in 2014.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other facilities did not have ICUs nor did they perform any of the Texas reportable procedures; therefore, they did not have anything to report.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430 facilities reported HAI data to Texas (via NHSN). </a:t>
            </a:r>
            <a:endParaRPr lang="en-US" baseline="0" dirty="0"/>
          </a:p>
        </p:txBody>
      </p:sp>
      <p:sp>
        <p:nvSpPr>
          <p:cNvPr id="4" name="Slide Number Placeholder 3"/>
          <p:cNvSpPr>
            <a:spLocks noGrp="1"/>
          </p:cNvSpPr>
          <p:nvPr>
            <p:ph type="sldNum" sz="quarter" idx="10"/>
          </p:nvPr>
        </p:nvSpPr>
        <p:spPr/>
        <p:txBody>
          <a:bodyPr/>
          <a:lstStyle/>
          <a:p>
            <a:fld id="{106997A0-A463-464F-ADB5-7016EA8D0262}" type="slidenum">
              <a:rPr lang="en-US" smtClean="0"/>
              <a:t>11</a:t>
            </a:fld>
            <a:endParaRPr lang="en-US" dirty="0"/>
          </a:p>
        </p:txBody>
      </p:sp>
    </p:spTree>
    <p:extLst>
      <p:ext uri="{BB962C8B-B14F-4D97-AF65-F5344CB8AC3E}">
        <p14:creationId xmlns:p14="http://schemas.microsoft.com/office/powerpoint/2010/main" val="388718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*10 facilities did not provide bed size or IP information and, therefore, were not included in this analysis. </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On average and for each of the HSRs, the CDC recommended 100 beds per 0.8 – 1.0 (FTE) IPs is not met in all regions except region 1. </a:t>
            </a:r>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12</a:t>
            </a:fld>
            <a:endParaRPr lang="en-US" dirty="0"/>
          </a:p>
        </p:txBody>
      </p:sp>
    </p:spTree>
    <p:extLst>
      <p:ext uri="{BB962C8B-B14F-4D97-AF65-F5344CB8AC3E}">
        <p14:creationId xmlns:p14="http://schemas.microsoft.com/office/powerpoint/2010/main" val="1134585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CDC has a validation protocol that would change our current practice.</a:t>
            </a:r>
            <a:r>
              <a:rPr lang="en-US" baseline="0" dirty="0"/>
              <a:t> We have started the steps necessary to meet the requirements to be able to perform this level of validation.</a:t>
            </a:r>
            <a:endParaRPr lang="en-US" dirty="0"/>
          </a:p>
          <a:p>
            <a:pPr marL="171450" indent="-171450">
              <a:buFont typeface="Arial" panose="020B0604020202020204" pitchFamily="34" charset="0"/>
              <a:buChar char="•"/>
            </a:pPr>
            <a:r>
              <a:rPr lang="en-US" dirty="0"/>
              <a:t>Expand reporting to outside of the ICU’s to include Medical and Surgical</a:t>
            </a:r>
            <a:r>
              <a:rPr lang="en-US" baseline="0" dirty="0"/>
              <a:t> wards</a:t>
            </a:r>
          </a:p>
          <a:p>
            <a:pPr marL="171450" indent="-171450">
              <a:buFont typeface="Arial" panose="020B0604020202020204" pitchFamily="34" charset="0"/>
              <a:buChar char="•"/>
            </a:pPr>
            <a:r>
              <a:rPr lang="en-US" baseline="0" dirty="0"/>
              <a:t>Expand CLABSI/ CAUTI/ SSI:  discuss new process for 2016 with letter sent to facilities, etc.</a:t>
            </a:r>
            <a:endParaRPr lang="en-US" dirty="0"/>
          </a:p>
          <a:p>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14</a:t>
            </a:fld>
            <a:endParaRPr lang="en-US" dirty="0"/>
          </a:p>
        </p:txBody>
      </p:sp>
    </p:spTree>
    <p:extLst>
      <p:ext uri="{BB962C8B-B14F-4D97-AF65-F5344CB8AC3E}">
        <p14:creationId xmlns:p14="http://schemas.microsoft.com/office/powerpoint/2010/main" val="4208631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If they haven’t received that information they need to email </a:t>
            </a:r>
            <a:r>
              <a:rPr lang="en-US" sz="1200" u="sng" kern="1200" dirty="0">
                <a:solidFill>
                  <a:schemeClr val="tx1"/>
                </a:solidFill>
                <a:effectLst/>
                <a:latin typeface="+mn-lt"/>
                <a:ea typeface="+mn-ea"/>
                <a:cs typeface="+mn-cs"/>
                <a:hlinkClick r:id="rId3"/>
              </a:rPr>
              <a:t>paetexas@dshs.state.tx.us</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Lots of information on </a:t>
            </a:r>
            <a:r>
              <a:rPr lang="en-US" sz="1200" u="sng" kern="1200" dirty="0">
                <a:solidFill>
                  <a:schemeClr val="tx1"/>
                </a:solidFill>
                <a:effectLst/>
                <a:latin typeface="+mn-lt"/>
                <a:ea typeface="+mn-ea"/>
                <a:cs typeface="+mn-cs"/>
                <a:hlinkClick r:id="rId4"/>
              </a:rPr>
              <a:t>www.paetexas.org</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06997A0-A463-464F-ADB5-7016EA8D0262}" type="slidenum">
              <a:rPr lang="en-US" smtClean="0"/>
              <a:t>15</a:t>
            </a:fld>
            <a:endParaRPr lang="en-US" dirty="0"/>
          </a:p>
        </p:txBody>
      </p:sp>
    </p:spTree>
    <p:extLst>
      <p:ext uri="{BB962C8B-B14F-4D97-AF65-F5344CB8AC3E}">
        <p14:creationId xmlns:p14="http://schemas.microsoft.com/office/powerpoint/2010/main" val="1322259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263598480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2953221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37F864-7258-4B55-96C4-5F5CC6CD0120}"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2766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816212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37F864-7258-4B55-96C4-5F5CC6CD0120}"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09646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757864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3566114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364115364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754940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1591701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165215854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4031523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3939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91274716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150918109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BCFFDB-832A-453B-B793-553BBE86DA6B}" type="datetimeFigureOut">
              <a:rPr lang="en-US" smtClean="0"/>
              <a:t>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37F864-7258-4B55-96C4-5F5CC6CD0120}" type="slidenum">
              <a:rPr lang="en-US" smtClean="0"/>
              <a:t>‹#›</a:t>
            </a:fld>
            <a:endParaRPr lang="en-US" dirty="0"/>
          </a:p>
        </p:txBody>
      </p:sp>
    </p:spTree>
    <p:extLst>
      <p:ext uri="{BB962C8B-B14F-4D97-AF65-F5344CB8AC3E}">
        <p14:creationId xmlns:p14="http://schemas.microsoft.com/office/powerpoint/2010/main" val="3240778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0BCFFDB-832A-453B-B793-553BBE86DA6B}" type="datetimeFigureOut">
              <a:rPr lang="en-US" smtClean="0"/>
              <a:t>2/17/2023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D37F864-7258-4B55-96C4-5F5CC6CD0120}" type="slidenum">
              <a:rPr lang="en-US" smtClean="0"/>
              <a:t>‹#›</a:t>
            </a:fld>
            <a:endParaRPr lang="en-US" dirty="0"/>
          </a:p>
        </p:txBody>
      </p:sp>
    </p:spTree>
    <p:extLst>
      <p:ext uri="{BB962C8B-B14F-4D97-AF65-F5344CB8AC3E}">
        <p14:creationId xmlns:p14="http://schemas.microsoft.com/office/powerpoint/2010/main" val="4012525447"/>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 id="21474841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1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10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0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hyperlink" Target="http://www.cdc.gov/mmwr/preview/mmwrhtml/mm5323a4.htm" TargetMode="External"/><Relationship Id="rId2" Type="http://schemas.openxmlformats.org/officeDocument/2006/relationships/hyperlink" Target="http://www.cdc.gov/hicpac/SSI/005_SSI.html" TargetMode="External"/><Relationship Id="rId1" Type="http://schemas.openxmlformats.org/officeDocument/2006/relationships/slideLayout" Target="../slideLayouts/slideLayout2.xml"/><Relationship Id="rId4" Type="http://schemas.openxmlformats.org/officeDocument/2006/relationships/hyperlink" Target="http://www.cdc.gov/mmwr/preview/mmwrhtml/00055984.ht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paetexas.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mdrotexas@dshs.texas.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cdc.gov/HAI/pdfs/stateplans/tx.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google.com/url?sa=i&amp;rct=j&amp;q=&amp;esrc=s&amp;frm=1&amp;source=images&amp;cd=&amp;cad=rja&amp;uact=8&amp;ved=0CAcQjRw&amp;url=https://www.wholesalemedicalbooks.com/web1/actions/searchHandler.do?key%3DBTKEY%3D0009205210%26nextPage%3DbooksDetails%26parentNum%3D12284&amp;ei=aqY-VZfvIoTutQW3iICABQ&amp;bvm=bv.91665533,d.b2w&amp;psig=AFQjCNGwnzxjvzOCv0Tb-5E5KYy2xVh6rg&amp;ust=1430255558924970"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9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2438400"/>
            <a:ext cx="6260805" cy="1447800"/>
          </a:xfrm>
        </p:spPr>
        <p:txBody>
          <a:bodyPr>
            <a:noAutofit/>
          </a:bodyPr>
          <a:lstStyle/>
          <a:p>
            <a:r>
              <a:rPr lang="en-US" sz="4400" dirty="0"/>
              <a:t>HAI / MDROs</a:t>
            </a:r>
            <a:br>
              <a:rPr lang="en-US" sz="4400" dirty="0"/>
            </a:br>
            <a:r>
              <a:rPr lang="en-US" sz="4400" dirty="0"/>
              <a:t>ELC break out session</a:t>
            </a:r>
            <a:br>
              <a:rPr lang="en-US" sz="4400" dirty="0"/>
            </a:br>
            <a:endParaRPr lang="en-US" sz="4400" dirty="0"/>
          </a:p>
        </p:txBody>
      </p:sp>
      <p:sp>
        <p:nvSpPr>
          <p:cNvPr id="3" name="Subtitle 2"/>
          <p:cNvSpPr>
            <a:spLocks noGrp="1"/>
          </p:cNvSpPr>
          <p:nvPr>
            <p:ph type="subTitle" idx="1"/>
          </p:nvPr>
        </p:nvSpPr>
        <p:spPr>
          <a:xfrm>
            <a:off x="1130595" y="4050834"/>
            <a:ext cx="6100205" cy="1664166"/>
          </a:xfrm>
        </p:spPr>
        <p:txBody>
          <a:bodyPr>
            <a:noAutofit/>
          </a:bodyPr>
          <a:lstStyle/>
          <a:p>
            <a:r>
              <a:rPr lang="en-US" sz="1600" dirty="0"/>
              <a:t>Jessica Ross, CIC</a:t>
            </a:r>
          </a:p>
          <a:p>
            <a:r>
              <a:rPr lang="en-US" sz="1600" dirty="0"/>
              <a:t>Thi Dang, MPH, CIC</a:t>
            </a:r>
          </a:p>
          <a:p>
            <a:r>
              <a:rPr lang="en-US" sz="1600" dirty="0"/>
              <a:t>Bobbiejean Garcia, MPH, CIC</a:t>
            </a:r>
          </a:p>
          <a:p>
            <a:r>
              <a:rPr lang="en-US" sz="1600" dirty="0"/>
              <a:t>Sandi Henley, RN, CIC</a:t>
            </a:r>
          </a:p>
          <a:p>
            <a:endParaRPr lang="en-US" sz="1600" dirty="0"/>
          </a:p>
          <a:p>
            <a:endParaRPr lang="en-US" sz="1600" dirty="0"/>
          </a:p>
        </p:txBody>
      </p:sp>
    </p:spTree>
    <p:extLst>
      <p:ext uri="{BB962C8B-B14F-4D97-AF65-F5344CB8AC3E}">
        <p14:creationId xmlns:p14="http://schemas.microsoft.com/office/powerpoint/2010/main" val="302343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562600" y="2514600"/>
            <a:ext cx="3397770" cy="1600200"/>
          </a:xfrm>
        </p:spPr>
        <p:txBody>
          <a:bodyPr>
            <a:normAutofit fontScale="92500" lnSpcReduction="10000"/>
          </a:bodyPr>
          <a:lstStyle/>
          <a:p>
            <a:pPr marL="0" indent="0" algn="ctr">
              <a:buNone/>
            </a:pPr>
            <a:r>
              <a:rPr lang="en-US" sz="3400" dirty="0"/>
              <a:t>www.haitexas.org</a:t>
            </a:r>
          </a:p>
          <a:p>
            <a:pPr marL="0" indent="0" algn="ctr">
              <a:buNone/>
            </a:pPr>
            <a:r>
              <a:rPr lang="en-US" sz="3400" dirty="0"/>
              <a:t>Click “Annual Report”</a:t>
            </a:r>
          </a:p>
        </p:txBody>
      </p:sp>
      <p:pic>
        <p:nvPicPr>
          <p:cNvPr id="4" name="Picture 3"/>
          <p:cNvPicPr/>
          <p:nvPr/>
        </p:nvPicPr>
        <p:blipFill rotWithShape="1">
          <a:blip r:embed="rId2"/>
          <a:srcRect l="22743" t="8351" r="35115" b="4947"/>
          <a:stretch/>
        </p:blipFill>
        <p:spPr bwMode="auto">
          <a:xfrm>
            <a:off x="0" y="0"/>
            <a:ext cx="52578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2341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nfect\Jessica R\Investigations\MDR-A Amarillo 2014-2015\Site visit June 2015 pictures\IMG_1818.JPG"/>
          <p:cNvPicPr/>
          <p:nvPr/>
        </p:nvPicPr>
        <p:blipFill rotWithShape="1">
          <a:blip r:embed="rId3" cstate="print">
            <a:extLst>
              <a:ext uri="{28A0092B-C50C-407E-A947-70E740481C1C}">
                <a14:useLocalDpi xmlns:a14="http://schemas.microsoft.com/office/drawing/2010/main" val="0"/>
              </a:ext>
            </a:extLst>
          </a:blip>
          <a:srcRect t="11448" r="20962"/>
          <a:stretch/>
        </p:blipFill>
        <p:spPr bwMode="auto">
          <a:xfrm>
            <a:off x="36786" y="152400"/>
            <a:ext cx="7086600" cy="4246245"/>
          </a:xfrm>
          <a:prstGeom prst="rect">
            <a:avLst/>
          </a:prstGeom>
          <a:noFill/>
          <a:ln>
            <a:noFill/>
          </a:ln>
        </p:spPr>
      </p:pic>
      <p:pic>
        <p:nvPicPr>
          <p:cNvPr id="2" name="Picture 1" descr="S:\infect\Jessica R\Investigations\MDR-A Amarillo 2014-2015\Site visit June 2015 pictures\IMG_1817.JPG"/>
          <p:cNvPicPr/>
          <p:nvPr/>
        </p:nvPicPr>
        <p:blipFill rotWithShape="1">
          <a:blip r:embed="rId4" cstate="print">
            <a:extLst>
              <a:ext uri="{28A0092B-C50C-407E-A947-70E740481C1C}">
                <a14:useLocalDpi xmlns:a14="http://schemas.microsoft.com/office/drawing/2010/main" val="0"/>
              </a:ext>
            </a:extLst>
          </a:blip>
          <a:srcRect l="11015" r="9786"/>
          <a:stretch/>
        </p:blipFill>
        <p:spPr bwMode="auto">
          <a:xfrm>
            <a:off x="3988676" y="2667000"/>
            <a:ext cx="4926723" cy="4020820"/>
          </a:xfrm>
          <a:prstGeom prst="rect">
            <a:avLst/>
          </a:prstGeom>
          <a:noFill/>
          <a:ln>
            <a:noFill/>
          </a:ln>
        </p:spPr>
      </p:pic>
      <p:sp>
        <p:nvSpPr>
          <p:cNvPr id="4" name="TextBox 3"/>
          <p:cNvSpPr txBox="1"/>
          <p:nvPr/>
        </p:nvSpPr>
        <p:spPr>
          <a:xfrm>
            <a:off x="1345566" y="5273235"/>
            <a:ext cx="1828558" cy="523220"/>
          </a:xfrm>
          <a:prstGeom prst="rect">
            <a:avLst/>
          </a:prstGeom>
          <a:noFill/>
        </p:spPr>
        <p:txBody>
          <a:bodyPr wrap="square" rtlCol="0">
            <a:spAutoFit/>
          </a:bodyPr>
          <a:lstStyle/>
          <a:p>
            <a:pPr algn="ctr"/>
            <a:r>
              <a:rPr lang="en-US" sz="2800" b="1" dirty="0"/>
              <a:t>Figure 4</a:t>
            </a:r>
          </a:p>
        </p:txBody>
      </p:sp>
      <p:cxnSp>
        <p:nvCxnSpPr>
          <p:cNvPr id="5" name="Straight Arrow Connector 4"/>
          <p:cNvCxnSpPr/>
          <p:nvPr/>
        </p:nvCxnSpPr>
        <p:spPr>
          <a:xfrm>
            <a:off x="3401833" y="5181600"/>
            <a:ext cx="1811251"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339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fect\Jessica R\Investigations\MDR-A Amarillo 2014-2015\Site visit June 2015 pictures\IMG_182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81000"/>
            <a:ext cx="8077200" cy="5029200"/>
          </a:xfrm>
          <a:prstGeom prst="rect">
            <a:avLst/>
          </a:prstGeom>
          <a:noFill/>
          <a:ln>
            <a:noFill/>
          </a:ln>
        </p:spPr>
      </p:pic>
      <p:sp>
        <p:nvSpPr>
          <p:cNvPr id="6" name="TextBox 5"/>
          <p:cNvSpPr txBox="1"/>
          <p:nvPr/>
        </p:nvSpPr>
        <p:spPr>
          <a:xfrm>
            <a:off x="3505321" y="6096000"/>
            <a:ext cx="1828558" cy="523220"/>
          </a:xfrm>
          <a:prstGeom prst="rect">
            <a:avLst/>
          </a:prstGeom>
          <a:noFill/>
        </p:spPr>
        <p:txBody>
          <a:bodyPr wrap="square" rtlCol="0">
            <a:spAutoFit/>
          </a:bodyPr>
          <a:lstStyle/>
          <a:p>
            <a:pPr algn="ctr"/>
            <a:r>
              <a:rPr lang="en-US" sz="2800" b="1" dirty="0"/>
              <a:t>Figure 5</a:t>
            </a:r>
          </a:p>
        </p:txBody>
      </p:sp>
      <p:sp>
        <p:nvSpPr>
          <p:cNvPr id="7" name="Oval 6"/>
          <p:cNvSpPr/>
          <p:nvPr/>
        </p:nvSpPr>
        <p:spPr>
          <a:xfrm>
            <a:off x="3736186" y="1676400"/>
            <a:ext cx="2174327" cy="215150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11307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nfect\Jessica R\Investigations\MDR-A Amarillo 2014-2015\Site visit June 2015 pictures\IMG_185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4300" y="-18393"/>
            <a:ext cx="3949700" cy="5270500"/>
          </a:xfrm>
          <a:prstGeom prst="rect">
            <a:avLst/>
          </a:prstGeom>
          <a:noFill/>
          <a:ln>
            <a:noFill/>
          </a:ln>
        </p:spPr>
      </p:pic>
      <p:pic>
        <p:nvPicPr>
          <p:cNvPr id="4" name="Picture 3" descr="S:\infect\Jessica R\Investigations\MDR-A Amarillo 2014-2015\Site visit June 2015 pictures\IMG_1854.JPG"/>
          <p:cNvPicPr/>
          <p:nvPr/>
        </p:nvPicPr>
        <p:blipFill rotWithShape="1">
          <a:blip r:embed="rId4" cstate="print">
            <a:extLst>
              <a:ext uri="{28A0092B-C50C-407E-A947-70E740481C1C}">
                <a14:useLocalDpi xmlns:a14="http://schemas.microsoft.com/office/drawing/2010/main" val="0"/>
              </a:ext>
            </a:extLst>
          </a:blip>
          <a:srcRect t="4119" r="4867"/>
          <a:stretch/>
        </p:blipFill>
        <p:spPr bwMode="auto">
          <a:xfrm>
            <a:off x="0" y="0"/>
            <a:ext cx="3810000" cy="4975860"/>
          </a:xfrm>
          <a:prstGeom prst="rect">
            <a:avLst/>
          </a:prstGeom>
          <a:noFill/>
          <a:ln>
            <a:noFill/>
          </a:ln>
        </p:spPr>
      </p:pic>
      <p:pic>
        <p:nvPicPr>
          <p:cNvPr id="5" name="Picture 4" descr="S:\infect\Jessica R\Investigations\MDR-A Amarillo 2014-2015\Site visit June 2015 pictures\IMG_185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2286" y="3404870"/>
            <a:ext cx="3009900" cy="3453130"/>
          </a:xfrm>
          <a:prstGeom prst="rect">
            <a:avLst/>
          </a:prstGeom>
          <a:noFill/>
          <a:ln>
            <a:noFill/>
          </a:ln>
        </p:spPr>
      </p:pic>
      <p:sp>
        <p:nvSpPr>
          <p:cNvPr id="6" name="TextBox 5"/>
          <p:cNvSpPr txBox="1"/>
          <p:nvPr/>
        </p:nvSpPr>
        <p:spPr>
          <a:xfrm>
            <a:off x="762000" y="5131435"/>
            <a:ext cx="1981200" cy="461665"/>
          </a:xfrm>
          <a:prstGeom prst="rect">
            <a:avLst/>
          </a:prstGeom>
          <a:noFill/>
        </p:spPr>
        <p:txBody>
          <a:bodyPr wrap="square" rtlCol="0">
            <a:spAutoFit/>
          </a:bodyPr>
          <a:lstStyle/>
          <a:p>
            <a:pPr algn="ctr"/>
            <a:r>
              <a:rPr lang="en-US" sz="2400" b="1" dirty="0"/>
              <a:t>Figure 6</a:t>
            </a:r>
          </a:p>
        </p:txBody>
      </p:sp>
      <p:sp>
        <p:nvSpPr>
          <p:cNvPr id="7" name="TextBox 6"/>
          <p:cNvSpPr txBox="1"/>
          <p:nvPr/>
        </p:nvSpPr>
        <p:spPr>
          <a:xfrm>
            <a:off x="6425196" y="6176665"/>
            <a:ext cx="1981200" cy="461665"/>
          </a:xfrm>
          <a:prstGeom prst="rect">
            <a:avLst/>
          </a:prstGeom>
          <a:noFill/>
        </p:spPr>
        <p:txBody>
          <a:bodyPr wrap="square" rtlCol="0">
            <a:spAutoFit/>
          </a:bodyPr>
          <a:lstStyle/>
          <a:p>
            <a:pPr algn="ctr"/>
            <a:r>
              <a:rPr lang="en-US" sz="2400" b="1" dirty="0"/>
              <a:t>Figure 8</a:t>
            </a:r>
          </a:p>
        </p:txBody>
      </p:sp>
      <p:sp>
        <p:nvSpPr>
          <p:cNvPr id="8" name="TextBox 7"/>
          <p:cNvSpPr txBox="1"/>
          <p:nvPr/>
        </p:nvSpPr>
        <p:spPr>
          <a:xfrm>
            <a:off x="6982522" y="2577925"/>
            <a:ext cx="1981200" cy="461665"/>
          </a:xfrm>
          <a:prstGeom prst="rect">
            <a:avLst/>
          </a:prstGeom>
          <a:noFill/>
        </p:spPr>
        <p:txBody>
          <a:bodyPr wrap="square" rtlCol="0">
            <a:spAutoFit/>
          </a:bodyPr>
          <a:lstStyle/>
          <a:p>
            <a:pPr algn="ctr"/>
            <a:r>
              <a:rPr lang="en-US" sz="2400" b="1" dirty="0"/>
              <a:t>Figure 7</a:t>
            </a:r>
          </a:p>
        </p:txBody>
      </p:sp>
    </p:spTree>
    <p:extLst>
      <p:ext uri="{BB962C8B-B14F-4D97-AF65-F5344CB8AC3E}">
        <p14:creationId xmlns:p14="http://schemas.microsoft.com/office/powerpoint/2010/main" val="2722293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fect\Jessica R\Investigations\MDR-A Amarillo 2014-2015\Site visit June 2015 pictures\IMG_185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1925243"/>
            <a:ext cx="4114800" cy="4953000"/>
          </a:xfrm>
          <a:prstGeom prst="rect">
            <a:avLst/>
          </a:prstGeom>
          <a:noFill/>
          <a:ln>
            <a:noFill/>
          </a:ln>
        </p:spPr>
      </p:pic>
      <p:pic>
        <p:nvPicPr>
          <p:cNvPr id="3" name="Picture 2" descr="S:\infect\Jessica R\Investigations\MDR-A Amarillo 2014-2015\Site visit June 2015 pictures\IMG_1861.JPG"/>
          <p:cNvPicPr/>
          <p:nvPr/>
        </p:nvPicPr>
        <p:blipFill rotWithShape="1">
          <a:blip r:embed="rId4" cstate="print">
            <a:extLst>
              <a:ext uri="{28A0092B-C50C-407E-A947-70E740481C1C}">
                <a14:useLocalDpi xmlns:a14="http://schemas.microsoft.com/office/drawing/2010/main" val="0"/>
              </a:ext>
            </a:extLst>
          </a:blip>
          <a:srcRect l="11922" t="17429"/>
          <a:stretch/>
        </p:blipFill>
        <p:spPr bwMode="auto">
          <a:xfrm>
            <a:off x="-31531" y="5255"/>
            <a:ext cx="3570605" cy="4404371"/>
          </a:xfrm>
          <a:prstGeom prst="rect">
            <a:avLst/>
          </a:prstGeom>
          <a:noFill/>
          <a:ln>
            <a:noFill/>
          </a:ln>
        </p:spPr>
      </p:pic>
      <p:pic>
        <p:nvPicPr>
          <p:cNvPr id="4" name="Picture 3" descr="S:\infect\Jessica R\Investigations\MDR-A Amarillo 2014-2015\Site visit June 2015 pictures\IMG_1858.JPG"/>
          <p:cNvPicPr/>
          <p:nvPr/>
        </p:nvPicPr>
        <p:blipFill rotWithShape="1">
          <a:blip r:embed="rId5" cstate="print">
            <a:extLst>
              <a:ext uri="{28A0092B-C50C-407E-A947-70E740481C1C}">
                <a14:useLocalDpi xmlns:a14="http://schemas.microsoft.com/office/drawing/2010/main" val="0"/>
              </a:ext>
            </a:extLst>
          </a:blip>
          <a:srcRect t="13118" b="6064"/>
          <a:stretch/>
        </p:blipFill>
        <p:spPr bwMode="auto">
          <a:xfrm>
            <a:off x="6172200" y="0"/>
            <a:ext cx="2971801" cy="3352800"/>
          </a:xfrm>
          <a:prstGeom prst="rect">
            <a:avLst/>
          </a:prstGeom>
          <a:noFill/>
          <a:ln>
            <a:noFill/>
          </a:ln>
        </p:spPr>
      </p:pic>
      <p:sp>
        <p:nvSpPr>
          <p:cNvPr id="5" name="TextBox 4"/>
          <p:cNvSpPr txBox="1"/>
          <p:nvPr/>
        </p:nvSpPr>
        <p:spPr>
          <a:xfrm>
            <a:off x="152400" y="4648200"/>
            <a:ext cx="1981200" cy="461665"/>
          </a:xfrm>
          <a:prstGeom prst="rect">
            <a:avLst/>
          </a:prstGeom>
          <a:noFill/>
        </p:spPr>
        <p:txBody>
          <a:bodyPr wrap="square" rtlCol="0">
            <a:spAutoFit/>
          </a:bodyPr>
          <a:lstStyle/>
          <a:p>
            <a:pPr algn="ctr"/>
            <a:r>
              <a:rPr lang="en-US" sz="2400" b="1" dirty="0"/>
              <a:t>Figure 9</a:t>
            </a:r>
          </a:p>
        </p:txBody>
      </p:sp>
      <p:sp>
        <p:nvSpPr>
          <p:cNvPr id="6" name="TextBox 5"/>
          <p:cNvSpPr txBox="1"/>
          <p:nvPr/>
        </p:nvSpPr>
        <p:spPr>
          <a:xfrm>
            <a:off x="3657600" y="1214735"/>
            <a:ext cx="1981200" cy="461665"/>
          </a:xfrm>
          <a:prstGeom prst="rect">
            <a:avLst/>
          </a:prstGeom>
          <a:noFill/>
        </p:spPr>
        <p:txBody>
          <a:bodyPr wrap="square" rtlCol="0">
            <a:spAutoFit/>
          </a:bodyPr>
          <a:lstStyle/>
          <a:p>
            <a:pPr algn="ctr"/>
            <a:r>
              <a:rPr lang="en-US" sz="2400" b="1" dirty="0"/>
              <a:t>Figure 10</a:t>
            </a:r>
          </a:p>
        </p:txBody>
      </p:sp>
      <p:sp>
        <p:nvSpPr>
          <p:cNvPr id="7" name="TextBox 6"/>
          <p:cNvSpPr txBox="1"/>
          <p:nvPr/>
        </p:nvSpPr>
        <p:spPr>
          <a:xfrm>
            <a:off x="7010400" y="3581400"/>
            <a:ext cx="1981200" cy="461665"/>
          </a:xfrm>
          <a:prstGeom prst="rect">
            <a:avLst/>
          </a:prstGeom>
          <a:noFill/>
        </p:spPr>
        <p:txBody>
          <a:bodyPr wrap="square" rtlCol="0">
            <a:spAutoFit/>
          </a:bodyPr>
          <a:lstStyle/>
          <a:p>
            <a:pPr algn="ctr"/>
            <a:r>
              <a:rPr lang="en-US" sz="2400" b="1" dirty="0"/>
              <a:t>Figure 11</a:t>
            </a:r>
          </a:p>
        </p:txBody>
      </p:sp>
    </p:spTree>
    <p:extLst>
      <p:ext uri="{BB962C8B-B14F-4D97-AF65-F5344CB8AC3E}">
        <p14:creationId xmlns:p14="http://schemas.microsoft.com/office/powerpoint/2010/main" val="19932912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fect\Jessica R\Investigations\MDR-A Amarillo 2014-2015\Site visit June 2015 pictures\IMG_18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56020"/>
            <a:ext cx="3962400" cy="5325755"/>
          </a:xfrm>
          <a:prstGeom prst="rect">
            <a:avLst/>
          </a:prstGeom>
          <a:noFill/>
          <a:ln>
            <a:noFill/>
          </a:ln>
        </p:spPr>
      </p:pic>
      <p:pic>
        <p:nvPicPr>
          <p:cNvPr id="3" name="Picture 2" descr="S:\infect\Jessica R\Investigations\MDR-A Amarillo 2014-2015\Site visit June 2015 pictures\IMG_182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52400"/>
            <a:ext cx="4267200" cy="5867400"/>
          </a:xfrm>
          <a:prstGeom prst="rect">
            <a:avLst/>
          </a:prstGeom>
          <a:noFill/>
          <a:ln>
            <a:noFill/>
          </a:ln>
        </p:spPr>
      </p:pic>
      <p:sp>
        <p:nvSpPr>
          <p:cNvPr id="4" name="TextBox 3"/>
          <p:cNvSpPr txBox="1"/>
          <p:nvPr/>
        </p:nvSpPr>
        <p:spPr>
          <a:xfrm>
            <a:off x="1371721" y="381000"/>
            <a:ext cx="1828558" cy="523220"/>
          </a:xfrm>
          <a:prstGeom prst="rect">
            <a:avLst/>
          </a:prstGeom>
          <a:noFill/>
        </p:spPr>
        <p:txBody>
          <a:bodyPr wrap="square" rtlCol="0">
            <a:spAutoFit/>
          </a:bodyPr>
          <a:lstStyle/>
          <a:p>
            <a:pPr algn="ctr"/>
            <a:r>
              <a:rPr lang="en-US" sz="2800" b="1" dirty="0"/>
              <a:t>Figure 12</a:t>
            </a:r>
          </a:p>
        </p:txBody>
      </p:sp>
    </p:spTree>
    <p:extLst>
      <p:ext uri="{BB962C8B-B14F-4D97-AF65-F5344CB8AC3E}">
        <p14:creationId xmlns:p14="http://schemas.microsoft.com/office/powerpoint/2010/main" val="14075087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fect\Jessica R\Investigations\MDR-A Amarillo 2014-2015\Site visit June 2015 pictures\IMG_18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1" y="0"/>
            <a:ext cx="4419600" cy="6858000"/>
          </a:xfrm>
          <a:prstGeom prst="rect">
            <a:avLst/>
          </a:prstGeom>
          <a:noFill/>
          <a:ln>
            <a:noFill/>
          </a:ln>
        </p:spPr>
      </p:pic>
      <p:pic>
        <p:nvPicPr>
          <p:cNvPr id="3" name="Picture 2" descr="S:\infect\Jessica R\Investigations\MDR-A Amarillo 2014-2015\Site visit June 2015 pictures\IMG_182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926455" cy="4442460"/>
          </a:xfrm>
          <a:prstGeom prst="rect">
            <a:avLst/>
          </a:prstGeom>
          <a:noFill/>
          <a:ln>
            <a:noFill/>
          </a:ln>
        </p:spPr>
      </p:pic>
      <p:sp>
        <p:nvSpPr>
          <p:cNvPr id="4" name="TextBox 3"/>
          <p:cNvSpPr txBox="1"/>
          <p:nvPr/>
        </p:nvSpPr>
        <p:spPr>
          <a:xfrm>
            <a:off x="685800" y="381000"/>
            <a:ext cx="1828558" cy="523220"/>
          </a:xfrm>
          <a:prstGeom prst="rect">
            <a:avLst/>
          </a:prstGeom>
          <a:noFill/>
        </p:spPr>
        <p:txBody>
          <a:bodyPr wrap="square" rtlCol="0">
            <a:spAutoFit/>
          </a:bodyPr>
          <a:lstStyle/>
          <a:p>
            <a:pPr algn="ctr"/>
            <a:r>
              <a:rPr lang="en-US" sz="2800" b="1" dirty="0"/>
              <a:t>Figure 13</a:t>
            </a:r>
          </a:p>
        </p:txBody>
      </p:sp>
      <p:cxnSp>
        <p:nvCxnSpPr>
          <p:cNvPr id="5" name="Straight Arrow Connector 4"/>
          <p:cNvCxnSpPr/>
          <p:nvPr/>
        </p:nvCxnSpPr>
        <p:spPr>
          <a:xfrm>
            <a:off x="1327936" y="2590800"/>
            <a:ext cx="1811251"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926455" y="3733800"/>
            <a:ext cx="169916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21576" y="5867400"/>
            <a:ext cx="1828558" cy="523220"/>
          </a:xfrm>
          <a:prstGeom prst="rect">
            <a:avLst/>
          </a:prstGeom>
          <a:noFill/>
        </p:spPr>
        <p:txBody>
          <a:bodyPr wrap="square" rtlCol="0">
            <a:spAutoFit/>
          </a:bodyPr>
          <a:lstStyle/>
          <a:p>
            <a:pPr algn="ctr"/>
            <a:r>
              <a:rPr lang="en-US" sz="2800" b="1" dirty="0"/>
              <a:t>Figure 14</a:t>
            </a:r>
          </a:p>
        </p:txBody>
      </p:sp>
      <p:sp>
        <p:nvSpPr>
          <p:cNvPr id="9" name="Oval 8"/>
          <p:cNvSpPr/>
          <p:nvPr/>
        </p:nvSpPr>
        <p:spPr>
          <a:xfrm>
            <a:off x="2608261" y="1804519"/>
            <a:ext cx="1524000" cy="157256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086600" y="3111349"/>
            <a:ext cx="1295399" cy="124490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86209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fect\Jessica R\Investigations\MDR-A Amarillo 2014-2015\Site visit June 2015 pictures\IMG_1835.JPG"/>
          <p:cNvPicPr/>
          <p:nvPr/>
        </p:nvPicPr>
        <p:blipFill rotWithShape="1">
          <a:blip r:embed="rId3" cstate="print">
            <a:extLst>
              <a:ext uri="{28A0092B-C50C-407E-A947-70E740481C1C}">
                <a14:useLocalDpi xmlns:a14="http://schemas.microsoft.com/office/drawing/2010/main" val="0"/>
              </a:ext>
            </a:extLst>
          </a:blip>
          <a:srcRect l="23380" t="4627" r="8129"/>
          <a:stretch/>
        </p:blipFill>
        <p:spPr bwMode="auto">
          <a:xfrm>
            <a:off x="2133358" y="0"/>
            <a:ext cx="7010642" cy="6858000"/>
          </a:xfrm>
          <a:prstGeom prst="rect">
            <a:avLst/>
          </a:prstGeom>
          <a:noFill/>
          <a:ln>
            <a:noFill/>
          </a:ln>
        </p:spPr>
      </p:pic>
      <p:sp>
        <p:nvSpPr>
          <p:cNvPr id="3" name="TextBox 2"/>
          <p:cNvSpPr txBox="1"/>
          <p:nvPr/>
        </p:nvSpPr>
        <p:spPr>
          <a:xfrm>
            <a:off x="152400" y="2514600"/>
            <a:ext cx="1828558" cy="523220"/>
          </a:xfrm>
          <a:prstGeom prst="rect">
            <a:avLst/>
          </a:prstGeom>
          <a:noFill/>
        </p:spPr>
        <p:txBody>
          <a:bodyPr wrap="square" rtlCol="0">
            <a:spAutoFit/>
          </a:bodyPr>
          <a:lstStyle/>
          <a:p>
            <a:pPr algn="ctr"/>
            <a:r>
              <a:rPr lang="en-US" sz="2800" b="1" dirty="0"/>
              <a:t>Figure 15</a:t>
            </a:r>
          </a:p>
        </p:txBody>
      </p:sp>
      <p:cxnSp>
        <p:nvCxnSpPr>
          <p:cNvPr id="4" name="Straight Arrow Connector 3"/>
          <p:cNvCxnSpPr/>
          <p:nvPr/>
        </p:nvCxnSpPr>
        <p:spPr>
          <a:xfrm>
            <a:off x="3389539" y="2057400"/>
            <a:ext cx="1811251"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2422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fect\Jessica R\Investigations\MDR-A Amarillo 2014-2015\Site visit June 2015 pictures\IMG_183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800600" cy="5977760"/>
          </a:xfrm>
          <a:prstGeom prst="rect">
            <a:avLst/>
          </a:prstGeom>
          <a:noFill/>
          <a:ln>
            <a:noFill/>
          </a:ln>
        </p:spPr>
      </p:pic>
      <p:pic>
        <p:nvPicPr>
          <p:cNvPr id="6" name="Picture 5" descr="S:\infect\Jessica R\Investigations\MDR-A Amarillo 2014-2015\Site visit June 2015 pictures\IMG_183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1" y="36786"/>
            <a:ext cx="4114800" cy="5940974"/>
          </a:xfrm>
          <a:prstGeom prst="rect">
            <a:avLst/>
          </a:prstGeom>
          <a:noFill/>
          <a:ln>
            <a:noFill/>
          </a:ln>
        </p:spPr>
      </p:pic>
      <p:sp>
        <p:nvSpPr>
          <p:cNvPr id="7" name="TextBox 6"/>
          <p:cNvSpPr txBox="1"/>
          <p:nvPr/>
        </p:nvSpPr>
        <p:spPr>
          <a:xfrm>
            <a:off x="571742" y="6164317"/>
            <a:ext cx="1828558" cy="523220"/>
          </a:xfrm>
          <a:prstGeom prst="rect">
            <a:avLst/>
          </a:prstGeom>
          <a:noFill/>
        </p:spPr>
        <p:txBody>
          <a:bodyPr wrap="square" rtlCol="0">
            <a:spAutoFit/>
          </a:bodyPr>
          <a:lstStyle/>
          <a:p>
            <a:pPr algn="ctr"/>
            <a:r>
              <a:rPr lang="en-US" sz="2800" b="1" dirty="0"/>
              <a:t>Figure 16</a:t>
            </a:r>
          </a:p>
        </p:txBody>
      </p:sp>
      <p:sp>
        <p:nvSpPr>
          <p:cNvPr id="8" name="TextBox 7"/>
          <p:cNvSpPr txBox="1"/>
          <p:nvPr/>
        </p:nvSpPr>
        <p:spPr>
          <a:xfrm>
            <a:off x="6172322" y="6164317"/>
            <a:ext cx="1828558" cy="523220"/>
          </a:xfrm>
          <a:prstGeom prst="rect">
            <a:avLst/>
          </a:prstGeom>
          <a:noFill/>
        </p:spPr>
        <p:txBody>
          <a:bodyPr wrap="square" rtlCol="0">
            <a:spAutoFit/>
          </a:bodyPr>
          <a:lstStyle/>
          <a:p>
            <a:pPr algn="ctr"/>
            <a:r>
              <a:rPr lang="en-US" sz="2800" b="1" dirty="0"/>
              <a:t>Figure 17</a:t>
            </a:r>
          </a:p>
        </p:txBody>
      </p:sp>
      <p:sp>
        <p:nvSpPr>
          <p:cNvPr id="9" name="Oval 8"/>
          <p:cNvSpPr/>
          <p:nvPr/>
        </p:nvSpPr>
        <p:spPr>
          <a:xfrm>
            <a:off x="5410200" y="2209800"/>
            <a:ext cx="2174327" cy="215150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55228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MDR-A outbreak</a:t>
            </a:r>
          </a:p>
        </p:txBody>
      </p:sp>
      <p:sp>
        <p:nvSpPr>
          <p:cNvPr id="3" name="Content Placeholder 2"/>
          <p:cNvSpPr>
            <a:spLocks noGrp="1"/>
          </p:cNvSpPr>
          <p:nvPr>
            <p:ph idx="1"/>
          </p:nvPr>
        </p:nvSpPr>
        <p:spPr/>
        <p:txBody>
          <a:bodyPr>
            <a:normAutofit/>
          </a:bodyPr>
          <a:lstStyle/>
          <a:p>
            <a:r>
              <a:rPr lang="en-US" sz="2400" dirty="0"/>
              <a:t>25 cases of MDR-A were identified</a:t>
            </a:r>
          </a:p>
          <a:p>
            <a:r>
              <a:rPr lang="en-US" sz="2400" dirty="0"/>
              <a:t>18 cases with same molecular pattern</a:t>
            </a:r>
          </a:p>
          <a:p>
            <a:r>
              <a:rPr lang="en-US" sz="2400" dirty="0"/>
              <a:t>Majority of the cases were cultured from wounds and respiratory tract</a:t>
            </a:r>
          </a:p>
        </p:txBody>
      </p:sp>
    </p:spTree>
    <p:extLst>
      <p:ext uri="{BB962C8B-B14F-4D97-AF65-F5344CB8AC3E}">
        <p14:creationId xmlns:p14="http://schemas.microsoft.com/office/powerpoint/2010/main" val="30402581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r="8696"/>
          <a:stretch/>
        </p:blipFill>
        <p:spPr bwMode="auto">
          <a:xfrm>
            <a:off x="152400" y="228600"/>
            <a:ext cx="8686799" cy="5767070"/>
          </a:xfrm>
          <a:prstGeom prst="rect">
            <a:avLst/>
          </a:prstGeom>
          <a:noFill/>
          <a:ln>
            <a:noFill/>
          </a:ln>
        </p:spPr>
      </p:pic>
      <p:sp>
        <p:nvSpPr>
          <p:cNvPr id="5" name="Rectangle 4"/>
          <p:cNvSpPr/>
          <p:nvPr/>
        </p:nvSpPr>
        <p:spPr>
          <a:xfrm>
            <a:off x="5638800" y="2057400"/>
            <a:ext cx="685800" cy="3733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4182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245646"/>
            <a:ext cx="7162800" cy="1320800"/>
          </a:xfrm>
        </p:spPr>
        <p:txBody>
          <a:bodyPr>
            <a:normAutofit/>
          </a:bodyPr>
          <a:lstStyle/>
          <a:p>
            <a:r>
              <a:rPr lang="en-US" dirty="0"/>
              <a:t>Who reported?  How did we do?</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922013"/>
              </p:ext>
            </p:extLst>
          </p:nvPr>
        </p:nvGraphicFramePr>
        <p:xfrm>
          <a:off x="228600" y="1905000"/>
          <a:ext cx="4267200" cy="3972456"/>
        </p:xfrm>
        <a:graphic>
          <a:graphicData uri="http://schemas.openxmlformats.org/drawingml/2006/table">
            <a:tbl>
              <a:tblPr firstRow="1" bandRow="1">
                <a:tableStyleId>{5C22544A-7EE6-4342-B048-85BDC9FD1C3A}</a:tableStyleId>
              </a:tblPr>
              <a:tblGrid>
                <a:gridCol w="1917843">
                  <a:extLst>
                    <a:ext uri="{9D8B030D-6E8A-4147-A177-3AD203B41FA5}">
                      <a16:colId xmlns:a16="http://schemas.microsoft.com/office/drawing/2014/main" val="20000"/>
                    </a:ext>
                  </a:extLst>
                </a:gridCol>
                <a:gridCol w="926957">
                  <a:extLst>
                    <a:ext uri="{9D8B030D-6E8A-4147-A177-3AD203B41FA5}">
                      <a16:colId xmlns:a16="http://schemas.microsoft.com/office/drawing/2014/main" val="20001"/>
                    </a:ext>
                  </a:extLst>
                </a:gridCol>
                <a:gridCol w="1422400">
                  <a:extLst>
                    <a:ext uri="{9D8B030D-6E8A-4147-A177-3AD203B41FA5}">
                      <a16:colId xmlns:a16="http://schemas.microsoft.com/office/drawing/2014/main" val="20002"/>
                    </a:ext>
                  </a:extLst>
                </a:gridCol>
              </a:tblGrid>
              <a:tr h="431903">
                <a:tc>
                  <a:txBody>
                    <a:bodyPr/>
                    <a:lstStyle/>
                    <a:p>
                      <a:pPr algn="ctr"/>
                      <a:r>
                        <a:rPr lang="en-US" sz="1100" dirty="0"/>
                        <a:t>Facility</a:t>
                      </a:r>
                      <a:r>
                        <a:rPr lang="en-US" sz="1100" baseline="0" dirty="0"/>
                        <a:t> Type</a:t>
                      </a:r>
                      <a:endParaRPr lang="en-US" sz="1100" dirty="0"/>
                    </a:p>
                  </a:txBody>
                  <a:tcPr/>
                </a:tc>
                <a:tc>
                  <a:txBody>
                    <a:bodyPr/>
                    <a:lstStyle/>
                    <a:p>
                      <a:pPr algn="ctr"/>
                      <a:r>
                        <a:rPr lang="en-US" sz="1100" dirty="0"/>
                        <a:t>Number</a:t>
                      </a:r>
                    </a:p>
                  </a:txBody>
                  <a:tcPr/>
                </a:tc>
                <a:tc>
                  <a:txBody>
                    <a:bodyPr/>
                    <a:lstStyle/>
                    <a:p>
                      <a:pPr algn="ctr"/>
                      <a:r>
                        <a:rPr lang="en-US" sz="1100" dirty="0"/>
                        <a:t>Percent of Facility Type Reporting HAI</a:t>
                      </a:r>
                    </a:p>
                  </a:txBody>
                  <a:tcPr/>
                </a:tc>
                <a:extLst>
                  <a:ext uri="{0D108BD9-81ED-4DB2-BD59-A6C34878D82A}">
                    <a16:rowId xmlns:a16="http://schemas.microsoft.com/office/drawing/2014/main" val="10000"/>
                  </a:ext>
                </a:extLst>
              </a:tr>
              <a:tr h="375344">
                <a:tc>
                  <a:txBody>
                    <a:bodyPr/>
                    <a:lstStyle/>
                    <a:p>
                      <a:r>
                        <a:rPr lang="en-US" sz="1100" dirty="0"/>
                        <a:t>General Hospital</a:t>
                      </a:r>
                    </a:p>
                  </a:txBody>
                  <a:tcPr/>
                </a:tc>
                <a:tc>
                  <a:txBody>
                    <a:bodyPr/>
                    <a:lstStyle/>
                    <a:p>
                      <a:pPr algn="ctr"/>
                      <a:r>
                        <a:rPr lang="en-US" sz="1100" dirty="0"/>
                        <a:t>285</a:t>
                      </a:r>
                    </a:p>
                  </a:txBody>
                  <a:tcPr/>
                </a:tc>
                <a:tc>
                  <a:txBody>
                    <a:bodyPr/>
                    <a:lstStyle/>
                    <a:p>
                      <a:pPr algn="ctr"/>
                      <a:r>
                        <a:rPr lang="en-US" sz="1100" dirty="0"/>
                        <a:t>75.4</a:t>
                      </a:r>
                    </a:p>
                  </a:txBody>
                  <a:tcPr/>
                </a:tc>
                <a:extLst>
                  <a:ext uri="{0D108BD9-81ED-4DB2-BD59-A6C34878D82A}">
                    <a16:rowId xmlns:a16="http://schemas.microsoft.com/office/drawing/2014/main" val="10001"/>
                  </a:ext>
                </a:extLst>
              </a:tr>
              <a:tr h="375344">
                <a:tc>
                  <a:txBody>
                    <a:bodyPr/>
                    <a:lstStyle/>
                    <a:p>
                      <a:r>
                        <a:rPr lang="en-US" sz="1100" dirty="0"/>
                        <a:t>Surgical Hospital</a:t>
                      </a:r>
                    </a:p>
                  </a:txBody>
                  <a:tcPr/>
                </a:tc>
                <a:tc>
                  <a:txBody>
                    <a:bodyPr/>
                    <a:lstStyle/>
                    <a:p>
                      <a:pPr algn="ctr"/>
                      <a:r>
                        <a:rPr lang="en-US" sz="1100" dirty="0"/>
                        <a:t>36</a:t>
                      </a:r>
                    </a:p>
                  </a:txBody>
                  <a:tcPr/>
                </a:tc>
                <a:tc>
                  <a:txBody>
                    <a:bodyPr/>
                    <a:lstStyle/>
                    <a:p>
                      <a:pPr algn="ctr"/>
                      <a:r>
                        <a:rPr lang="en-US" sz="1100" dirty="0"/>
                        <a:t>9.5</a:t>
                      </a:r>
                    </a:p>
                  </a:txBody>
                  <a:tcPr/>
                </a:tc>
                <a:extLst>
                  <a:ext uri="{0D108BD9-81ED-4DB2-BD59-A6C34878D82A}">
                    <a16:rowId xmlns:a16="http://schemas.microsoft.com/office/drawing/2014/main" val="10002"/>
                  </a:ext>
                </a:extLst>
              </a:tr>
              <a:tr h="375344">
                <a:tc>
                  <a:txBody>
                    <a:bodyPr/>
                    <a:lstStyle/>
                    <a:p>
                      <a:r>
                        <a:rPr lang="en-US" sz="1100" dirty="0"/>
                        <a:t>Ambulatory Surgery</a:t>
                      </a:r>
                      <a:r>
                        <a:rPr lang="en-US" sz="1100" baseline="0" dirty="0"/>
                        <a:t> Center</a:t>
                      </a:r>
                      <a:endParaRPr lang="en-US" sz="1100" dirty="0"/>
                    </a:p>
                  </a:txBody>
                  <a:tcPr/>
                </a:tc>
                <a:tc>
                  <a:txBody>
                    <a:bodyPr/>
                    <a:lstStyle/>
                    <a:p>
                      <a:pPr algn="ctr"/>
                      <a:r>
                        <a:rPr lang="en-US" sz="1100" dirty="0"/>
                        <a:t>24</a:t>
                      </a:r>
                    </a:p>
                  </a:txBody>
                  <a:tcPr/>
                </a:tc>
                <a:tc>
                  <a:txBody>
                    <a:bodyPr/>
                    <a:lstStyle/>
                    <a:p>
                      <a:pPr algn="ctr"/>
                      <a:r>
                        <a:rPr lang="en-US" sz="1100" dirty="0"/>
                        <a:t>6.3</a:t>
                      </a:r>
                    </a:p>
                  </a:txBody>
                  <a:tcPr/>
                </a:tc>
                <a:extLst>
                  <a:ext uri="{0D108BD9-81ED-4DB2-BD59-A6C34878D82A}">
                    <a16:rowId xmlns:a16="http://schemas.microsoft.com/office/drawing/2014/main" val="10003"/>
                  </a:ext>
                </a:extLst>
              </a:tr>
              <a:tr h="375344">
                <a:tc>
                  <a:txBody>
                    <a:bodyPr/>
                    <a:lstStyle/>
                    <a:p>
                      <a:r>
                        <a:rPr lang="en-US" sz="1100" dirty="0"/>
                        <a:t>Critical</a:t>
                      </a:r>
                      <a:r>
                        <a:rPr lang="en-US" sz="1100" baseline="0" dirty="0"/>
                        <a:t> Access Hospital</a:t>
                      </a:r>
                      <a:endParaRPr lang="en-US" sz="1100" dirty="0"/>
                    </a:p>
                  </a:txBody>
                  <a:tcPr/>
                </a:tc>
                <a:tc>
                  <a:txBody>
                    <a:bodyPr/>
                    <a:lstStyle/>
                    <a:p>
                      <a:pPr algn="ctr"/>
                      <a:r>
                        <a:rPr lang="en-US" sz="1100" dirty="0"/>
                        <a:t>16</a:t>
                      </a:r>
                    </a:p>
                  </a:txBody>
                  <a:tcPr/>
                </a:tc>
                <a:tc>
                  <a:txBody>
                    <a:bodyPr/>
                    <a:lstStyle/>
                    <a:p>
                      <a:pPr algn="ctr"/>
                      <a:r>
                        <a:rPr lang="en-US" sz="1100" dirty="0"/>
                        <a:t>4.2</a:t>
                      </a:r>
                    </a:p>
                  </a:txBody>
                  <a:tcPr/>
                </a:tc>
                <a:extLst>
                  <a:ext uri="{0D108BD9-81ED-4DB2-BD59-A6C34878D82A}">
                    <a16:rowId xmlns:a16="http://schemas.microsoft.com/office/drawing/2014/main" val="10004"/>
                  </a:ext>
                </a:extLst>
              </a:tr>
              <a:tr h="375344">
                <a:tc>
                  <a:txBody>
                    <a:bodyPr/>
                    <a:lstStyle/>
                    <a:p>
                      <a:r>
                        <a:rPr lang="en-US" sz="1100" dirty="0"/>
                        <a:t>Children’s Hospitals</a:t>
                      </a:r>
                    </a:p>
                  </a:txBody>
                  <a:tcPr/>
                </a:tc>
                <a:tc>
                  <a:txBody>
                    <a:bodyPr/>
                    <a:lstStyle/>
                    <a:p>
                      <a:pPr algn="ctr"/>
                      <a:r>
                        <a:rPr lang="en-US" sz="1100" dirty="0"/>
                        <a:t>12</a:t>
                      </a:r>
                    </a:p>
                  </a:txBody>
                  <a:tcPr/>
                </a:tc>
                <a:tc>
                  <a:txBody>
                    <a:bodyPr/>
                    <a:lstStyle/>
                    <a:p>
                      <a:pPr algn="ctr"/>
                      <a:r>
                        <a:rPr lang="en-US" sz="1100" dirty="0"/>
                        <a:t>3.2</a:t>
                      </a:r>
                    </a:p>
                  </a:txBody>
                  <a:tcPr/>
                </a:tc>
                <a:extLst>
                  <a:ext uri="{0D108BD9-81ED-4DB2-BD59-A6C34878D82A}">
                    <a16:rowId xmlns:a16="http://schemas.microsoft.com/office/drawing/2014/main" val="10005"/>
                  </a:ext>
                </a:extLst>
              </a:tr>
              <a:tr h="375344">
                <a:tc>
                  <a:txBody>
                    <a:bodyPr/>
                    <a:lstStyle/>
                    <a:p>
                      <a:r>
                        <a:rPr lang="en-US" sz="1100" dirty="0"/>
                        <a:t>Orthopedic Hospital</a:t>
                      </a:r>
                    </a:p>
                  </a:txBody>
                  <a:tcPr/>
                </a:tc>
                <a:tc>
                  <a:txBody>
                    <a:bodyPr/>
                    <a:lstStyle/>
                    <a:p>
                      <a:pPr algn="ctr"/>
                      <a:r>
                        <a:rPr lang="en-US" sz="1100" dirty="0"/>
                        <a:t>3</a:t>
                      </a:r>
                    </a:p>
                  </a:txBody>
                  <a:tcPr/>
                </a:tc>
                <a:tc>
                  <a:txBody>
                    <a:bodyPr/>
                    <a:lstStyle/>
                    <a:p>
                      <a:pPr algn="ctr"/>
                      <a:r>
                        <a:rPr lang="en-US" sz="1100" dirty="0"/>
                        <a:t>&lt;1%</a:t>
                      </a:r>
                    </a:p>
                  </a:txBody>
                  <a:tcPr/>
                </a:tc>
                <a:extLst>
                  <a:ext uri="{0D108BD9-81ED-4DB2-BD59-A6C34878D82A}">
                    <a16:rowId xmlns:a16="http://schemas.microsoft.com/office/drawing/2014/main" val="10006"/>
                  </a:ext>
                </a:extLst>
              </a:tr>
              <a:tr h="375344">
                <a:tc>
                  <a:txBody>
                    <a:bodyPr/>
                    <a:lstStyle/>
                    <a:p>
                      <a:r>
                        <a:rPr lang="en-US" sz="1100" dirty="0"/>
                        <a:t>Oncology</a:t>
                      </a:r>
                      <a:r>
                        <a:rPr lang="en-US" sz="1100" baseline="0" dirty="0"/>
                        <a:t> Hospitals</a:t>
                      </a:r>
                      <a:endParaRPr lang="en-US" sz="1100" dirty="0"/>
                    </a:p>
                  </a:txBody>
                  <a:tcPr/>
                </a:tc>
                <a:tc>
                  <a:txBody>
                    <a:bodyPr/>
                    <a:lstStyle/>
                    <a:p>
                      <a:pPr algn="ctr"/>
                      <a:r>
                        <a:rPr lang="en-US" sz="1100" dirty="0"/>
                        <a:t>1</a:t>
                      </a:r>
                    </a:p>
                  </a:txBody>
                  <a:tcPr/>
                </a:tc>
                <a:tc>
                  <a:txBody>
                    <a:bodyPr/>
                    <a:lstStyle/>
                    <a:p>
                      <a:pPr algn="ctr"/>
                      <a:r>
                        <a:rPr lang="en-US" sz="1100" dirty="0"/>
                        <a:t>&lt;1%</a:t>
                      </a:r>
                    </a:p>
                  </a:txBody>
                  <a:tcPr/>
                </a:tc>
                <a:extLst>
                  <a:ext uri="{0D108BD9-81ED-4DB2-BD59-A6C34878D82A}">
                    <a16:rowId xmlns:a16="http://schemas.microsoft.com/office/drawing/2014/main" val="10007"/>
                  </a:ext>
                </a:extLst>
              </a:tr>
              <a:tr h="375344">
                <a:tc>
                  <a:txBody>
                    <a:bodyPr/>
                    <a:lstStyle/>
                    <a:p>
                      <a:r>
                        <a:rPr lang="en-US" sz="1100" dirty="0"/>
                        <a:t>Women’s Hospital</a:t>
                      </a:r>
                    </a:p>
                  </a:txBody>
                  <a:tcPr/>
                </a:tc>
                <a:tc>
                  <a:txBody>
                    <a:bodyPr/>
                    <a:lstStyle/>
                    <a:p>
                      <a:pPr algn="ctr"/>
                      <a:r>
                        <a:rPr lang="en-US" sz="1100" dirty="0"/>
                        <a:t>1</a:t>
                      </a:r>
                    </a:p>
                  </a:txBody>
                  <a:tcPr/>
                </a:tc>
                <a:tc>
                  <a:txBody>
                    <a:bodyPr/>
                    <a:lstStyle/>
                    <a:p>
                      <a:pPr algn="ctr"/>
                      <a:r>
                        <a:rPr lang="en-US" sz="1100" dirty="0"/>
                        <a:t>&lt;1%</a:t>
                      </a:r>
                    </a:p>
                  </a:txBody>
                  <a:tcPr/>
                </a:tc>
                <a:extLst>
                  <a:ext uri="{0D108BD9-81ED-4DB2-BD59-A6C34878D82A}">
                    <a16:rowId xmlns:a16="http://schemas.microsoft.com/office/drawing/2014/main" val="10008"/>
                  </a:ext>
                </a:extLst>
              </a:tr>
              <a:tr h="375344">
                <a:tc>
                  <a:txBody>
                    <a:bodyPr/>
                    <a:lstStyle/>
                    <a:p>
                      <a:r>
                        <a:rPr lang="en-US" sz="1100" dirty="0"/>
                        <a:t>All Facilities</a:t>
                      </a:r>
                    </a:p>
                  </a:txBody>
                  <a:tcPr>
                    <a:solidFill>
                      <a:schemeClr val="accent1"/>
                    </a:solidFill>
                  </a:tcPr>
                </a:tc>
                <a:tc>
                  <a:txBody>
                    <a:bodyPr/>
                    <a:lstStyle/>
                    <a:p>
                      <a:pPr algn="ctr"/>
                      <a:r>
                        <a:rPr lang="en-US" sz="1100" dirty="0"/>
                        <a:t>378</a:t>
                      </a:r>
                    </a:p>
                  </a:txBody>
                  <a:tcPr>
                    <a:solidFill>
                      <a:schemeClr val="accent1"/>
                    </a:solidFill>
                  </a:tcPr>
                </a:tc>
                <a:tc>
                  <a:txBody>
                    <a:bodyPr/>
                    <a:lstStyle/>
                    <a:p>
                      <a:pPr algn="ctr"/>
                      <a:r>
                        <a:rPr lang="en-US" sz="1100" dirty="0"/>
                        <a:t>100%</a:t>
                      </a:r>
                    </a:p>
                  </a:txBody>
                  <a:tcPr>
                    <a:solidFill>
                      <a:schemeClr val="accent1"/>
                    </a:solidFill>
                  </a:tcPr>
                </a:tc>
                <a:extLst>
                  <a:ext uri="{0D108BD9-81ED-4DB2-BD59-A6C34878D82A}">
                    <a16:rowId xmlns:a16="http://schemas.microsoft.com/office/drawing/2014/main" val="1000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817938922"/>
              </p:ext>
            </p:extLst>
          </p:nvPr>
        </p:nvGraphicFramePr>
        <p:xfrm>
          <a:off x="4724400" y="1905000"/>
          <a:ext cx="4313555" cy="3972453"/>
        </p:xfrm>
        <a:graphic>
          <a:graphicData uri="http://schemas.openxmlformats.org/drawingml/2006/table">
            <a:tbl>
              <a:tblPr>
                <a:tableStyleId>{5C22544A-7EE6-4342-B048-85BDC9FD1C3A}</a:tableStyleId>
              </a:tblPr>
              <a:tblGrid>
                <a:gridCol w="1928268">
                  <a:extLst>
                    <a:ext uri="{9D8B030D-6E8A-4147-A177-3AD203B41FA5}">
                      <a16:colId xmlns:a16="http://schemas.microsoft.com/office/drawing/2014/main" val="20000"/>
                    </a:ext>
                  </a:extLst>
                </a:gridCol>
                <a:gridCol w="842284">
                  <a:extLst>
                    <a:ext uri="{9D8B030D-6E8A-4147-A177-3AD203B41FA5}">
                      <a16:colId xmlns:a16="http://schemas.microsoft.com/office/drawing/2014/main" val="20001"/>
                    </a:ext>
                  </a:extLst>
                </a:gridCol>
                <a:gridCol w="1543003">
                  <a:extLst>
                    <a:ext uri="{9D8B030D-6E8A-4147-A177-3AD203B41FA5}">
                      <a16:colId xmlns:a16="http://schemas.microsoft.com/office/drawing/2014/main" val="20002"/>
                    </a:ext>
                  </a:extLst>
                </a:gridCol>
              </a:tblGrid>
              <a:tr h="693640">
                <a:tc>
                  <a:txBody>
                    <a:bodyPr/>
                    <a:lstStyle/>
                    <a:p>
                      <a:pPr marL="0" marR="0" algn="ctr">
                        <a:lnSpc>
                          <a:spcPct val="107000"/>
                        </a:lnSpc>
                        <a:spcBef>
                          <a:spcPts val="0"/>
                        </a:spcBef>
                        <a:spcAft>
                          <a:spcPts val="800"/>
                        </a:spcAft>
                      </a:pPr>
                      <a:r>
                        <a:rPr lang="en-US" sz="1100" b="1" dirty="0">
                          <a:effectLst/>
                        </a:rPr>
                        <a:t>Facility Type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marL="0" marR="0" algn="ctr">
                        <a:lnSpc>
                          <a:spcPct val="107000"/>
                        </a:lnSpc>
                        <a:spcBef>
                          <a:spcPts val="0"/>
                        </a:spcBef>
                        <a:spcAft>
                          <a:spcPts val="800"/>
                        </a:spcAft>
                      </a:pPr>
                      <a:r>
                        <a:rPr lang="en-US" sz="1100" b="1" dirty="0">
                          <a:effectLst/>
                        </a:rPr>
                        <a:t>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tc>
                  <a:txBody>
                    <a:bodyPr/>
                    <a:lstStyle/>
                    <a:p>
                      <a:pPr marL="0" marR="0" algn="ctr">
                        <a:lnSpc>
                          <a:spcPct val="107000"/>
                        </a:lnSpc>
                        <a:spcBef>
                          <a:spcPts val="0"/>
                        </a:spcBef>
                        <a:spcAft>
                          <a:spcPts val="800"/>
                        </a:spcAft>
                      </a:pPr>
                      <a:r>
                        <a:rPr lang="en-US" sz="1100" b="1" dirty="0">
                          <a:effectLst/>
                        </a:rPr>
                        <a:t>Percent of Facility Type Reporting HAI</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65000"/>
                      </a:schemeClr>
                    </a:solidFill>
                  </a:tcPr>
                </a:tc>
                <a:extLst>
                  <a:ext uri="{0D108BD9-81ED-4DB2-BD59-A6C34878D82A}">
                    <a16:rowId xmlns:a16="http://schemas.microsoft.com/office/drawing/2014/main" val="10000"/>
                  </a:ext>
                </a:extLst>
              </a:tr>
              <a:tr h="346821">
                <a:tc>
                  <a:txBody>
                    <a:bodyPr/>
                    <a:lstStyle/>
                    <a:p>
                      <a:pPr marL="0" marR="0">
                        <a:lnSpc>
                          <a:spcPct val="107000"/>
                        </a:lnSpc>
                        <a:spcBef>
                          <a:spcPts val="0"/>
                        </a:spcBef>
                        <a:spcAft>
                          <a:spcPts val="800"/>
                        </a:spcAft>
                      </a:pPr>
                      <a:r>
                        <a:rPr lang="en-US" sz="1100" dirty="0">
                          <a:effectLst/>
                        </a:rPr>
                        <a:t>General Hospital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293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8184">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Surgical</a:t>
                      </a:r>
                      <a:r>
                        <a:rPr lang="en-US" sz="1100" baseline="0" dirty="0">
                          <a:effectLst/>
                          <a:latin typeface="Calibri" panose="020F0502020204030204" pitchFamily="34" charset="0"/>
                          <a:ea typeface="Calibri" panose="020F0502020204030204" pitchFamily="34" charset="0"/>
                          <a:cs typeface="Times New Roman" panose="02020603050405020304" pitchFamily="18" charset="0"/>
                        </a:rPr>
                        <a:t> Hospital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40</a:t>
                      </a:r>
                    </a:p>
                  </a:txBody>
                  <a:tcPr marL="68580" marR="68580" marT="0" marB="0"/>
                </a:tc>
                <a:tc>
                  <a:txBody>
                    <a:bodyPr/>
                    <a:lstStyle/>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tc>
                <a:extLst>
                  <a:ext uri="{0D108BD9-81ED-4DB2-BD59-A6C34878D82A}">
                    <a16:rowId xmlns:a16="http://schemas.microsoft.com/office/drawing/2014/main" val="10002"/>
                  </a:ext>
                </a:extLst>
              </a:tr>
              <a:tr h="472882">
                <a:tc>
                  <a:txBody>
                    <a:bodyPr/>
                    <a:lstStyle/>
                    <a:p>
                      <a:pPr marL="0" marR="0">
                        <a:lnSpc>
                          <a:spcPct val="107000"/>
                        </a:lnSpc>
                        <a:spcBef>
                          <a:spcPts val="0"/>
                        </a:spcBef>
                        <a:spcAft>
                          <a:spcPts val="800"/>
                        </a:spcAft>
                      </a:pPr>
                      <a:r>
                        <a:rPr lang="en-US" sz="1100" dirty="0">
                          <a:effectLst/>
                        </a:rPr>
                        <a:t>Ambulatory Surgery Center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latin typeface="+mn-lt"/>
                          <a:ea typeface="+mn-ea"/>
                          <a:cs typeface="+mn-cs"/>
                        </a:rPr>
                        <a:t>54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latin typeface="+mn-lt"/>
                          <a:ea typeface="+mn-ea"/>
                          <a:cs typeface="+mn-cs"/>
                        </a:rPr>
                        <a:t>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46821">
                <a:tc>
                  <a:txBody>
                    <a:bodyPr/>
                    <a:lstStyle/>
                    <a:p>
                      <a:pPr marL="0" marR="0">
                        <a:lnSpc>
                          <a:spcPct val="107000"/>
                        </a:lnSpc>
                        <a:spcBef>
                          <a:spcPts val="0"/>
                        </a:spcBef>
                        <a:spcAft>
                          <a:spcPts val="800"/>
                        </a:spcAft>
                      </a:pPr>
                      <a:r>
                        <a:rPr lang="en-US" sz="1100" dirty="0">
                          <a:effectLst/>
                        </a:rPr>
                        <a:t>Critical Access Hospital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46821">
                <a:tc>
                  <a:txBody>
                    <a:bodyPr/>
                    <a:lstStyle/>
                    <a:p>
                      <a:pPr marL="0" marR="0">
                        <a:lnSpc>
                          <a:spcPct val="107000"/>
                        </a:lnSpc>
                        <a:spcBef>
                          <a:spcPts val="0"/>
                        </a:spcBef>
                        <a:spcAft>
                          <a:spcPts val="800"/>
                        </a:spcAft>
                      </a:pPr>
                      <a:r>
                        <a:rPr lang="en-US" sz="1100" dirty="0">
                          <a:effectLst/>
                        </a:rPr>
                        <a:t>Children's Hospital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46821">
                <a:tc>
                  <a:txBody>
                    <a:bodyPr/>
                    <a:lstStyle/>
                    <a:p>
                      <a:pPr marL="0" marR="0">
                        <a:lnSpc>
                          <a:spcPct val="107000"/>
                        </a:lnSpc>
                        <a:spcBef>
                          <a:spcPts val="0"/>
                        </a:spcBef>
                        <a:spcAft>
                          <a:spcPts val="800"/>
                        </a:spcAft>
                      </a:pPr>
                      <a:r>
                        <a:rPr lang="en-US" sz="1100" dirty="0">
                          <a:effectLst/>
                        </a:rPr>
                        <a:t>Orthopedic Hospital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46821">
                <a:tc>
                  <a:txBody>
                    <a:bodyPr/>
                    <a:lstStyle/>
                    <a:p>
                      <a:pPr marL="0" marR="0">
                        <a:lnSpc>
                          <a:spcPct val="107000"/>
                        </a:lnSpc>
                        <a:spcBef>
                          <a:spcPts val="0"/>
                        </a:spcBef>
                        <a:spcAft>
                          <a:spcPts val="800"/>
                        </a:spcAft>
                      </a:pPr>
                      <a:r>
                        <a:rPr lang="en-US" sz="1100" dirty="0">
                          <a:effectLst/>
                        </a:rPr>
                        <a:t>Oncology Hospital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&lt;1%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46821">
                <a:tc>
                  <a:txBody>
                    <a:bodyPr/>
                    <a:lstStyle/>
                    <a:p>
                      <a:pPr marL="0" marR="0">
                        <a:lnSpc>
                          <a:spcPct val="107000"/>
                        </a:lnSpc>
                        <a:spcBef>
                          <a:spcPts val="0"/>
                        </a:spcBef>
                        <a:spcAft>
                          <a:spcPts val="800"/>
                        </a:spcAft>
                      </a:pPr>
                      <a:r>
                        <a:rPr lang="en-US" sz="1100" dirty="0">
                          <a:effectLst/>
                        </a:rPr>
                        <a:t>Women's Hospital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&lt;1%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46821">
                <a:tc>
                  <a:txBody>
                    <a:bodyPr/>
                    <a:lstStyle/>
                    <a:p>
                      <a:pPr marL="0" marR="0">
                        <a:lnSpc>
                          <a:spcPct val="107000"/>
                        </a:lnSpc>
                        <a:spcBef>
                          <a:spcPts val="0"/>
                        </a:spcBef>
                        <a:spcAft>
                          <a:spcPts val="800"/>
                        </a:spcAft>
                      </a:pPr>
                      <a:r>
                        <a:rPr lang="en-US" sz="1100" dirty="0">
                          <a:effectLst/>
                        </a:rPr>
                        <a:t>All Facilities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430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100" dirty="0">
                          <a:effectLst/>
                        </a:rPr>
                        <a:t>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p:sp>
        <p:nvSpPr>
          <p:cNvPr id="6" name="TextBox 5"/>
          <p:cNvSpPr txBox="1"/>
          <p:nvPr/>
        </p:nvSpPr>
        <p:spPr>
          <a:xfrm>
            <a:off x="1371600" y="1566446"/>
            <a:ext cx="1828800" cy="338554"/>
          </a:xfrm>
          <a:prstGeom prst="rect">
            <a:avLst/>
          </a:prstGeom>
          <a:noFill/>
        </p:spPr>
        <p:txBody>
          <a:bodyPr wrap="square" rtlCol="0">
            <a:spAutoFit/>
          </a:bodyPr>
          <a:lstStyle/>
          <a:p>
            <a:pPr algn="ctr"/>
            <a:r>
              <a:rPr lang="en-US" sz="1600" b="1" dirty="0"/>
              <a:t>2013 Data</a:t>
            </a:r>
          </a:p>
        </p:txBody>
      </p:sp>
      <p:sp>
        <p:nvSpPr>
          <p:cNvPr id="7" name="TextBox 6"/>
          <p:cNvSpPr txBox="1"/>
          <p:nvPr/>
        </p:nvSpPr>
        <p:spPr>
          <a:xfrm>
            <a:off x="6172200" y="1566446"/>
            <a:ext cx="1828800" cy="338554"/>
          </a:xfrm>
          <a:prstGeom prst="rect">
            <a:avLst/>
          </a:prstGeom>
          <a:noFill/>
        </p:spPr>
        <p:txBody>
          <a:bodyPr wrap="square" rtlCol="0">
            <a:spAutoFit/>
          </a:bodyPr>
          <a:lstStyle/>
          <a:p>
            <a:pPr algn="ctr"/>
            <a:r>
              <a:rPr lang="en-US" sz="1600" b="1" dirty="0"/>
              <a:t>2014 Data</a:t>
            </a:r>
          </a:p>
        </p:txBody>
      </p:sp>
    </p:spTree>
    <p:extLst>
      <p:ext uri="{BB962C8B-B14F-4D97-AF65-F5344CB8AC3E}">
        <p14:creationId xmlns:p14="http://schemas.microsoft.com/office/powerpoint/2010/main" val="35857683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Conclusion</a:t>
            </a:r>
          </a:p>
        </p:txBody>
      </p:sp>
      <p:sp>
        <p:nvSpPr>
          <p:cNvPr id="2" name="Content Placeholder 1"/>
          <p:cNvSpPr>
            <a:spLocks noGrp="1"/>
          </p:cNvSpPr>
          <p:nvPr>
            <p:ph idx="1"/>
          </p:nvPr>
        </p:nvSpPr>
        <p:spPr>
          <a:xfrm>
            <a:off x="609598" y="2160590"/>
            <a:ext cx="6705601" cy="3880773"/>
          </a:xfrm>
        </p:spPr>
        <p:txBody>
          <a:bodyPr>
            <a:normAutofit/>
          </a:bodyPr>
          <a:lstStyle/>
          <a:p>
            <a:r>
              <a:rPr lang="en-US" sz="2400" dirty="0"/>
              <a:t>To date the results of the investigations and site visits did not identify a single source associated with the outbreak.  </a:t>
            </a:r>
          </a:p>
          <a:p>
            <a:r>
              <a:rPr lang="en-US" sz="2400" dirty="0"/>
              <a:t>Initial exposure was likely due to transmission with in the healthcare facility.  </a:t>
            </a:r>
          </a:p>
          <a:p>
            <a:r>
              <a:rPr lang="en-US" sz="2400" dirty="0"/>
              <a:t>The multitude of infection control violations was the likely cause of continued transmission.</a:t>
            </a:r>
          </a:p>
        </p:txBody>
      </p:sp>
    </p:spTree>
    <p:extLst>
      <p:ext uri="{BB962C8B-B14F-4D97-AF65-F5344CB8AC3E}">
        <p14:creationId xmlns:p14="http://schemas.microsoft.com/office/powerpoint/2010/main" val="24478499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0" y="1143000"/>
            <a:ext cx="5791200" cy="1143000"/>
          </a:xfrm>
        </p:spPr>
        <p:txBody>
          <a:bodyPr/>
          <a:lstStyle/>
          <a:p>
            <a:pPr algn="ctr"/>
            <a:r>
              <a:rPr lang="en-US" dirty="0"/>
              <a:t>Questions</a:t>
            </a:r>
          </a:p>
        </p:txBody>
      </p:sp>
      <p:pic>
        <p:nvPicPr>
          <p:cNvPr id="3" name="Picture 2" descr="S:\infect\Neil\purell and do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87" y="2590800"/>
            <a:ext cx="7248525" cy="2286000"/>
          </a:xfrm>
          <a:prstGeom prst="rect">
            <a:avLst/>
          </a:prstGeom>
          <a:noFill/>
          <a:ln>
            <a:noFill/>
          </a:ln>
        </p:spPr>
      </p:pic>
    </p:spTree>
    <p:extLst>
      <p:ext uri="{BB962C8B-B14F-4D97-AF65-F5344CB8AC3E}">
        <p14:creationId xmlns:p14="http://schemas.microsoft.com/office/powerpoint/2010/main" val="38402191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References</a:t>
            </a:r>
          </a:p>
        </p:txBody>
      </p:sp>
      <p:sp>
        <p:nvSpPr>
          <p:cNvPr id="3" name="Content Placeholder 2"/>
          <p:cNvSpPr>
            <a:spLocks noGrp="1"/>
          </p:cNvSpPr>
          <p:nvPr>
            <p:ph idx="1"/>
          </p:nvPr>
        </p:nvSpPr>
        <p:spPr/>
        <p:txBody>
          <a:bodyPr>
            <a:normAutofit lnSpcReduction="10000"/>
          </a:bodyPr>
          <a:lstStyle/>
          <a:p>
            <a:r>
              <a:rPr lang="en-US" dirty="0"/>
              <a:t>Guideline for Prevention of Surgical Site Infection, 1999 </a:t>
            </a:r>
            <a:r>
              <a:rPr lang="en-US" dirty="0">
                <a:hlinkClick r:id="rId2"/>
              </a:rPr>
              <a:t>http://www.cdc.gov/hicpac/SSI/005_SSI.html</a:t>
            </a:r>
            <a:r>
              <a:rPr lang="en-US" dirty="0"/>
              <a:t> </a:t>
            </a:r>
          </a:p>
          <a:p>
            <a:r>
              <a:rPr lang="en-US" dirty="0"/>
              <a:t>Brief Report: Nontuberculous Mycobacterial Infections After Cosmetic Surgery --- Santo Domingo, Dominican Republic, 2003</a:t>
            </a:r>
            <a:r>
              <a:rPr lang="en-US" dirty="0">
                <a:hlinkClick r:id="rId3"/>
              </a:rPr>
              <a:t>—</a:t>
            </a:r>
            <a:r>
              <a:rPr lang="en-US" dirty="0"/>
              <a:t>2004</a:t>
            </a:r>
          </a:p>
          <a:p>
            <a:pPr marL="0" indent="0">
              <a:buNone/>
            </a:pPr>
            <a:r>
              <a:rPr lang="en-US" dirty="0">
                <a:hlinkClick r:id="rId3"/>
              </a:rPr>
              <a:t>http://www.cdc.gov/mmwr/preview/mmwrhtml/mm5323a4.htm</a:t>
            </a:r>
            <a:endParaRPr lang="en-US" dirty="0"/>
          </a:p>
          <a:p>
            <a:r>
              <a:rPr lang="en-US" dirty="0"/>
              <a:t> Rapidly Growing Mycobacterial Infection Following Liposuction and Liposculpture -- Caracas, Venezuela, 1996-1998</a:t>
            </a:r>
          </a:p>
          <a:p>
            <a:pPr marL="0" indent="0">
              <a:buNone/>
            </a:pPr>
            <a:r>
              <a:rPr lang="en-US" dirty="0">
                <a:hlinkClick r:id="rId4"/>
              </a:rPr>
              <a:t>http://www.cdc.gov/mmwr/preview/mmwrhtml/00055984.htm</a:t>
            </a:r>
            <a:r>
              <a:rPr lang="en-US" dirty="0"/>
              <a:t> </a:t>
            </a:r>
          </a:p>
        </p:txBody>
      </p:sp>
    </p:spTree>
    <p:extLst>
      <p:ext uri="{BB962C8B-B14F-4D97-AF65-F5344CB8AC3E}">
        <p14:creationId xmlns:p14="http://schemas.microsoft.com/office/powerpoint/2010/main" val="1738746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dirty="0"/>
              <a:t>Summary of Texas</a:t>
            </a:r>
            <a:br>
              <a:rPr lang="en-US" dirty="0"/>
            </a:br>
            <a:r>
              <a:rPr lang="en-US" dirty="0"/>
              <a:t>Infection Preventionist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7649"/>
            <a:ext cx="9144000" cy="518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611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Future Plans &amp; Ideas for HAIs</a:t>
            </a:r>
          </a:p>
        </p:txBody>
      </p:sp>
    </p:spTree>
    <p:extLst>
      <p:ext uri="{BB962C8B-B14F-4D97-AF65-F5344CB8AC3E}">
        <p14:creationId xmlns:p14="http://schemas.microsoft.com/office/powerpoint/2010/main" val="2058830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Combating HAIs</a:t>
            </a:r>
          </a:p>
        </p:txBody>
      </p:sp>
      <p:sp>
        <p:nvSpPr>
          <p:cNvPr id="2" name="Content Placeholder 1"/>
          <p:cNvSpPr>
            <a:spLocks noGrp="1"/>
          </p:cNvSpPr>
          <p:nvPr>
            <p:ph idx="1"/>
          </p:nvPr>
        </p:nvSpPr>
        <p:spPr>
          <a:xfrm>
            <a:off x="506855" y="1915160"/>
            <a:ext cx="6553200" cy="4525963"/>
          </a:xfrm>
        </p:spPr>
        <p:txBody>
          <a:bodyPr/>
          <a:lstStyle/>
          <a:p>
            <a:r>
              <a:rPr lang="en-US" sz="2800" dirty="0"/>
              <a:t>CLABSI Validation protocol began in 2016 with assessment audits</a:t>
            </a:r>
          </a:p>
          <a:p>
            <a:pPr lvl="1"/>
            <a:r>
              <a:rPr lang="en-US" sz="2400" dirty="0"/>
              <a:t>New auditor hired</a:t>
            </a:r>
          </a:p>
          <a:p>
            <a:r>
              <a:rPr lang="en-US" sz="2800" dirty="0"/>
              <a:t>Expand CLABSI/CAUTI/SSI</a:t>
            </a:r>
          </a:p>
        </p:txBody>
      </p:sp>
    </p:spTree>
    <p:extLst>
      <p:ext uri="{BB962C8B-B14F-4D97-AF65-F5344CB8AC3E}">
        <p14:creationId xmlns:p14="http://schemas.microsoft.com/office/powerpoint/2010/main" val="3444583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Preventable Adverse Events (PAE)</a:t>
            </a:r>
          </a:p>
        </p:txBody>
      </p:sp>
      <p:sp>
        <p:nvSpPr>
          <p:cNvPr id="3" name="Content Placeholder 2"/>
          <p:cNvSpPr>
            <a:spLocks noGrp="1"/>
          </p:cNvSpPr>
          <p:nvPr>
            <p:ph idx="1"/>
          </p:nvPr>
        </p:nvSpPr>
        <p:spPr/>
        <p:txBody>
          <a:bodyPr>
            <a:normAutofit/>
          </a:bodyPr>
          <a:lstStyle/>
          <a:p>
            <a:r>
              <a:rPr lang="en-US" dirty="0"/>
              <a:t>Started public reporting of PAEs January 2015</a:t>
            </a:r>
          </a:p>
          <a:p>
            <a:r>
              <a:rPr lang="en-US" dirty="0"/>
              <a:t>3 Tier phase-in implementation of different kinds of adverse events</a:t>
            </a:r>
          </a:p>
          <a:p>
            <a:r>
              <a:rPr lang="en-US" dirty="0"/>
              <a:t>PAE Users enter data into TxHSN</a:t>
            </a:r>
          </a:p>
          <a:p>
            <a:r>
              <a:rPr lang="en-US" dirty="0"/>
              <a:t>More information</a:t>
            </a:r>
          </a:p>
          <a:p>
            <a:pPr lvl="1"/>
            <a:r>
              <a:rPr lang="en-US" dirty="0"/>
              <a:t>Website: </a:t>
            </a:r>
            <a:r>
              <a:rPr lang="en-US" dirty="0">
                <a:hlinkClick r:id="rId3"/>
              </a:rPr>
              <a:t>www.paetexas.org</a:t>
            </a:r>
            <a:endParaRPr lang="en-US" dirty="0"/>
          </a:p>
          <a:p>
            <a:r>
              <a:rPr lang="en-US" dirty="0"/>
              <a:t>Questions</a:t>
            </a:r>
          </a:p>
          <a:p>
            <a:pPr lvl="1"/>
            <a:r>
              <a:rPr lang="en-US" dirty="0"/>
              <a:t>Email: paetexas@dshs.state.tx.us</a:t>
            </a:r>
          </a:p>
        </p:txBody>
      </p:sp>
    </p:spTree>
    <p:extLst>
      <p:ext uri="{BB962C8B-B14F-4D97-AF65-F5344CB8AC3E}">
        <p14:creationId xmlns:p14="http://schemas.microsoft.com/office/powerpoint/2010/main" val="2572180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451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3221"/>
          <a:stretch/>
        </p:blipFill>
        <p:spPr bwMode="auto">
          <a:xfrm>
            <a:off x="3181350" y="-9526"/>
            <a:ext cx="3067050" cy="6867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 b="1092"/>
          <a:stretch/>
        </p:blipFill>
        <p:spPr bwMode="auto">
          <a:xfrm>
            <a:off x="6267450" y="-38100"/>
            <a:ext cx="2876550"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8060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57400"/>
            <a:ext cx="6413205" cy="1646302"/>
          </a:xfrm>
        </p:spPr>
        <p:txBody>
          <a:bodyPr/>
          <a:lstStyle/>
          <a:p>
            <a:r>
              <a:rPr lang="en-US" sz="4800" dirty="0"/>
              <a:t>HAI/MDRO Reporting</a:t>
            </a:r>
          </a:p>
        </p:txBody>
      </p:sp>
    </p:spTree>
    <p:extLst>
      <p:ext uri="{BB962C8B-B14F-4D97-AF65-F5344CB8AC3E}">
        <p14:creationId xmlns:p14="http://schemas.microsoft.com/office/powerpoint/2010/main" val="1523585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163584"/>
            <a:ext cx="8839200" cy="6618216"/>
          </a:xfrm>
          <a:prstGeom prst="rect">
            <a:avLst/>
          </a:prstGeom>
        </p:spPr>
      </p:pic>
    </p:spTree>
    <p:extLst>
      <p:ext uri="{BB962C8B-B14F-4D97-AF65-F5344CB8AC3E}">
        <p14:creationId xmlns:p14="http://schemas.microsoft.com/office/powerpoint/2010/main" val="3094687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228600"/>
            <a:ext cx="8839200" cy="6558277"/>
          </a:xfrm>
          <a:prstGeom prst="rect">
            <a:avLst/>
          </a:prstGeom>
        </p:spPr>
      </p:pic>
    </p:spTree>
    <p:extLst>
      <p:ext uri="{BB962C8B-B14F-4D97-AF65-F5344CB8AC3E}">
        <p14:creationId xmlns:p14="http://schemas.microsoft.com/office/powerpoint/2010/main" val="1837841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327911" y="1713674"/>
            <a:ext cx="6629401" cy="4382326"/>
          </a:xfrm>
        </p:spPr>
        <p:txBody>
          <a:bodyPr>
            <a:noAutofit/>
          </a:bodyPr>
          <a:lstStyle/>
          <a:p>
            <a:r>
              <a:rPr lang="en-US" sz="2800" dirty="0"/>
              <a:t>Explanation of HAI teams</a:t>
            </a:r>
          </a:p>
          <a:p>
            <a:pPr lvl="1"/>
            <a:r>
              <a:rPr lang="en-US" sz="2400" dirty="0"/>
              <a:t>Addition of HAI regional Epidemiologists</a:t>
            </a:r>
          </a:p>
          <a:p>
            <a:r>
              <a:rPr lang="en-US" sz="2800" dirty="0"/>
              <a:t>HAI / MDRO Overview</a:t>
            </a:r>
          </a:p>
          <a:p>
            <a:r>
              <a:rPr lang="en-US" sz="2800" dirty="0"/>
              <a:t>NBS education</a:t>
            </a:r>
          </a:p>
          <a:p>
            <a:pPr lvl="1"/>
            <a:r>
              <a:rPr lang="en-US" sz="2400" dirty="0"/>
              <a:t>Updates</a:t>
            </a:r>
          </a:p>
          <a:p>
            <a:pPr lvl="1"/>
            <a:r>
              <a:rPr lang="en-US" sz="2400" dirty="0"/>
              <a:t>Issues</a:t>
            </a:r>
          </a:p>
          <a:p>
            <a:r>
              <a:rPr lang="en-US" sz="2800" dirty="0"/>
              <a:t>Specific case studies</a:t>
            </a:r>
          </a:p>
          <a:p>
            <a:r>
              <a:rPr lang="en-US" sz="2800" dirty="0"/>
              <a:t>Q &amp; A</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5105400" y="3010269"/>
            <a:ext cx="2192767" cy="2359511"/>
          </a:xfrm>
          <a:prstGeom prst="rect">
            <a:avLst/>
          </a:prstGeom>
        </p:spPr>
      </p:pic>
    </p:spTree>
    <p:extLst>
      <p:ext uri="{BB962C8B-B14F-4D97-AF65-F5344CB8AC3E}">
        <p14:creationId xmlns:p14="http://schemas.microsoft.com/office/powerpoint/2010/main" val="4211518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151408"/>
            <a:ext cx="8763000" cy="6554192"/>
          </a:xfrm>
          <a:prstGeom prst="rect">
            <a:avLst/>
          </a:prstGeom>
        </p:spPr>
      </p:pic>
    </p:spTree>
    <p:extLst>
      <p:ext uri="{BB962C8B-B14F-4D97-AF65-F5344CB8AC3E}">
        <p14:creationId xmlns:p14="http://schemas.microsoft.com/office/powerpoint/2010/main" val="3006493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48236"/>
            <a:ext cx="8686800" cy="6657364"/>
          </a:xfrm>
          <a:prstGeom prst="rect">
            <a:avLst/>
          </a:prstGeom>
        </p:spPr>
      </p:pic>
    </p:spTree>
    <p:extLst>
      <p:ext uri="{BB962C8B-B14F-4D97-AF65-F5344CB8AC3E}">
        <p14:creationId xmlns:p14="http://schemas.microsoft.com/office/powerpoint/2010/main" val="4120665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ECCG (Epi Case Criteria Guide)</a:t>
            </a:r>
          </a:p>
        </p:txBody>
      </p:sp>
      <p:sp>
        <p:nvSpPr>
          <p:cNvPr id="2" name="Content Placeholder 1"/>
          <p:cNvSpPr>
            <a:spLocks noGrp="1"/>
          </p:cNvSpPr>
          <p:nvPr>
            <p:ph idx="1"/>
          </p:nvPr>
        </p:nvSpPr>
        <p:spPr>
          <a:xfrm>
            <a:off x="304801" y="1930400"/>
            <a:ext cx="7772400" cy="4622800"/>
          </a:xfrm>
        </p:spPr>
        <p:txBody>
          <a:bodyPr>
            <a:noAutofit/>
          </a:bodyPr>
          <a:lstStyle/>
          <a:p>
            <a:pPr marL="109728" indent="0">
              <a:buNone/>
            </a:pPr>
            <a:r>
              <a:rPr lang="en-US" sz="2400" b="1" u="sng" dirty="0"/>
              <a:t>CRE</a:t>
            </a:r>
            <a:endParaRPr lang="en-US" sz="1200" b="1" u="sng" dirty="0"/>
          </a:p>
          <a:p>
            <a:pPr marL="109728" indent="0">
              <a:buNone/>
            </a:pPr>
            <a:r>
              <a:rPr lang="en-US" sz="1600" b="1" i="1" dirty="0"/>
              <a:t>Confirmed</a:t>
            </a:r>
            <a:r>
              <a:rPr lang="en-US" sz="1600" i="1" dirty="0"/>
              <a:t>:</a:t>
            </a:r>
            <a:r>
              <a:rPr lang="en-US" sz="1600" dirty="0"/>
              <a:t> A </a:t>
            </a:r>
            <a:r>
              <a:rPr lang="en-US" sz="1600" i="1" dirty="0"/>
              <a:t>Klebsiella </a:t>
            </a:r>
            <a:r>
              <a:rPr lang="en-US" sz="1600" dirty="0"/>
              <a:t>species or </a:t>
            </a:r>
            <a:r>
              <a:rPr lang="en-US" sz="1600" i="1" dirty="0"/>
              <a:t>E.coli </a:t>
            </a:r>
            <a:r>
              <a:rPr lang="en-US" sz="1600" dirty="0"/>
              <a:t>from any body site/ source that is laboratory confirmed. </a:t>
            </a:r>
          </a:p>
          <a:p>
            <a:pPr marL="109728" indent="0">
              <a:buNone/>
            </a:pPr>
            <a:endParaRPr lang="en-US" sz="1600" b="1" i="1" dirty="0"/>
          </a:p>
          <a:p>
            <a:pPr marL="109728" indent="0">
              <a:buNone/>
            </a:pPr>
            <a:r>
              <a:rPr lang="en-US" sz="1600" b="1" i="1" dirty="0"/>
              <a:t>CRE confirmed</a:t>
            </a:r>
            <a:endParaRPr lang="en-US" sz="1600" dirty="0"/>
          </a:p>
          <a:p>
            <a:pPr marL="109728" indent="0">
              <a:buNone/>
            </a:pPr>
            <a:r>
              <a:rPr lang="en-US" sz="1600" i="1" dirty="0"/>
              <a:t>Klebsiella</a:t>
            </a:r>
            <a:r>
              <a:rPr lang="en-US" sz="1600" dirty="0"/>
              <a:t> species and </a:t>
            </a:r>
            <a:r>
              <a:rPr lang="en-US" sz="1600" i="1" dirty="0"/>
              <a:t>E. coli</a:t>
            </a:r>
            <a:r>
              <a:rPr lang="en-US" sz="1600" dirty="0"/>
              <a:t> that are </a:t>
            </a:r>
            <a:r>
              <a:rPr lang="en-US" sz="1600" b="1" u="sng" dirty="0"/>
              <a:t>resistant </a:t>
            </a:r>
            <a:r>
              <a:rPr lang="en-US" sz="1600" dirty="0"/>
              <a:t>to any carbapenem, including meropenem, imipenem, doripenem, or </a:t>
            </a:r>
            <a:r>
              <a:rPr lang="en-US" sz="1600" b="1" u="sng" dirty="0"/>
              <a:t>Ertapenem,</a:t>
            </a:r>
          </a:p>
          <a:p>
            <a:pPr marL="109728" indent="0">
              <a:buNone/>
            </a:pPr>
            <a:r>
              <a:rPr lang="en-US" sz="1600" b="1" dirty="0"/>
              <a:t>OR</a:t>
            </a:r>
            <a:endParaRPr lang="en-US" sz="1600" dirty="0"/>
          </a:p>
          <a:p>
            <a:pPr marL="109728" lvl="0" indent="0">
              <a:buNone/>
            </a:pPr>
            <a:r>
              <a:rPr lang="en-US" sz="1600" dirty="0"/>
              <a:t>Production of a carbapenemase (i.e. KPC, NDM, VIM, IMP, OXA-48) demonstrated by a recognized test (i.e. polymerase chain reaction, metallo-β-lactamase test, modified Hodge test, Carba NP).</a:t>
            </a:r>
          </a:p>
          <a:p>
            <a:pPr marL="109728" indent="0">
              <a:buNone/>
            </a:pPr>
            <a:endParaRPr lang="en-US" sz="1200" dirty="0"/>
          </a:p>
          <a:p>
            <a:pPr marL="109728" indent="0">
              <a:buNone/>
            </a:pPr>
            <a:r>
              <a:rPr lang="en-US" sz="1400" dirty="0"/>
              <a:t>Note: There is no requirement to submit isolates to the DSHS lab. Please contact a DSHS HAI Epidemiologist or the DSHS lab for additional information on available lab support.</a:t>
            </a:r>
          </a:p>
          <a:p>
            <a:pPr marL="109728" indent="0">
              <a:buNone/>
            </a:pPr>
            <a:endParaRPr lang="en-US" sz="1200" dirty="0"/>
          </a:p>
          <a:p>
            <a:endParaRPr lang="en-US" sz="1200" dirty="0"/>
          </a:p>
        </p:txBody>
      </p:sp>
    </p:spTree>
    <p:extLst>
      <p:ext uri="{BB962C8B-B14F-4D97-AF65-F5344CB8AC3E}">
        <p14:creationId xmlns:p14="http://schemas.microsoft.com/office/powerpoint/2010/main" val="1412451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ECCG (Epi Case Criteria Guide)</a:t>
            </a:r>
          </a:p>
        </p:txBody>
      </p:sp>
      <p:sp>
        <p:nvSpPr>
          <p:cNvPr id="2" name="Content Placeholder 1"/>
          <p:cNvSpPr>
            <a:spLocks noGrp="1"/>
          </p:cNvSpPr>
          <p:nvPr>
            <p:ph idx="1"/>
          </p:nvPr>
        </p:nvSpPr>
        <p:spPr>
          <a:xfrm>
            <a:off x="304800" y="1930400"/>
            <a:ext cx="7696199" cy="3880773"/>
          </a:xfrm>
        </p:spPr>
        <p:txBody>
          <a:bodyPr>
            <a:noAutofit/>
          </a:bodyPr>
          <a:lstStyle/>
          <a:p>
            <a:pPr marL="109728" indent="0">
              <a:buNone/>
            </a:pPr>
            <a:r>
              <a:rPr lang="en-US" sz="2000" b="1" u="sng" dirty="0"/>
              <a:t>MDR-A</a:t>
            </a:r>
          </a:p>
          <a:p>
            <a:pPr marL="109728" indent="0">
              <a:buNone/>
            </a:pPr>
            <a:r>
              <a:rPr lang="en-US" sz="1400" b="1" i="1" dirty="0"/>
              <a:t>Confirmed</a:t>
            </a:r>
            <a:r>
              <a:rPr lang="en-US" sz="1400" dirty="0"/>
              <a:t>: </a:t>
            </a:r>
            <a:r>
              <a:rPr lang="en-US" sz="1400" i="1" dirty="0"/>
              <a:t>Acinetobacter</a:t>
            </a:r>
            <a:r>
              <a:rPr lang="en-US" sz="1400" dirty="0"/>
              <a:t> species from any body site/source that is laboratory confirmed. </a:t>
            </a:r>
          </a:p>
          <a:p>
            <a:pPr marL="109728" indent="0">
              <a:buNone/>
            </a:pPr>
            <a:r>
              <a:rPr lang="en-US" sz="1400" b="1" i="1" dirty="0"/>
              <a:t>MDR-A confirmed  </a:t>
            </a:r>
            <a:endParaRPr lang="en-US" sz="1400" dirty="0"/>
          </a:p>
          <a:p>
            <a:pPr marL="109728" indent="0">
              <a:buNone/>
            </a:pPr>
            <a:r>
              <a:rPr lang="en-US" sz="1400" dirty="0"/>
              <a:t>Non-susceptible (i.e., resistant or intermediate) to at least one antibiotic in at least 3 antimicrobial classes of the following 6 antimicrobial classes:</a:t>
            </a:r>
          </a:p>
          <a:p>
            <a:pPr marL="109728" indent="0">
              <a:buNone/>
            </a:pPr>
            <a:r>
              <a:rPr lang="en-US" sz="1400" dirty="0"/>
              <a:t> </a:t>
            </a:r>
          </a:p>
          <a:p>
            <a:r>
              <a:rPr lang="en-US" sz="1400" dirty="0"/>
              <a:t>βeta-Lactam (Piperacillin, Piperacillin/Tazobactam)  </a:t>
            </a:r>
          </a:p>
          <a:p>
            <a:r>
              <a:rPr lang="en-US" sz="1400" dirty="0"/>
              <a:t>Aminoglycosides (Amikacin, Gentamicin, Tobramycin)</a:t>
            </a:r>
          </a:p>
          <a:p>
            <a:r>
              <a:rPr lang="en-US" sz="1400" dirty="0"/>
              <a:t>Carbapenems (Imipenem, Meropenem,  Doripenem)</a:t>
            </a:r>
          </a:p>
          <a:p>
            <a:r>
              <a:rPr lang="en-US" sz="1400" dirty="0"/>
              <a:t>Fluoroquinolones (Ciprofloxacin,  Levofloxacin)</a:t>
            </a:r>
          </a:p>
          <a:p>
            <a:r>
              <a:rPr lang="en-US" sz="1400" dirty="0"/>
              <a:t>Cephalosporins (Cefepime, Ceftazidime) </a:t>
            </a:r>
          </a:p>
          <a:p>
            <a:r>
              <a:rPr lang="en-US" sz="1400" dirty="0"/>
              <a:t>Sulbactam (Ampicillin/Sulbactam)</a:t>
            </a:r>
          </a:p>
          <a:p>
            <a:pPr marL="109728" indent="0">
              <a:buNone/>
            </a:pPr>
            <a:r>
              <a:rPr lang="en-US" sz="1400" dirty="0"/>
              <a:t>Note: There is no requirement to submit isolates to the DSHS lab. Please contact a DSHS HAI Epidemiologist or the DSHS lab for additional information on available lab support.</a:t>
            </a:r>
          </a:p>
        </p:txBody>
      </p:sp>
    </p:spTree>
    <p:extLst>
      <p:ext uri="{BB962C8B-B14F-4D97-AF65-F5344CB8AC3E}">
        <p14:creationId xmlns:p14="http://schemas.microsoft.com/office/powerpoint/2010/main" val="2025429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HAI/ MDRO questions</a:t>
            </a:r>
          </a:p>
        </p:txBody>
      </p:sp>
      <p:sp>
        <p:nvSpPr>
          <p:cNvPr id="2" name="Content Placeholder 1"/>
          <p:cNvSpPr>
            <a:spLocks noGrp="1"/>
          </p:cNvSpPr>
          <p:nvPr>
            <p:ph idx="1"/>
          </p:nvPr>
        </p:nvSpPr>
        <p:spPr>
          <a:xfrm>
            <a:off x="152400" y="2232570"/>
            <a:ext cx="8229600" cy="1414272"/>
          </a:xfrm>
        </p:spPr>
        <p:txBody>
          <a:bodyPr>
            <a:normAutofit fontScale="85000" lnSpcReduction="20000"/>
          </a:bodyPr>
          <a:lstStyle/>
          <a:p>
            <a:pPr marL="393192" lvl="1" indent="0" algn="ctr">
              <a:buNone/>
            </a:pPr>
            <a:r>
              <a:rPr lang="en-US" sz="3600" dirty="0">
                <a:hlinkClick r:id="rId3"/>
              </a:rPr>
              <a:t>mdrotexas@dshs.texas.gov</a:t>
            </a:r>
            <a:endParaRPr lang="en-US" sz="3600" dirty="0"/>
          </a:p>
          <a:p>
            <a:pPr marL="630936" lvl="2" indent="0">
              <a:buNone/>
            </a:pPr>
            <a:endParaRPr lang="en-US" dirty="0"/>
          </a:p>
          <a:p>
            <a:pPr lvl="2"/>
            <a:endParaRPr lang="en-US" dirty="0"/>
          </a:p>
          <a:p>
            <a:pPr marL="393192" lvl="1" indent="0">
              <a:buNone/>
            </a:pPr>
            <a:r>
              <a:rPr lang="en-US" dirty="0"/>
              <a:t> </a:t>
            </a:r>
          </a:p>
        </p:txBody>
      </p:sp>
      <p:pic>
        <p:nvPicPr>
          <p:cNvPr id="4" name="il_fi" descr="http://www.uskidsmags.com/wp-content/uploads/2012/01/bacteri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3657600"/>
            <a:ext cx="1926907" cy="2689669"/>
          </a:xfrm>
          <a:prstGeom prst="rect">
            <a:avLst/>
          </a:prstGeom>
          <a:noFill/>
          <a:ln>
            <a:noFill/>
          </a:ln>
        </p:spPr>
      </p:pic>
    </p:spTree>
    <p:extLst>
      <p:ext uri="{BB962C8B-B14F-4D97-AF65-F5344CB8AC3E}">
        <p14:creationId xmlns:p14="http://schemas.microsoft.com/office/powerpoint/2010/main" val="2771397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NBS data entry</a:t>
            </a:r>
          </a:p>
        </p:txBody>
      </p:sp>
      <p:sp>
        <p:nvSpPr>
          <p:cNvPr id="4" name="Subtitle 3"/>
          <p:cNvSpPr>
            <a:spLocks noGrp="1"/>
          </p:cNvSpPr>
          <p:nvPr>
            <p:ph type="subTitle" idx="1"/>
          </p:nvPr>
        </p:nvSpPr>
        <p:spPr/>
        <p:txBody>
          <a:bodyPr>
            <a:normAutofit/>
          </a:bodyPr>
          <a:lstStyle/>
          <a:p>
            <a:r>
              <a:rPr lang="en-US" sz="2400" dirty="0"/>
              <a:t>Jessica Ross, CIC</a:t>
            </a:r>
          </a:p>
        </p:txBody>
      </p:sp>
    </p:spTree>
    <p:extLst>
      <p:ext uri="{BB962C8B-B14F-4D97-AF65-F5344CB8AC3E}">
        <p14:creationId xmlns:p14="http://schemas.microsoft.com/office/powerpoint/2010/main" val="1664470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686800" cy="1143000"/>
          </a:xfrm>
        </p:spPr>
        <p:txBody>
          <a:bodyPr>
            <a:normAutofit fontScale="90000"/>
          </a:bodyPr>
          <a:lstStyle/>
          <a:p>
            <a:r>
              <a:rPr lang="en-US" dirty="0"/>
              <a:t>MDRO Reporting in NBS: </a:t>
            </a:r>
            <a:br>
              <a:rPr lang="en-US" dirty="0"/>
            </a:br>
            <a:r>
              <a:rPr lang="en-US" dirty="0"/>
              <a:t>Discussion Points/ Updates</a:t>
            </a:r>
          </a:p>
        </p:txBody>
      </p:sp>
      <p:sp>
        <p:nvSpPr>
          <p:cNvPr id="2" name="Content Placeholder 1"/>
          <p:cNvSpPr>
            <a:spLocks noGrp="1"/>
          </p:cNvSpPr>
          <p:nvPr>
            <p:ph idx="1"/>
          </p:nvPr>
        </p:nvSpPr>
        <p:spPr>
          <a:xfrm>
            <a:off x="533400" y="1905000"/>
            <a:ext cx="8229600" cy="4525963"/>
          </a:xfrm>
        </p:spPr>
        <p:txBody>
          <a:bodyPr/>
          <a:lstStyle/>
          <a:p>
            <a:r>
              <a:rPr lang="en-US" dirty="0"/>
              <a:t>Data Entry Guide</a:t>
            </a:r>
          </a:p>
          <a:p>
            <a:r>
              <a:rPr lang="en-US" dirty="0"/>
              <a:t>Corrected confusing titles of questions/fields</a:t>
            </a:r>
          </a:p>
          <a:p>
            <a:r>
              <a:rPr lang="en-US" dirty="0"/>
              <a:t>Limitations of options in drop-down menus</a:t>
            </a:r>
          </a:p>
          <a:p>
            <a:r>
              <a:rPr lang="en-US" dirty="0"/>
              <a:t>Timeline of healthcare facility stays</a:t>
            </a:r>
          </a:p>
          <a:p>
            <a:r>
              <a:rPr lang="en-US" dirty="0"/>
              <a:t>Lab report data entry</a:t>
            </a:r>
          </a:p>
          <a:p>
            <a:r>
              <a:rPr lang="en-US" dirty="0"/>
              <a:t>Associating lab reports with investigations</a:t>
            </a:r>
          </a:p>
          <a:p>
            <a:r>
              <a:rPr lang="en-US" dirty="0"/>
              <a:t>Program area assignment for lab reports</a:t>
            </a:r>
          </a:p>
        </p:txBody>
      </p:sp>
    </p:spTree>
    <p:extLst>
      <p:ext uri="{BB962C8B-B14F-4D97-AF65-F5344CB8AC3E}">
        <p14:creationId xmlns:p14="http://schemas.microsoft.com/office/powerpoint/2010/main" val="1233668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1667" y="1676400"/>
            <a:ext cx="3733800" cy="2481071"/>
          </a:xfrm>
        </p:spPr>
        <p:txBody>
          <a:bodyPr/>
          <a:lstStyle/>
          <a:p>
            <a:r>
              <a:rPr lang="en-US" dirty="0"/>
              <a:t>NBS Investigation + NBS lab report(s)</a:t>
            </a:r>
          </a:p>
          <a:p>
            <a:pPr lvl="1"/>
            <a:r>
              <a:rPr lang="en-US" dirty="0"/>
              <a:t>As complete as possible, using the…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667" y="95393"/>
            <a:ext cx="4114800" cy="3604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733800"/>
            <a:ext cx="4810125" cy="1605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0361" y="5562600"/>
            <a:ext cx="51244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1"/>
          <p:cNvSpPr txBox="1">
            <a:spLocks/>
          </p:cNvSpPr>
          <p:nvPr/>
        </p:nvSpPr>
        <p:spPr>
          <a:xfrm>
            <a:off x="228600" y="3962400"/>
            <a:ext cx="2971800" cy="19050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0">
              <a:buClr>
                <a:srgbClr val="2DA2BF"/>
              </a:buClr>
              <a:defRPr/>
            </a:pPr>
            <a:r>
              <a:rPr lang="en-US" dirty="0">
                <a:solidFill>
                  <a:prstClr val="black"/>
                </a:solidFill>
              </a:rPr>
              <a:t>Data Entry Guide: aka “the DEG”</a:t>
            </a:r>
          </a:p>
          <a:p>
            <a:pPr lvl="1">
              <a:buClr>
                <a:srgbClr val="2DA2BF"/>
              </a:buClr>
              <a:defRPr/>
            </a:pPr>
            <a:r>
              <a:rPr lang="en-US" dirty="0">
                <a:solidFill>
                  <a:prstClr val="black"/>
                </a:solidFill>
              </a:rPr>
              <a:t>Where is it?</a:t>
            </a:r>
            <a:endParaRPr lang="en-US" dirty="0"/>
          </a:p>
        </p:txBody>
      </p:sp>
      <p:sp>
        <p:nvSpPr>
          <p:cNvPr id="12" name="Title 2"/>
          <p:cNvSpPr txBox="1">
            <a:spLocks/>
          </p:cNvSpPr>
          <p:nvPr/>
        </p:nvSpPr>
        <p:spPr>
          <a:xfrm>
            <a:off x="325211" y="2286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4000" dirty="0"/>
              <a:t>MDROs: Big picture	</a:t>
            </a:r>
          </a:p>
        </p:txBody>
      </p:sp>
    </p:spTree>
    <p:extLst>
      <p:ext uri="{BB962C8B-B14F-4D97-AF65-F5344CB8AC3E}">
        <p14:creationId xmlns:p14="http://schemas.microsoft.com/office/powerpoint/2010/main" val="4173078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t>Titles of questions/fields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99" y="1735174"/>
            <a:ext cx="8013487" cy="1821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1"/>
          <p:cNvSpPr txBox="1">
            <a:spLocks/>
          </p:cNvSpPr>
          <p:nvPr/>
        </p:nvSpPr>
        <p:spPr>
          <a:xfrm>
            <a:off x="272143" y="1371601"/>
            <a:ext cx="8229600" cy="4572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400" dirty="0"/>
              <a:t>Was patient </a:t>
            </a:r>
            <a:r>
              <a:rPr lang="en-US" sz="2400" strike="sngStrike" dirty="0">
                <a:solidFill>
                  <a:srgbClr val="FF0000"/>
                </a:solidFill>
              </a:rPr>
              <a:t>hospitalized</a:t>
            </a:r>
            <a:r>
              <a:rPr lang="en-US" sz="2400" dirty="0"/>
              <a:t> for this illness?</a:t>
            </a:r>
          </a:p>
        </p:txBody>
      </p:sp>
      <p:graphicFrame>
        <p:nvGraphicFramePr>
          <p:cNvPr id="6" name="Table 5"/>
          <p:cNvGraphicFramePr>
            <a:graphicFrameLocks noGrp="1"/>
          </p:cNvGraphicFramePr>
          <p:nvPr>
            <p:extLst>
              <p:ext uri="{D42A27DB-BD31-4B8C-83A1-F6EECF244321}">
                <p14:modId xmlns:p14="http://schemas.microsoft.com/office/powerpoint/2010/main" val="3157575498"/>
              </p:ext>
            </p:extLst>
          </p:nvPr>
        </p:nvGraphicFramePr>
        <p:xfrm>
          <a:off x="337527" y="4343400"/>
          <a:ext cx="6553200" cy="2155128"/>
        </p:xfrm>
        <a:graphic>
          <a:graphicData uri="http://schemas.openxmlformats.org/drawingml/2006/table">
            <a:tbl>
              <a:tblPr firstRow="1" firstCol="1" bandRow="1">
                <a:tableStyleId>{5C22544A-7EE6-4342-B048-85BDC9FD1C3A}</a:tableStyleId>
              </a:tblPr>
              <a:tblGrid>
                <a:gridCol w="2621280">
                  <a:extLst>
                    <a:ext uri="{9D8B030D-6E8A-4147-A177-3AD203B41FA5}">
                      <a16:colId xmlns:a16="http://schemas.microsoft.com/office/drawing/2014/main" val="20000"/>
                    </a:ext>
                  </a:extLst>
                </a:gridCol>
                <a:gridCol w="3931920">
                  <a:extLst>
                    <a:ext uri="{9D8B030D-6E8A-4147-A177-3AD203B41FA5}">
                      <a16:colId xmlns:a16="http://schemas.microsoft.com/office/drawing/2014/main" val="20001"/>
                    </a:ext>
                  </a:extLst>
                </a:gridCol>
              </a:tblGrid>
              <a:tr h="94025">
                <a:tc gridSpan="2">
                  <a:txBody>
                    <a:bodyPr/>
                    <a:lstStyle/>
                    <a:p>
                      <a:pPr marL="0" marR="0">
                        <a:lnSpc>
                          <a:spcPct val="107000"/>
                        </a:lnSpc>
                        <a:spcBef>
                          <a:spcPts val="0"/>
                        </a:spcBef>
                        <a:spcAft>
                          <a:spcPts val="0"/>
                        </a:spcAft>
                      </a:pPr>
                      <a:r>
                        <a:rPr lang="en-US" sz="1000" dirty="0">
                          <a:effectLst/>
                        </a:rPr>
                        <a:t>HCF (healthcare facility)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2860" marR="22860" marT="22860" marB="22860" anchor="ctr"/>
                </a:tc>
                <a:tc hMerge="1">
                  <a:txBody>
                    <a:bodyPr/>
                    <a:lstStyle/>
                    <a:p>
                      <a:endParaRPr lang="en-US"/>
                    </a:p>
                  </a:txBody>
                  <a:tcPr/>
                </a:tc>
                <a:extLst>
                  <a:ext uri="{0D108BD9-81ED-4DB2-BD59-A6C34878D82A}">
                    <a16:rowId xmlns:a16="http://schemas.microsoft.com/office/drawing/2014/main" val="10000"/>
                  </a:ext>
                </a:extLst>
              </a:tr>
              <a:tr h="164030">
                <a:tc>
                  <a:txBody>
                    <a:bodyPr/>
                    <a:lstStyle/>
                    <a:p>
                      <a:pPr marL="0" marR="0" algn="r">
                        <a:lnSpc>
                          <a:spcPct val="107000"/>
                        </a:lnSpc>
                        <a:spcBef>
                          <a:spcPts val="0"/>
                        </a:spcBef>
                        <a:spcAft>
                          <a:spcPts val="0"/>
                        </a:spcAft>
                      </a:pPr>
                      <a:r>
                        <a:rPr lang="en-US" sz="1000" dirty="0">
                          <a:effectLst/>
                        </a:rPr>
                        <a:t>Was the patient admitted to a HCF (healthcare facility)?: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0480" marT="19050" marB="19050" anchor="ctr"/>
                </a:tc>
                <a:tc>
                  <a:txBody>
                    <a:bodyPr/>
                    <a:lstStyle/>
                    <a:p>
                      <a:pPr marL="0" marR="0" algn="ctr">
                        <a:lnSpc>
                          <a:spcPct val="107000"/>
                        </a:lnSpc>
                        <a:spcBef>
                          <a:spcPts val="0"/>
                        </a:spcBef>
                        <a:spcAft>
                          <a:spcPts val="0"/>
                        </a:spcAft>
                      </a:pPr>
                      <a:r>
                        <a:rPr lang="en-US" sz="1000" dirty="0">
                          <a:effectLst/>
                        </a:rPr>
                        <a:t>No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19050" marB="19050" anchor="ctr"/>
                </a:tc>
                <a:extLst>
                  <a:ext uri="{0D108BD9-81ED-4DB2-BD59-A6C34878D82A}">
                    <a16:rowId xmlns:a16="http://schemas.microsoft.com/office/drawing/2014/main" val="10001"/>
                  </a:ext>
                </a:extLst>
              </a:tr>
              <a:tr h="164030">
                <a:tc>
                  <a:txBody>
                    <a:bodyPr/>
                    <a:lstStyle/>
                    <a:p>
                      <a:pPr marL="0" marR="0" algn="r">
                        <a:lnSpc>
                          <a:spcPct val="107000"/>
                        </a:lnSpc>
                        <a:spcBef>
                          <a:spcPts val="0"/>
                        </a:spcBef>
                        <a:spcAft>
                          <a:spcPts val="0"/>
                        </a:spcAft>
                      </a:pPr>
                      <a:r>
                        <a:rPr lang="en-US" sz="1000" dirty="0">
                          <a:effectLst/>
                        </a:rPr>
                        <a:t>Was the patient visit due to an outpatient/wound clinic/ER, etc. visit only: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0480" marT="19050" marB="19050" anchor="ctr"/>
                </a:tc>
                <a:tc>
                  <a:txBody>
                    <a:bodyPr/>
                    <a:lstStyle/>
                    <a:p>
                      <a:pPr marL="0" marR="0" algn="ctr">
                        <a:lnSpc>
                          <a:spcPct val="107000"/>
                        </a:lnSpc>
                        <a:spcBef>
                          <a:spcPts val="0"/>
                        </a:spcBef>
                        <a:spcAft>
                          <a:spcPts val="0"/>
                        </a:spcAft>
                      </a:pPr>
                      <a:r>
                        <a:rPr lang="en-US" sz="1000" dirty="0">
                          <a:effectLst/>
                        </a:rPr>
                        <a:t>Yes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19050" marB="19050" anchor="ctr"/>
                </a:tc>
                <a:extLst>
                  <a:ext uri="{0D108BD9-81ED-4DB2-BD59-A6C34878D82A}">
                    <a16:rowId xmlns:a16="http://schemas.microsoft.com/office/drawing/2014/main" val="10002"/>
                  </a:ext>
                </a:extLst>
              </a:tr>
              <a:tr h="90594">
                <a:tc>
                  <a:txBody>
                    <a:bodyPr/>
                    <a:lstStyle/>
                    <a:p>
                      <a:pPr marL="0" marR="0" algn="r">
                        <a:lnSpc>
                          <a:spcPct val="107000"/>
                        </a:lnSpc>
                        <a:spcBef>
                          <a:spcPts val="0"/>
                        </a:spcBef>
                        <a:spcAft>
                          <a:spcPts val="0"/>
                        </a:spcAft>
                      </a:pPr>
                      <a:r>
                        <a:rPr lang="en-US" sz="1000" dirty="0">
                          <a:effectLst/>
                        </a:rPr>
                        <a:t>Outpatient/wound clinic/ER visit date: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0480" marT="19050" marB="19050" anchor="ctr"/>
                </a:tc>
                <a:tc>
                  <a:txBody>
                    <a:bodyPr/>
                    <a:lstStyle/>
                    <a:p>
                      <a:pPr marL="0" marR="0" algn="ctr">
                        <a:lnSpc>
                          <a:spcPct val="107000"/>
                        </a:lnSpc>
                        <a:spcBef>
                          <a:spcPts val="0"/>
                        </a:spcBef>
                        <a:spcAft>
                          <a:spcPts val="0"/>
                        </a:spcAft>
                      </a:pPr>
                      <a:r>
                        <a:rPr lang="en-US" sz="1000" dirty="0">
                          <a:effectLst/>
                        </a:rPr>
                        <a:t>09/14/2015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19050" marB="19050" anchor="ctr"/>
                </a:tc>
                <a:extLst>
                  <a:ext uri="{0D108BD9-81ED-4DB2-BD59-A6C34878D82A}">
                    <a16:rowId xmlns:a16="http://schemas.microsoft.com/office/drawing/2014/main" val="10003"/>
                  </a:ext>
                </a:extLst>
              </a:tr>
              <a:tr h="94369">
                <a:tc>
                  <a:txBody>
                    <a:bodyPr/>
                    <a:lstStyle/>
                    <a:p>
                      <a:pPr marL="0" marR="0" algn="r">
                        <a:lnSpc>
                          <a:spcPct val="107000"/>
                        </a:lnSpc>
                        <a:spcBef>
                          <a:spcPts val="0"/>
                        </a:spcBef>
                        <a:spcAft>
                          <a:spcPts val="0"/>
                        </a:spcAft>
                      </a:pPr>
                      <a:r>
                        <a:rPr lang="en-US" sz="1000" dirty="0">
                          <a:effectLst/>
                        </a:rPr>
                        <a:t>HCF (healthcare facility):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0480" marT="19050" marB="19050" anchor="ctr"/>
                </a:tc>
                <a:tc>
                  <a:txBody>
                    <a:bodyPr/>
                    <a:lstStyle/>
                    <a:p>
                      <a:pPr algn="ctr">
                        <a:lnSpc>
                          <a:spcPct val="107000"/>
                        </a:lnSpc>
                      </a:pPr>
                      <a:r>
                        <a:rPr lang="en-US" sz="1100" dirty="0">
                          <a:effectLst/>
                          <a:latin typeface="Calibri" panose="020F0502020204030204" pitchFamily="34" charset="0"/>
                        </a:rPr>
                        <a:t>ABC Hospital ER </a:t>
                      </a:r>
                    </a:p>
                  </a:txBody>
                  <a:tcPr marL="0" marR="0" marT="19050" marB="19050" anchor="ctr"/>
                </a:tc>
                <a:extLst>
                  <a:ext uri="{0D108BD9-81ED-4DB2-BD59-A6C34878D82A}">
                    <a16:rowId xmlns:a16="http://schemas.microsoft.com/office/drawing/2014/main" val="10004"/>
                  </a:ext>
                </a:extLst>
              </a:tr>
              <a:tr h="94369">
                <a:tc>
                  <a:txBody>
                    <a:bodyPr/>
                    <a:lstStyle/>
                    <a:p>
                      <a:pPr marL="0" marR="0" algn="r">
                        <a:lnSpc>
                          <a:spcPct val="107000"/>
                        </a:lnSpc>
                        <a:spcBef>
                          <a:spcPts val="0"/>
                        </a:spcBef>
                        <a:spcAft>
                          <a:spcPts val="0"/>
                        </a:spcAft>
                      </a:pPr>
                      <a:r>
                        <a:rPr lang="en-US" sz="1000" dirty="0">
                          <a:effectLst/>
                        </a:rPr>
                        <a:t>Admission Date: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0480" marT="19050" marB="19050" anchor="ctr"/>
                </a:tc>
                <a:tc>
                  <a:txBody>
                    <a:bodyPr/>
                    <a:lstStyle/>
                    <a:p>
                      <a:pPr>
                        <a:lnSpc>
                          <a:spcPct val="107000"/>
                        </a:lnSpc>
                      </a:pPr>
                      <a:endParaRPr lang="en-US" sz="1100" dirty="0">
                        <a:effectLst/>
                        <a:latin typeface="Calibri" panose="020F0502020204030204" pitchFamily="34" charset="0"/>
                      </a:endParaRPr>
                    </a:p>
                  </a:txBody>
                  <a:tcPr marL="0" marR="0" marT="19050" marB="19050" anchor="ctr"/>
                </a:tc>
                <a:extLst>
                  <a:ext uri="{0D108BD9-81ED-4DB2-BD59-A6C34878D82A}">
                    <a16:rowId xmlns:a16="http://schemas.microsoft.com/office/drawing/2014/main" val="10005"/>
                  </a:ext>
                </a:extLst>
              </a:tr>
              <a:tr h="94369">
                <a:tc>
                  <a:txBody>
                    <a:bodyPr/>
                    <a:lstStyle/>
                    <a:p>
                      <a:pPr marL="0" marR="0" algn="r">
                        <a:lnSpc>
                          <a:spcPct val="107000"/>
                        </a:lnSpc>
                        <a:spcBef>
                          <a:spcPts val="0"/>
                        </a:spcBef>
                        <a:spcAft>
                          <a:spcPts val="0"/>
                        </a:spcAft>
                      </a:pPr>
                      <a:r>
                        <a:rPr lang="en-US" sz="1000" dirty="0">
                          <a:effectLst/>
                        </a:rPr>
                        <a:t>Discharge Date: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0480" marT="19050" marB="19050" anchor="ctr"/>
                </a:tc>
                <a:tc>
                  <a:txBody>
                    <a:bodyPr/>
                    <a:lstStyle/>
                    <a:p>
                      <a:pPr>
                        <a:lnSpc>
                          <a:spcPct val="107000"/>
                        </a:lnSpc>
                      </a:pPr>
                      <a:endParaRPr lang="en-US" sz="1100" dirty="0">
                        <a:effectLst/>
                        <a:latin typeface="Calibri" panose="020F0502020204030204" pitchFamily="34" charset="0"/>
                      </a:endParaRPr>
                    </a:p>
                  </a:txBody>
                  <a:tcPr marL="0" marR="0" marT="19050" marB="19050" anchor="ctr"/>
                </a:tc>
                <a:extLst>
                  <a:ext uri="{0D108BD9-81ED-4DB2-BD59-A6C34878D82A}">
                    <a16:rowId xmlns:a16="http://schemas.microsoft.com/office/drawing/2014/main" val="10006"/>
                  </a:ext>
                </a:extLst>
              </a:tr>
              <a:tr h="90594">
                <a:tc>
                  <a:txBody>
                    <a:bodyPr/>
                    <a:lstStyle/>
                    <a:p>
                      <a:pPr marL="0" marR="0" algn="r">
                        <a:lnSpc>
                          <a:spcPct val="107000"/>
                        </a:lnSpc>
                        <a:spcBef>
                          <a:spcPts val="0"/>
                        </a:spcBef>
                        <a:spcAft>
                          <a:spcPts val="0"/>
                        </a:spcAft>
                      </a:pPr>
                      <a:r>
                        <a:rPr lang="en-US" sz="1000" dirty="0">
                          <a:effectLst/>
                        </a:rPr>
                        <a:t>Total duration of stay in the hospital (in days):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0480" marT="19050" marB="19050" anchor="ctr"/>
                </a:tc>
                <a:tc>
                  <a:txBody>
                    <a:bodyPr/>
                    <a:lstStyle/>
                    <a:p>
                      <a:pPr>
                        <a:lnSpc>
                          <a:spcPct val="107000"/>
                        </a:lnSpc>
                      </a:pPr>
                      <a:endParaRPr lang="en-US" sz="1100" dirty="0">
                        <a:effectLst/>
                        <a:latin typeface="Calibri" panose="020F0502020204030204" pitchFamily="34" charset="0"/>
                      </a:endParaRPr>
                    </a:p>
                  </a:txBody>
                  <a:tcPr marL="9525" marR="9525" marT="9525" marB="9525" anchor="ctr"/>
                </a:tc>
                <a:extLst>
                  <a:ext uri="{0D108BD9-81ED-4DB2-BD59-A6C34878D82A}">
                    <a16:rowId xmlns:a16="http://schemas.microsoft.com/office/drawing/2014/main" val="10007"/>
                  </a:ext>
                </a:extLst>
              </a:tr>
            </a:tbl>
          </a:graphicData>
        </a:graphic>
      </p:graphicFrame>
      <p:sp>
        <p:nvSpPr>
          <p:cNvPr id="8" name="&quot;No&quot; Symbol 7"/>
          <p:cNvSpPr/>
          <p:nvPr/>
        </p:nvSpPr>
        <p:spPr>
          <a:xfrm>
            <a:off x="1371600" y="1143000"/>
            <a:ext cx="5105400" cy="3047999"/>
          </a:xfrm>
          <a:prstGeom prst="noSmoking">
            <a:avLst>
              <a:gd name="adj" fmla="val 2534"/>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FF0000"/>
              </a:solidFill>
            </a:endParaRPr>
          </a:p>
        </p:txBody>
      </p:sp>
      <p:sp>
        <p:nvSpPr>
          <p:cNvPr id="11" name="TextBox 10"/>
          <p:cNvSpPr txBox="1"/>
          <p:nvPr/>
        </p:nvSpPr>
        <p:spPr>
          <a:xfrm>
            <a:off x="4038600" y="6001901"/>
            <a:ext cx="1600200" cy="461665"/>
          </a:xfrm>
          <a:prstGeom prst="rect">
            <a:avLst/>
          </a:prstGeom>
          <a:noFill/>
        </p:spPr>
        <p:txBody>
          <a:bodyPr wrap="square" rtlCol="0">
            <a:spAutoFit/>
          </a:bodyPr>
          <a:lstStyle/>
          <a:p>
            <a:pPr algn="ctr"/>
            <a:r>
              <a:rPr lang="en-US" sz="2400" b="1" u="sng" dirty="0">
                <a:solidFill>
                  <a:srgbClr val="FF0000"/>
                </a:solidFill>
              </a:rPr>
              <a:t>Updated</a:t>
            </a:r>
          </a:p>
        </p:txBody>
      </p:sp>
    </p:spTree>
    <p:extLst>
      <p:ext uri="{BB962C8B-B14F-4D97-AF65-F5344CB8AC3E}">
        <p14:creationId xmlns:p14="http://schemas.microsoft.com/office/powerpoint/2010/main" val="3570529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t>Titles of questions/fields</a:t>
            </a:r>
          </a:p>
        </p:txBody>
      </p:sp>
      <p:sp>
        <p:nvSpPr>
          <p:cNvPr id="2" name="Content Placeholder 1"/>
          <p:cNvSpPr>
            <a:spLocks noGrp="1"/>
          </p:cNvSpPr>
          <p:nvPr>
            <p:ph idx="1"/>
          </p:nvPr>
        </p:nvSpPr>
        <p:spPr>
          <a:xfrm>
            <a:off x="304800" y="2118519"/>
            <a:ext cx="8153400" cy="1143000"/>
          </a:xfrm>
        </p:spPr>
        <p:txBody>
          <a:bodyPr>
            <a:normAutofit/>
          </a:bodyPr>
          <a:lstStyle/>
          <a:p>
            <a:r>
              <a:rPr lang="en-US" sz="2400" dirty="0"/>
              <a:t>Date of Symptom Onset, Diagnosis Date</a:t>
            </a:r>
          </a:p>
          <a:p>
            <a:endParaRPr lang="en-US" sz="24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261519"/>
            <a:ext cx="4058211" cy="130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223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629" y="76200"/>
            <a:ext cx="6347713" cy="1320800"/>
          </a:xfrm>
        </p:spPr>
        <p:txBody>
          <a:bodyPr>
            <a:normAutofit/>
          </a:bodyPr>
          <a:lstStyle/>
          <a:p>
            <a:r>
              <a:rPr lang="en-US" dirty="0"/>
              <a:t>DSHS – Healthcare Safety Group</a:t>
            </a:r>
          </a:p>
        </p:txBody>
      </p:sp>
      <p:sp>
        <p:nvSpPr>
          <p:cNvPr id="3" name="Content Placeholder 2"/>
          <p:cNvSpPr>
            <a:spLocks noGrp="1"/>
          </p:cNvSpPr>
          <p:nvPr>
            <p:ph idx="1"/>
          </p:nvPr>
        </p:nvSpPr>
        <p:spPr>
          <a:xfrm>
            <a:off x="117782" y="1295400"/>
            <a:ext cx="8073614" cy="4920892"/>
          </a:xfrm>
        </p:spPr>
        <p:txBody>
          <a:bodyPr>
            <a:noAutofit/>
          </a:bodyPr>
          <a:lstStyle/>
          <a:p>
            <a:r>
              <a:rPr lang="en-US" sz="2000" dirty="0"/>
              <a:t>HAI Audit team</a:t>
            </a:r>
          </a:p>
          <a:p>
            <a:pPr lvl="1"/>
            <a:r>
              <a:rPr lang="en-US" sz="1800" dirty="0"/>
              <a:t>Look at CAUTI, CLABSI, SSI in acute care hospitals and ASC</a:t>
            </a:r>
          </a:p>
          <a:p>
            <a:pPr lvl="1"/>
            <a:r>
              <a:rPr lang="en-US" sz="1800" dirty="0"/>
              <a:t>Case reporting and TxHSN user maintenance</a:t>
            </a:r>
          </a:p>
          <a:p>
            <a:pPr lvl="1"/>
            <a:r>
              <a:rPr lang="en-US" sz="1800" dirty="0"/>
              <a:t>Pull reports from the CDC National Healthcare Safety Network (NHSN)</a:t>
            </a:r>
          </a:p>
          <a:p>
            <a:pPr lvl="1"/>
            <a:r>
              <a:rPr lang="en-US" sz="1800" dirty="0"/>
              <a:t>Conduct on site visits for first time high standardized infection ratio (SIR)</a:t>
            </a:r>
          </a:p>
          <a:p>
            <a:r>
              <a:rPr lang="en-US" sz="2000" dirty="0"/>
              <a:t>Preventable adverse event (PAE) </a:t>
            </a:r>
          </a:p>
          <a:p>
            <a:pPr lvl="1"/>
            <a:r>
              <a:rPr lang="en-US" sz="1800" dirty="0"/>
              <a:t>Case reporting</a:t>
            </a:r>
          </a:p>
          <a:p>
            <a:r>
              <a:rPr lang="en-US" sz="2000" dirty="0"/>
              <a:t>HAI Investigation team</a:t>
            </a:r>
          </a:p>
          <a:p>
            <a:pPr lvl="1"/>
            <a:r>
              <a:rPr lang="en-US" sz="1800" dirty="0"/>
              <a:t>Team of certified Infection Preventionist (CIC)</a:t>
            </a:r>
          </a:p>
          <a:p>
            <a:pPr lvl="1"/>
            <a:r>
              <a:rPr lang="en-US" sz="1800" dirty="0"/>
              <a:t>Work with the audit team and also conduct site visits</a:t>
            </a:r>
          </a:p>
          <a:p>
            <a:pPr lvl="1"/>
            <a:r>
              <a:rPr lang="en-US" sz="1800" dirty="0"/>
              <a:t>Infection Prevention and Control consultations\</a:t>
            </a:r>
          </a:p>
          <a:p>
            <a:pPr lvl="1"/>
            <a:r>
              <a:rPr lang="en-US" sz="1800" dirty="0"/>
              <a:t>Outbreak investigations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860292"/>
            <a:ext cx="1734463" cy="1448276"/>
          </a:xfrm>
          <a:prstGeom prst="rect">
            <a:avLst/>
          </a:prstGeom>
        </p:spPr>
      </p:pic>
    </p:spTree>
    <p:extLst>
      <p:ext uri="{BB962C8B-B14F-4D97-AF65-F5344CB8AC3E}">
        <p14:creationId xmlns:p14="http://schemas.microsoft.com/office/powerpoint/2010/main" val="81990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04800"/>
            <a:ext cx="8229600" cy="1143000"/>
          </a:xfrm>
        </p:spPr>
        <p:txBody>
          <a:bodyPr>
            <a:normAutofit fontScale="90000"/>
          </a:bodyPr>
          <a:lstStyle/>
          <a:p>
            <a:r>
              <a:rPr lang="en-US" sz="3600" dirty="0"/>
              <a:t>MDRO Investigation: </a:t>
            </a:r>
            <a:br>
              <a:rPr lang="en-US" sz="3600" dirty="0"/>
            </a:br>
            <a:r>
              <a:rPr lang="en-US" sz="3600" dirty="0"/>
              <a:t>Patient healthcare facility “timeline”</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09599" y="2719331"/>
            <a:ext cx="6348413" cy="152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43" y="1963535"/>
            <a:ext cx="5927926" cy="34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571" y="4813919"/>
            <a:ext cx="6109407" cy="310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62000" y="5516498"/>
            <a:ext cx="6379229" cy="923330"/>
          </a:xfrm>
          <a:prstGeom prst="rect">
            <a:avLst/>
          </a:prstGeom>
          <a:noFill/>
        </p:spPr>
        <p:txBody>
          <a:bodyPr wrap="square" rtlCol="0">
            <a:spAutoFit/>
          </a:bodyPr>
          <a:lstStyle/>
          <a:p>
            <a:r>
              <a:rPr lang="en-US" dirty="0"/>
              <a:t>Specimen collection date for the associated lab report should be within this time period (if in a healthcare facility) or on the date of outpatient visit (if outpatient)</a:t>
            </a:r>
          </a:p>
        </p:txBody>
      </p:sp>
      <p:cxnSp>
        <p:nvCxnSpPr>
          <p:cNvPr id="10" name="Curved Connector 9"/>
          <p:cNvCxnSpPr/>
          <p:nvPr/>
        </p:nvCxnSpPr>
        <p:spPr>
          <a:xfrm flipV="1">
            <a:off x="457200" y="3951283"/>
            <a:ext cx="3326605" cy="1462983"/>
          </a:xfrm>
          <a:prstGeom prst="curvedConnector3">
            <a:avLst>
              <a:gd name="adj1" fmla="val 3433"/>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4267200" y="2438400"/>
            <a:ext cx="0" cy="2952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241814" y="4509119"/>
            <a:ext cx="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927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Lab report data entry</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46" y="1834101"/>
            <a:ext cx="4592153" cy="2061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030" y="2017931"/>
            <a:ext cx="3124770" cy="111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2793" y="1361452"/>
            <a:ext cx="1828800" cy="646331"/>
          </a:xfrm>
          <a:prstGeom prst="rect">
            <a:avLst/>
          </a:prstGeom>
          <a:noFill/>
        </p:spPr>
        <p:txBody>
          <a:bodyPr wrap="square" rtlCol="0">
            <a:spAutoFit/>
          </a:bodyPr>
          <a:lstStyle/>
          <a:p>
            <a:r>
              <a:rPr lang="en-US" b="1" i="1" dirty="0">
                <a:solidFill>
                  <a:schemeClr val="accent1">
                    <a:lumMod val="75000"/>
                  </a:schemeClr>
                </a:solidFill>
              </a:rPr>
              <a:t>Resulted Test</a:t>
            </a:r>
          </a:p>
          <a:p>
            <a:endParaRPr lang="en-US" dirty="0"/>
          </a:p>
        </p:txBody>
      </p:sp>
      <p:sp>
        <p:nvSpPr>
          <p:cNvPr id="5" name="TextBox 4"/>
          <p:cNvSpPr txBox="1"/>
          <p:nvPr/>
        </p:nvSpPr>
        <p:spPr>
          <a:xfrm>
            <a:off x="381000" y="3944737"/>
            <a:ext cx="1830593" cy="646331"/>
          </a:xfrm>
          <a:prstGeom prst="rect">
            <a:avLst/>
          </a:prstGeom>
          <a:noFill/>
        </p:spPr>
        <p:txBody>
          <a:bodyPr wrap="square" rtlCol="0">
            <a:spAutoFit/>
          </a:bodyPr>
          <a:lstStyle/>
          <a:p>
            <a:pPr algn="ctr"/>
            <a:r>
              <a:rPr lang="en-US" b="1" i="1" dirty="0">
                <a:solidFill>
                  <a:schemeClr val="accent1">
                    <a:lumMod val="75000"/>
                  </a:schemeClr>
                </a:solidFill>
              </a:rPr>
              <a:t>Organism</a:t>
            </a:r>
          </a:p>
          <a:p>
            <a:pPr algn="ctr"/>
            <a:endParaRPr 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591068"/>
            <a:ext cx="4591050" cy="433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875851"/>
            <a:ext cx="5181600" cy="422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1" y="4419600"/>
            <a:ext cx="3902638" cy="1068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a:off x="4250870" y="2636819"/>
            <a:ext cx="1099457" cy="228103"/>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83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Lab report data entry, continued</a:t>
            </a:r>
          </a:p>
        </p:txBody>
      </p:sp>
      <p:sp>
        <p:nvSpPr>
          <p:cNvPr id="4" name="TextBox 3"/>
          <p:cNvSpPr txBox="1"/>
          <p:nvPr/>
        </p:nvSpPr>
        <p:spPr>
          <a:xfrm>
            <a:off x="457200" y="1734234"/>
            <a:ext cx="2286000" cy="646331"/>
          </a:xfrm>
          <a:prstGeom prst="rect">
            <a:avLst/>
          </a:prstGeom>
          <a:noFill/>
        </p:spPr>
        <p:txBody>
          <a:bodyPr wrap="square" rtlCol="0">
            <a:spAutoFit/>
          </a:bodyPr>
          <a:lstStyle/>
          <a:p>
            <a:r>
              <a:rPr lang="en-US" b="1" i="1" dirty="0">
                <a:solidFill>
                  <a:schemeClr val="accent1">
                    <a:lumMod val="75000"/>
                  </a:schemeClr>
                </a:solidFill>
              </a:rPr>
              <a:t>Ordered Test (preferred)</a:t>
            </a:r>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571" y="1542365"/>
            <a:ext cx="421389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35429" y="3553208"/>
            <a:ext cx="2514600" cy="923330"/>
          </a:xfrm>
          <a:prstGeom prst="rect">
            <a:avLst/>
          </a:prstGeom>
          <a:noFill/>
        </p:spPr>
        <p:txBody>
          <a:bodyPr wrap="square" rtlCol="0">
            <a:spAutoFit/>
          </a:bodyPr>
          <a:lstStyle/>
          <a:p>
            <a:r>
              <a:rPr lang="en-US" b="1" i="1" dirty="0">
                <a:solidFill>
                  <a:schemeClr val="accent1">
                    <a:lumMod val="75000"/>
                  </a:schemeClr>
                </a:solidFill>
              </a:rPr>
              <a:t>Specimen Source (and Site if applicable)</a:t>
            </a:r>
          </a:p>
        </p:txBody>
      </p:sp>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014873"/>
            <a:ext cx="5791799" cy="178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35429" y="4952999"/>
            <a:ext cx="2133600" cy="646331"/>
          </a:xfrm>
          <a:prstGeom prst="rect">
            <a:avLst/>
          </a:prstGeom>
          <a:noFill/>
        </p:spPr>
        <p:txBody>
          <a:bodyPr wrap="square" rtlCol="0">
            <a:spAutoFit/>
          </a:bodyPr>
          <a:lstStyle/>
          <a:p>
            <a:r>
              <a:rPr lang="en-US" b="1" i="1" dirty="0">
                <a:solidFill>
                  <a:schemeClr val="accent1">
                    <a:lumMod val="75000"/>
                  </a:schemeClr>
                </a:solidFill>
              </a:rPr>
              <a:t>Specimen Collection Date</a:t>
            </a:r>
          </a:p>
        </p:txBody>
      </p:sp>
      <p:cxnSp>
        <p:nvCxnSpPr>
          <p:cNvPr id="9" name="Straight Arrow Connector 8"/>
          <p:cNvCxnSpPr/>
          <p:nvPr/>
        </p:nvCxnSpPr>
        <p:spPr>
          <a:xfrm>
            <a:off x="4495800" y="3162300"/>
            <a:ext cx="99315"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11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5143" y="68729"/>
            <a:ext cx="7288657" cy="1320800"/>
          </a:xfrm>
        </p:spPr>
        <p:txBody>
          <a:bodyPr>
            <a:normAutofit/>
          </a:bodyPr>
          <a:lstStyle/>
          <a:p>
            <a:r>
              <a:rPr lang="en-US" dirty="0"/>
              <a:t>Lab report data entry, continued</a:t>
            </a:r>
          </a:p>
        </p:txBody>
      </p:sp>
      <p:sp>
        <p:nvSpPr>
          <p:cNvPr id="2" name="Content Placeholder 1"/>
          <p:cNvSpPr>
            <a:spLocks noGrp="1"/>
          </p:cNvSpPr>
          <p:nvPr>
            <p:ph idx="1"/>
          </p:nvPr>
        </p:nvSpPr>
        <p:spPr>
          <a:xfrm>
            <a:off x="0" y="1371600"/>
            <a:ext cx="3352800" cy="4767072"/>
          </a:xfrm>
        </p:spPr>
        <p:txBody>
          <a:bodyPr>
            <a:normAutofit/>
          </a:bodyPr>
          <a:lstStyle/>
          <a:p>
            <a:r>
              <a:rPr lang="en-US" sz="2400" dirty="0"/>
              <a:t>Susceptibility Test?</a:t>
            </a:r>
          </a:p>
          <a:p>
            <a:pPr lvl="1"/>
            <a:r>
              <a:rPr lang="en-US" sz="2000" b="1" dirty="0">
                <a:solidFill>
                  <a:srgbClr val="FF0000"/>
                </a:solidFill>
              </a:rPr>
              <a:t>Yes</a:t>
            </a:r>
            <a:r>
              <a:rPr lang="en-US" sz="2000" dirty="0">
                <a:solidFill>
                  <a:srgbClr val="FF0000"/>
                </a:solidFill>
              </a:rPr>
              <a:t> </a:t>
            </a:r>
            <a:r>
              <a:rPr lang="en-US" sz="2000" dirty="0"/>
              <a:t>– box appears</a:t>
            </a:r>
          </a:p>
          <a:p>
            <a:r>
              <a:rPr lang="en-US" sz="2400" dirty="0"/>
              <a:t>Please enter all susceptibility data, even for antibiotics to which the pathogen was susceptible</a:t>
            </a:r>
          </a:p>
          <a:p>
            <a:pPr lvl="1"/>
            <a:r>
              <a:rPr lang="en-US" sz="2000" dirty="0"/>
              <a:t>Tracking antibiotic resistance over time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269999"/>
            <a:ext cx="5504170" cy="5342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406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192" y="147256"/>
            <a:ext cx="6970608" cy="1320800"/>
          </a:xfrm>
        </p:spPr>
        <p:txBody>
          <a:bodyPr>
            <a:normAutofit/>
          </a:bodyPr>
          <a:lstStyle/>
          <a:p>
            <a:r>
              <a:rPr lang="en-US" dirty="0"/>
              <a:t>Lab report data entry, continued</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41967"/>
            <a:ext cx="68008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3886199"/>
            <a:ext cx="67056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971800" y="2788983"/>
            <a:ext cx="1143000" cy="304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04800" y="1447800"/>
            <a:ext cx="1676399" cy="923330"/>
          </a:xfrm>
          <a:prstGeom prst="rect">
            <a:avLst/>
          </a:prstGeom>
          <a:noFill/>
        </p:spPr>
        <p:txBody>
          <a:bodyPr wrap="square" rtlCol="0">
            <a:spAutoFit/>
          </a:bodyPr>
          <a:lstStyle/>
          <a:p>
            <a:r>
              <a:rPr lang="en-US" b="1" i="1" dirty="0">
                <a:solidFill>
                  <a:schemeClr val="accent1">
                    <a:lumMod val="75000"/>
                  </a:schemeClr>
                </a:solidFill>
              </a:rPr>
              <a:t>Result Method (if available)</a:t>
            </a:r>
          </a:p>
        </p:txBody>
      </p:sp>
      <p:sp>
        <p:nvSpPr>
          <p:cNvPr id="10" name="TextBox 9"/>
          <p:cNvSpPr txBox="1"/>
          <p:nvPr/>
        </p:nvSpPr>
        <p:spPr>
          <a:xfrm>
            <a:off x="304800" y="2524664"/>
            <a:ext cx="1481667" cy="369332"/>
          </a:xfrm>
          <a:prstGeom prst="rect">
            <a:avLst/>
          </a:prstGeom>
          <a:noFill/>
        </p:spPr>
        <p:txBody>
          <a:bodyPr wrap="square" rtlCol="0">
            <a:spAutoFit/>
          </a:bodyPr>
          <a:lstStyle/>
          <a:p>
            <a:r>
              <a:rPr lang="en-US" b="1" i="1" dirty="0">
                <a:solidFill>
                  <a:schemeClr val="accent1">
                    <a:lumMod val="75000"/>
                  </a:schemeClr>
                </a:solidFill>
              </a:rPr>
              <a:t>Drug Name</a:t>
            </a:r>
          </a:p>
        </p:txBody>
      </p:sp>
      <p:sp>
        <p:nvSpPr>
          <p:cNvPr id="11" name="TextBox 10"/>
          <p:cNvSpPr txBox="1"/>
          <p:nvPr/>
        </p:nvSpPr>
        <p:spPr>
          <a:xfrm>
            <a:off x="275166" y="3462814"/>
            <a:ext cx="1869018" cy="369332"/>
          </a:xfrm>
          <a:prstGeom prst="rect">
            <a:avLst/>
          </a:prstGeom>
          <a:noFill/>
        </p:spPr>
        <p:txBody>
          <a:bodyPr wrap="square" rtlCol="0">
            <a:spAutoFit/>
          </a:bodyPr>
          <a:lstStyle/>
          <a:p>
            <a:r>
              <a:rPr lang="en-US" b="1" i="1" dirty="0">
                <a:solidFill>
                  <a:schemeClr val="accent1">
                    <a:lumMod val="75000"/>
                  </a:schemeClr>
                </a:solidFill>
              </a:rPr>
              <a:t>Numeric Result</a:t>
            </a:r>
          </a:p>
        </p:txBody>
      </p:sp>
      <p:sp>
        <p:nvSpPr>
          <p:cNvPr id="12" name="TextBox 11"/>
          <p:cNvSpPr txBox="1"/>
          <p:nvPr/>
        </p:nvSpPr>
        <p:spPr>
          <a:xfrm>
            <a:off x="241299" y="4038600"/>
            <a:ext cx="2286000" cy="369332"/>
          </a:xfrm>
          <a:prstGeom prst="rect">
            <a:avLst/>
          </a:prstGeom>
          <a:noFill/>
        </p:spPr>
        <p:txBody>
          <a:bodyPr wrap="square" rtlCol="0">
            <a:spAutoFit/>
          </a:bodyPr>
          <a:lstStyle/>
          <a:p>
            <a:r>
              <a:rPr lang="en-US" b="1" i="1" dirty="0">
                <a:solidFill>
                  <a:schemeClr val="accent1">
                    <a:lumMod val="75000"/>
                  </a:schemeClr>
                </a:solidFill>
              </a:rPr>
              <a:t>Coded Result</a:t>
            </a:r>
          </a:p>
        </p:txBody>
      </p:sp>
      <p:sp>
        <p:nvSpPr>
          <p:cNvPr id="13" name="TextBox 12"/>
          <p:cNvSpPr txBox="1"/>
          <p:nvPr/>
        </p:nvSpPr>
        <p:spPr>
          <a:xfrm>
            <a:off x="207432" y="5246531"/>
            <a:ext cx="2286000" cy="369332"/>
          </a:xfrm>
          <a:prstGeom prst="rect">
            <a:avLst/>
          </a:prstGeom>
          <a:noFill/>
        </p:spPr>
        <p:txBody>
          <a:bodyPr wrap="square" rtlCol="0">
            <a:spAutoFit/>
          </a:bodyPr>
          <a:lstStyle/>
          <a:p>
            <a:r>
              <a:rPr lang="en-US" b="1" i="1" dirty="0">
                <a:solidFill>
                  <a:schemeClr val="accent1">
                    <a:lumMod val="75000"/>
                  </a:schemeClr>
                </a:solidFill>
              </a:rPr>
              <a:t>Interpretive Flag</a:t>
            </a:r>
          </a:p>
        </p:txBody>
      </p:sp>
      <p:sp>
        <p:nvSpPr>
          <p:cNvPr id="6" name="TextBox 5"/>
          <p:cNvSpPr txBox="1"/>
          <p:nvPr/>
        </p:nvSpPr>
        <p:spPr>
          <a:xfrm>
            <a:off x="207432" y="4326467"/>
            <a:ext cx="2459568" cy="830997"/>
          </a:xfrm>
          <a:prstGeom prst="rect">
            <a:avLst/>
          </a:prstGeom>
          <a:noFill/>
        </p:spPr>
        <p:txBody>
          <a:bodyPr wrap="square" rtlCol="0">
            <a:spAutoFit/>
          </a:bodyPr>
          <a:lstStyle/>
          <a:p>
            <a:r>
              <a:rPr lang="en-US" sz="1600" dirty="0">
                <a:solidFill>
                  <a:srgbClr val="FF0000"/>
                </a:solidFill>
                <a:sym typeface="Wingdings" panose="05000000000000000000" pitchFamily="2" charset="2"/>
              </a:rPr>
              <a:t>T</a:t>
            </a:r>
            <a:r>
              <a:rPr lang="en-US" sz="1600" dirty="0">
                <a:solidFill>
                  <a:srgbClr val="FF0000"/>
                </a:solidFill>
              </a:rPr>
              <a:t>his box disappears after entering a Numeric Result!</a:t>
            </a:r>
          </a:p>
        </p:txBody>
      </p:sp>
      <p:sp>
        <p:nvSpPr>
          <p:cNvPr id="7" name="TextBox 6"/>
          <p:cNvSpPr txBox="1"/>
          <p:nvPr/>
        </p:nvSpPr>
        <p:spPr>
          <a:xfrm>
            <a:off x="304800" y="2787364"/>
            <a:ext cx="1839384" cy="584775"/>
          </a:xfrm>
          <a:prstGeom prst="rect">
            <a:avLst/>
          </a:prstGeom>
          <a:noFill/>
        </p:spPr>
        <p:txBody>
          <a:bodyPr wrap="square" rtlCol="0">
            <a:spAutoFit/>
          </a:bodyPr>
          <a:lstStyle/>
          <a:p>
            <a:r>
              <a:rPr lang="en-US" sz="1600" dirty="0">
                <a:solidFill>
                  <a:srgbClr val="FF0000"/>
                </a:solidFill>
                <a:sym typeface="Wingdings" panose="05000000000000000000" pitchFamily="2" charset="2"/>
              </a:rPr>
              <a:t> Ertapenem is now available</a:t>
            </a:r>
            <a:endParaRPr lang="en-US" sz="1600" dirty="0">
              <a:solidFill>
                <a:srgbClr val="FF0000"/>
              </a:solidFill>
            </a:endParaRPr>
          </a:p>
        </p:txBody>
      </p:sp>
    </p:spTree>
    <p:extLst>
      <p:ext uri="{BB962C8B-B14F-4D97-AF65-F5344CB8AC3E}">
        <p14:creationId xmlns:p14="http://schemas.microsoft.com/office/powerpoint/2010/main" val="119276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P spid="12" grpId="0"/>
      <p:bldP spid="13"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60528"/>
            <a:ext cx="6347713" cy="1320800"/>
          </a:xfrm>
        </p:spPr>
        <p:txBody>
          <a:bodyPr>
            <a:normAutofit/>
          </a:bodyPr>
          <a:lstStyle/>
          <a:p>
            <a:r>
              <a:rPr lang="en-US" dirty="0"/>
              <a:t>Associating lab reports with investigations</a:t>
            </a:r>
          </a:p>
        </p:txBody>
      </p:sp>
      <p:sp>
        <p:nvSpPr>
          <p:cNvPr id="2" name="Content Placeholder 1"/>
          <p:cNvSpPr>
            <a:spLocks noGrp="1"/>
          </p:cNvSpPr>
          <p:nvPr>
            <p:ph idx="1"/>
          </p:nvPr>
        </p:nvSpPr>
        <p:spPr>
          <a:xfrm>
            <a:off x="228600" y="1481328"/>
            <a:ext cx="8458200" cy="4525963"/>
          </a:xfrm>
        </p:spPr>
        <p:txBody>
          <a:bodyPr>
            <a:normAutofit/>
          </a:bodyPr>
          <a:lstStyle/>
          <a:p>
            <a:r>
              <a:rPr lang="en-US" sz="2000" dirty="0"/>
              <a:t>Creating investigation from a lab report does this automatically</a:t>
            </a:r>
          </a:p>
          <a:p>
            <a:endParaRPr lang="en-US" sz="2000" dirty="0"/>
          </a:p>
          <a:p>
            <a:pPr marL="109728" indent="0">
              <a:buNone/>
            </a:pPr>
            <a:endParaRPr lang="en-US" sz="2000" dirty="0"/>
          </a:p>
          <a:p>
            <a:pPr marL="109728" indent="0">
              <a:buNone/>
            </a:pPr>
            <a:endParaRPr lang="en-US" sz="2000" dirty="0"/>
          </a:p>
          <a:p>
            <a:pPr marL="109728" indent="0">
              <a:buNone/>
            </a:pPr>
            <a:endParaRPr lang="en-US" sz="2000" dirty="0"/>
          </a:p>
          <a:p>
            <a:r>
              <a:rPr lang="en-US" sz="2000" dirty="0"/>
              <a:t>If lab report isn’t associated with its investigation, or you need to un-associate unrelated lab reports from an investigation, use Manage Associations button</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845659"/>
            <a:ext cx="5410200" cy="175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98997"/>
            <a:ext cx="6781800" cy="140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876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465" y="160529"/>
            <a:ext cx="6347713" cy="1320800"/>
          </a:xfrm>
        </p:spPr>
        <p:txBody>
          <a:bodyPr>
            <a:noAutofit/>
          </a:bodyPr>
          <a:lstStyle/>
          <a:p>
            <a:r>
              <a:rPr lang="en-US" sz="3200" dirty="0"/>
              <a:t>Program Area &amp; Jurisdiction assignment</a:t>
            </a:r>
          </a:p>
        </p:txBody>
      </p:sp>
      <p:sp>
        <p:nvSpPr>
          <p:cNvPr id="2" name="Content Placeholder 1"/>
          <p:cNvSpPr>
            <a:spLocks noGrp="1"/>
          </p:cNvSpPr>
          <p:nvPr>
            <p:ph idx="1"/>
          </p:nvPr>
        </p:nvSpPr>
        <p:spPr>
          <a:xfrm>
            <a:off x="152400" y="1481329"/>
            <a:ext cx="7239000" cy="2862072"/>
          </a:xfrm>
        </p:spPr>
        <p:txBody>
          <a:bodyPr>
            <a:normAutofit/>
          </a:bodyPr>
          <a:lstStyle/>
          <a:p>
            <a:r>
              <a:rPr lang="en-US" sz="2000" dirty="0"/>
              <a:t>Program Area: </a:t>
            </a:r>
          </a:p>
          <a:p>
            <a:pPr lvl="1"/>
            <a:r>
              <a:rPr lang="en-US" sz="1600" dirty="0"/>
              <a:t>Always choose </a:t>
            </a:r>
            <a:r>
              <a:rPr lang="en-US" sz="1600" b="1" dirty="0">
                <a:solidFill>
                  <a:srgbClr val="FF0000"/>
                </a:solidFill>
              </a:rPr>
              <a:t>Antibiotic Resistance/MDRO (AR/ MDRO)</a:t>
            </a:r>
          </a:p>
          <a:p>
            <a:pPr lvl="1"/>
            <a:r>
              <a:rPr lang="en-US" sz="1600" dirty="0"/>
              <a:t>This program area now has statewide view; you can request this from the NEDSS team if you do not already have it.</a:t>
            </a:r>
            <a:endParaRPr lang="en-US" sz="1600" b="1" dirty="0">
              <a:solidFill>
                <a:srgbClr val="FF0000"/>
              </a:solidFill>
            </a:endParaRPr>
          </a:p>
          <a:p>
            <a:pPr lvl="1"/>
            <a:endParaRPr lang="en-US" sz="1600" b="1" dirty="0">
              <a:solidFill>
                <a:srgbClr val="FF0000"/>
              </a:solidFill>
            </a:endParaRPr>
          </a:p>
          <a:p>
            <a:r>
              <a:rPr lang="en-US" sz="2000" dirty="0"/>
              <a:t>Jurisdiction: investigation should be done by the jurisdiction where the patient was culture positive.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57" y="5135315"/>
            <a:ext cx="4058028" cy="160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50246"/>
            <a:ext cx="365760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190" y="5436155"/>
            <a:ext cx="1819275" cy="105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9571" y="4158735"/>
            <a:ext cx="2819400" cy="369332"/>
          </a:xfrm>
          <a:prstGeom prst="rect">
            <a:avLst/>
          </a:prstGeom>
          <a:noFill/>
        </p:spPr>
        <p:txBody>
          <a:bodyPr wrap="square" rtlCol="0">
            <a:spAutoFit/>
          </a:bodyPr>
          <a:lstStyle/>
          <a:p>
            <a:r>
              <a:rPr lang="en-US" b="1" i="1" dirty="0">
                <a:solidFill>
                  <a:schemeClr val="accent1">
                    <a:lumMod val="75000"/>
                  </a:schemeClr>
                </a:solidFill>
              </a:rPr>
              <a:t>In the investigation:</a:t>
            </a:r>
          </a:p>
        </p:txBody>
      </p:sp>
      <p:sp>
        <p:nvSpPr>
          <p:cNvPr id="5" name="TextBox 4"/>
          <p:cNvSpPr txBox="1"/>
          <p:nvPr/>
        </p:nvSpPr>
        <p:spPr>
          <a:xfrm>
            <a:off x="3449322" y="4879930"/>
            <a:ext cx="2438400" cy="369332"/>
          </a:xfrm>
          <a:prstGeom prst="rect">
            <a:avLst/>
          </a:prstGeom>
          <a:noFill/>
        </p:spPr>
        <p:txBody>
          <a:bodyPr wrap="square" rtlCol="0">
            <a:spAutoFit/>
          </a:bodyPr>
          <a:lstStyle/>
          <a:p>
            <a:r>
              <a:rPr lang="en-US" b="1" i="1" dirty="0">
                <a:solidFill>
                  <a:schemeClr val="accent1">
                    <a:lumMod val="75000"/>
                  </a:schemeClr>
                </a:solidFill>
              </a:rPr>
              <a:t>In the lab report:</a:t>
            </a:r>
          </a:p>
        </p:txBody>
      </p:sp>
      <p:sp>
        <p:nvSpPr>
          <p:cNvPr id="6" name="TextBox 5"/>
          <p:cNvSpPr txBox="1"/>
          <p:nvPr/>
        </p:nvSpPr>
        <p:spPr>
          <a:xfrm>
            <a:off x="5963028" y="4418265"/>
            <a:ext cx="2133600" cy="923330"/>
          </a:xfrm>
          <a:prstGeom prst="rect">
            <a:avLst/>
          </a:prstGeom>
          <a:noFill/>
        </p:spPr>
        <p:txBody>
          <a:bodyPr wrap="square" rtlCol="0">
            <a:spAutoFit/>
          </a:bodyPr>
          <a:lstStyle/>
          <a:p>
            <a:r>
              <a:rPr lang="en-US" b="1" dirty="0">
                <a:solidFill>
                  <a:schemeClr val="accent1">
                    <a:lumMod val="75000"/>
                  </a:schemeClr>
                </a:solidFill>
              </a:rPr>
              <a:t>Need to change these in the lab report?</a:t>
            </a:r>
          </a:p>
        </p:txBody>
      </p:sp>
    </p:spTree>
    <p:extLst>
      <p:ext uri="{BB962C8B-B14F-4D97-AF65-F5344CB8AC3E}">
        <p14:creationId xmlns:p14="http://schemas.microsoft.com/office/powerpoint/2010/main" val="274081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lstStyle/>
          <a:p>
            <a:r>
              <a:rPr lang="en-US" dirty="0"/>
              <a:t>Ebola Readiness Assessments</a:t>
            </a:r>
          </a:p>
        </p:txBody>
      </p:sp>
      <p:sp>
        <p:nvSpPr>
          <p:cNvPr id="4" name="Subtitle 3"/>
          <p:cNvSpPr>
            <a:spLocks noGrp="1"/>
          </p:cNvSpPr>
          <p:nvPr>
            <p:ph type="subTitle" idx="1"/>
          </p:nvPr>
        </p:nvSpPr>
        <p:spPr/>
        <p:txBody>
          <a:bodyPr>
            <a:normAutofit fontScale="25000" lnSpcReduction="20000"/>
          </a:bodyPr>
          <a:lstStyle/>
          <a:p>
            <a:r>
              <a:rPr lang="en-US" sz="9600" dirty="0"/>
              <a:t>Using the CDC Assessment Tool</a:t>
            </a:r>
          </a:p>
          <a:p>
            <a:endParaRPr lang="en-US" dirty="0"/>
          </a:p>
          <a:p>
            <a:endParaRPr lang="en-US" dirty="0"/>
          </a:p>
          <a:p>
            <a:r>
              <a:rPr lang="en-US" sz="8000" dirty="0"/>
              <a:t>Bobbiejean Garcia, MPH, CIC</a:t>
            </a:r>
          </a:p>
        </p:txBody>
      </p:sp>
    </p:spTree>
    <p:extLst>
      <p:ext uri="{BB962C8B-B14F-4D97-AF65-F5344CB8AC3E}">
        <p14:creationId xmlns:p14="http://schemas.microsoft.com/office/powerpoint/2010/main" val="988990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Center for Disease Control (CDC) – ELC Grant</a:t>
            </a:r>
          </a:p>
        </p:txBody>
      </p:sp>
      <p:sp>
        <p:nvSpPr>
          <p:cNvPr id="3" name="Content Placeholder 2"/>
          <p:cNvSpPr>
            <a:spLocks noGrp="1"/>
          </p:cNvSpPr>
          <p:nvPr>
            <p:ph idx="1"/>
          </p:nvPr>
        </p:nvSpPr>
        <p:spPr/>
        <p:txBody>
          <a:bodyPr>
            <a:normAutofit/>
          </a:bodyPr>
          <a:lstStyle/>
          <a:p>
            <a:r>
              <a:rPr lang="en-US" dirty="0"/>
              <a:t>Funded states to provide assistance with application of CDC Assessment Tool</a:t>
            </a:r>
          </a:p>
          <a:p>
            <a:pPr marL="0" indent="0">
              <a:buNone/>
            </a:pPr>
            <a:endParaRPr lang="en-US" dirty="0"/>
          </a:p>
          <a:p>
            <a:r>
              <a:rPr lang="en-US" dirty="0"/>
              <a:t>Requires revision of the Texas Health Care-associated Infection Prevention Plan</a:t>
            </a:r>
          </a:p>
          <a:p>
            <a:endParaRPr lang="en-US" dirty="0"/>
          </a:p>
          <a:p>
            <a:r>
              <a:rPr lang="en-US" dirty="0"/>
              <a:t>Texas Application: Regional HAI Epidemiologists and contracted infection control support</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51473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Texas HAI Plan</a:t>
            </a:r>
          </a:p>
        </p:txBody>
      </p:sp>
      <p:sp>
        <p:nvSpPr>
          <p:cNvPr id="3" name="Content Placeholder 2"/>
          <p:cNvSpPr>
            <a:spLocks noGrp="1"/>
          </p:cNvSpPr>
          <p:nvPr>
            <p:ph idx="1"/>
          </p:nvPr>
        </p:nvSpPr>
        <p:spPr/>
        <p:txBody>
          <a:bodyPr>
            <a:normAutofit/>
          </a:bodyPr>
          <a:lstStyle/>
          <a:p>
            <a:r>
              <a:rPr lang="en-US" dirty="0"/>
              <a:t>Additions to plan</a:t>
            </a:r>
          </a:p>
          <a:p>
            <a:pPr lvl="1"/>
            <a:r>
              <a:rPr lang="en-US" dirty="0"/>
              <a:t>Establish working relationship with hospital preparedness partners</a:t>
            </a:r>
          </a:p>
          <a:p>
            <a:pPr lvl="1"/>
            <a:r>
              <a:rPr lang="en-US" dirty="0"/>
              <a:t>Enhance infection control assessment and response</a:t>
            </a:r>
          </a:p>
          <a:p>
            <a:pPr lvl="1"/>
            <a:r>
              <a:rPr lang="en-US" dirty="0"/>
              <a:t>Enhance outbreak reporting and response</a:t>
            </a:r>
          </a:p>
          <a:p>
            <a:pPr lvl="1"/>
            <a:r>
              <a:rPr lang="en-US" dirty="0"/>
              <a:t>Targeted healthcare infection prevention programs</a:t>
            </a:r>
          </a:p>
          <a:p>
            <a:endParaRPr lang="en-US" dirty="0"/>
          </a:p>
          <a:p>
            <a:pPr marL="342900" lvl="1" indent="0">
              <a:buNone/>
            </a:pPr>
            <a:r>
              <a:rPr lang="en-US" dirty="0">
                <a:hlinkClick r:id="rId3"/>
              </a:rPr>
              <a:t>http://www.cdc.gov/HAI/pdfs/stateplans/tx.pdf</a:t>
            </a:r>
            <a:endParaRPr lang="en-US" dirty="0"/>
          </a:p>
          <a:p>
            <a:pPr marL="342900" lvl="1" indent="0">
              <a:buNone/>
            </a:pPr>
            <a:endParaRPr lang="en-US" dirty="0"/>
          </a:p>
        </p:txBody>
      </p:sp>
    </p:spTree>
    <p:extLst>
      <p:ext uri="{BB962C8B-B14F-4D97-AF65-F5344CB8AC3E}">
        <p14:creationId xmlns:p14="http://schemas.microsoft.com/office/powerpoint/2010/main" val="2279347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HAI Epidemiologist</a:t>
            </a:r>
          </a:p>
        </p:txBody>
      </p:sp>
      <p:sp>
        <p:nvSpPr>
          <p:cNvPr id="3" name="Content Placeholder 2"/>
          <p:cNvSpPr>
            <a:spLocks noGrp="1"/>
          </p:cNvSpPr>
          <p:nvPr>
            <p:ph idx="1"/>
          </p:nvPr>
        </p:nvSpPr>
        <p:spPr>
          <a:xfrm>
            <a:off x="607805" y="1752600"/>
            <a:ext cx="6347714" cy="4876800"/>
          </a:xfrm>
        </p:spPr>
        <p:txBody>
          <a:bodyPr>
            <a:noAutofit/>
          </a:bodyPr>
          <a:lstStyle/>
          <a:p>
            <a:pPr marL="0" indent="0">
              <a:buNone/>
            </a:pPr>
            <a:r>
              <a:rPr lang="en-US" sz="1800" b="1" dirty="0"/>
              <a:t>Covers a multitude of Infectious Diseases and situations</a:t>
            </a:r>
            <a:endParaRPr lang="en-US" sz="1800" dirty="0"/>
          </a:p>
          <a:p>
            <a:r>
              <a:rPr lang="en-US" sz="1800" dirty="0"/>
              <a:t>Bloodborne Pathogens</a:t>
            </a:r>
          </a:p>
          <a:p>
            <a:r>
              <a:rPr lang="en-US" sz="1800" dirty="0"/>
              <a:t>Meningitis</a:t>
            </a:r>
          </a:p>
          <a:p>
            <a:r>
              <a:rPr lang="en-US" sz="1800" dirty="0"/>
              <a:t>Influenza</a:t>
            </a:r>
          </a:p>
          <a:p>
            <a:r>
              <a:rPr lang="en-US" sz="1800" dirty="0"/>
              <a:t>Emergency preparedness</a:t>
            </a:r>
          </a:p>
          <a:p>
            <a:r>
              <a:rPr lang="en-US" sz="1800" dirty="0"/>
              <a:t>Multidrug-resistant organisms (MDROs)</a:t>
            </a:r>
          </a:p>
          <a:p>
            <a:pPr lvl="1"/>
            <a:r>
              <a:rPr lang="en-US" sz="1800" dirty="0"/>
              <a:t>MRSA, CDIFF, VISA/ VRSA</a:t>
            </a:r>
          </a:p>
          <a:p>
            <a:pPr lvl="1"/>
            <a:r>
              <a:rPr lang="en-US" sz="1800" dirty="0"/>
              <a:t>More emerging and urgent threats:  CRE, MDR-Acinetobacter (MDR-A)</a:t>
            </a:r>
          </a:p>
          <a:p>
            <a:r>
              <a:rPr lang="en-US" sz="1800" dirty="0"/>
              <a:t>High consequence diseases</a:t>
            </a:r>
          </a:p>
          <a:p>
            <a:pPr lvl="1"/>
            <a:r>
              <a:rPr lang="en-US" sz="1800" dirty="0"/>
              <a:t>Measles</a:t>
            </a:r>
          </a:p>
          <a:p>
            <a:pPr lvl="1"/>
            <a:r>
              <a:rPr lang="en-US" sz="1800" dirty="0"/>
              <a:t>Ebola or other VHF</a:t>
            </a:r>
          </a:p>
          <a:p>
            <a:endParaRPr lang="en-US" sz="1800" dirty="0"/>
          </a:p>
        </p:txBody>
      </p:sp>
    </p:spTree>
    <p:extLst>
      <p:ext uri="{BB962C8B-B14F-4D97-AF65-F5344CB8AC3E}">
        <p14:creationId xmlns:p14="http://schemas.microsoft.com/office/powerpoint/2010/main" val="3711940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Goal of the Hospital Visit</a:t>
            </a:r>
          </a:p>
        </p:txBody>
      </p:sp>
      <p:sp>
        <p:nvSpPr>
          <p:cNvPr id="3" name="Content Placeholder 2"/>
          <p:cNvSpPr>
            <a:spLocks noGrp="1"/>
          </p:cNvSpPr>
          <p:nvPr>
            <p:ph idx="1"/>
          </p:nvPr>
        </p:nvSpPr>
        <p:spPr/>
        <p:txBody>
          <a:bodyPr/>
          <a:lstStyle/>
          <a:p>
            <a:r>
              <a:rPr lang="en-US" dirty="0"/>
              <a:t>To provide technical assistance to facilities to apply the standards of the CDC assessment tool</a:t>
            </a:r>
          </a:p>
          <a:p>
            <a:r>
              <a:rPr lang="en-US" dirty="0"/>
              <a:t>Enhance understanding of facility readiness activities and approaches to gap mitigation</a:t>
            </a:r>
          </a:p>
          <a:p>
            <a:r>
              <a:rPr lang="en-US" dirty="0"/>
              <a:t>Develop repository of knowledge related to high consequence infectious diseases</a:t>
            </a:r>
          </a:p>
        </p:txBody>
      </p:sp>
    </p:spTree>
    <p:extLst>
      <p:ext uri="{BB962C8B-B14F-4D97-AF65-F5344CB8AC3E}">
        <p14:creationId xmlns:p14="http://schemas.microsoft.com/office/powerpoint/2010/main" val="2681225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Team Members</a:t>
            </a:r>
          </a:p>
        </p:txBody>
      </p:sp>
      <p:sp>
        <p:nvSpPr>
          <p:cNvPr id="3" name="Content Placeholder 2"/>
          <p:cNvSpPr>
            <a:spLocks noGrp="1"/>
          </p:cNvSpPr>
          <p:nvPr>
            <p:ph idx="1"/>
          </p:nvPr>
        </p:nvSpPr>
        <p:spPr/>
        <p:txBody>
          <a:bodyPr>
            <a:normAutofit/>
          </a:bodyPr>
          <a:lstStyle/>
          <a:p>
            <a:r>
              <a:rPr lang="en-US" dirty="0"/>
              <a:t>Facility team</a:t>
            </a:r>
          </a:p>
          <a:p>
            <a:pPr lvl="1"/>
            <a:r>
              <a:rPr lang="en-US" dirty="0"/>
              <a:t>Corporation and C-suite</a:t>
            </a:r>
          </a:p>
          <a:p>
            <a:pPr lvl="1"/>
            <a:r>
              <a:rPr lang="en-US" dirty="0"/>
              <a:t>Facility Management</a:t>
            </a:r>
          </a:p>
          <a:p>
            <a:pPr lvl="1"/>
            <a:r>
              <a:rPr lang="en-US" dirty="0"/>
              <a:t>Quality/Safety officer</a:t>
            </a:r>
          </a:p>
          <a:p>
            <a:pPr lvl="1"/>
            <a:r>
              <a:rPr lang="en-US" dirty="0"/>
              <a:t>Facility Infection Preventionist</a:t>
            </a:r>
          </a:p>
          <a:p>
            <a:r>
              <a:rPr lang="en-US" dirty="0"/>
              <a:t>DSHS team</a:t>
            </a:r>
          </a:p>
          <a:p>
            <a:pPr lvl="1"/>
            <a:r>
              <a:rPr lang="en-US" dirty="0"/>
              <a:t>HAI Epidemiologist (Team Lead)</a:t>
            </a:r>
          </a:p>
          <a:p>
            <a:pPr lvl="1"/>
            <a:r>
              <a:rPr lang="en-US" dirty="0"/>
              <a:t>Second Infection Preventionist</a:t>
            </a:r>
          </a:p>
          <a:p>
            <a:pPr lvl="1"/>
            <a:r>
              <a:rPr lang="en-US" dirty="0"/>
              <a:t>Laboratory Biosafety Officer</a:t>
            </a:r>
          </a:p>
          <a:p>
            <a:pPr lvl="1"/>
            <a:r>
              <a:rPr lang="en-US" dirty="0"/>
              <a:t>Hospital Preparedness</a:t>
            </a:r>
          </a:p>
          <a:p>
            <a:pPr marL="0" indent="0">
              <a:buNone/>
            </a:pPr>
            <a:endParaRPr lang="en-US" dirty="0"/>
          </a:p>
        </p:txBody>
      </p:sp>
      <p:pic>
        <p:nvPicPr>
          <p:cNvPr id="4" name="Picture 3"/>
          <p:cNvPicPr>
            <a:picLocks noChangeAspect="1"/>
          </p:cNvPicPr>
          <p:nvPr/>
        </p:nvPicPr>
        <p:blipFill>
          <a:blip r:embed="rId3"/>
          <a:stretch>
            <a:fillRect/>
          </a:stretch>
        </p:blipFill>
        <p:spPr>
          <a:xfrm>
            <a:off x="5181600" y="2895600"/>
            <a:ext cx="2189486" cy="1517951"/>
          </a:xfrm>
          <a:prstGeom prst="rect">
            <a:avLst/>
          </a:prstGeom>
        </p:spPr>
      </p:pic>
    </p:spTree>
    <p:extLst>
      <p:ext uri="{BB962C8B-B14F-4D97-AF65-F5344CB8AC3E}">
        <p14:creationId xmlns:p14="http://schemas.microsoft.com/office/powerpoint/2010/main" val="493073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Other Common Attendees During the Visits</a:t>
            </a:r>
          </a:p>
        </p:txBody>
      </p:sp>
      <p:sp>
        <p:nvSpPr>
          <p:cNvPr id="3" name="Content Placeholder 2"/>
          <p:cNvSpPr>
            <a:spLocks noGrp="1"/>
          </p:cNvSpPr>
          <p:nvPr>
            <p:ph idx="1"/>
          </p:nvPr>
        </p:nvSpPr>
        <p:spPr/>
        <p:txBody>
          <a:bodyPr/>
          <a:lstStyle/>
          <a:p>
            <a:endParaRPr lang="en-US" dirty="0"/>
          </a:p>
          <a:p>
            <a:r>
              <a:rPr lang="en-US" dirty="0"/>
              <a:t>At the discretion of the facility</a:t>
            </a:r>
          </a:p>
          <a:p>
            <a:pPr lvl="1"/>
            <a:r>
              <a:rPr lang="en-US" dirty="0"/>
              <a:t>Hospital Preparedness Contractors</a:t>
            </a:r>
          </a:p>
          <a:p>
            <a:pPr lvl="1"/>
            <a:r>
              <a:rPr lang="en-US" dirty="0"/>
              <a:t>Regional Health Department</a:t>
            </a:r>
          </a:p>
          <a:p>
            <a:pPr lvl="1"/>
            <a:r>
              <a:rPr lang="en-US" dirty="0"/>
              <a:t>Local Health Department</a:t>
            </a:r>
          </a:p>
          <a:p>
            <a:pPr lvl="1"/>
            <a:r>
              <a:rPr lang="en-US" dirty="0"/>
              <a:t>Laboratory Response Network Representative</a:t>
            </a:r>
          </a:p>
          <a:p>
            <a:pPr marL="0" indent="0">
              <a:buNone/>
            </a:pPr>
            <a:endParaRPr lang="en-US" dirty="0"/>
          </a:p>
        </p:txBody>
      </p:sp>
    </p:spTree>
    <p:extLst>
      <p:ext uri="{BB962C8B-B14F-4D97-AF65-F5344CB8AC3E}">
        <p14:creationId xmlns:p14="http://schemas.microsoft.com/office/powerpoint/2010/main" val="1370758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Assessing Texas Hospitals Readiness</a:t>
            </a:r>
          </a:p>
        </p:txBody>
      </p:sp>
      <p:sp>
        <p:nvSpPr>
          <p:cNvPr id="3" name="Content Placeholder 2"/>
          <p:cNvSpPr>
            <a:spLocks noGrp="1"/>
          </p:cNvSpPr>
          <p:nvPr>
            <p:ph idx="1"/>
          </p:nvPr>
        </p:nvSpPr>
        <p:spPr/>
        <p:txBody>
          <a:bodyPr>
            <a:normAutofit/>
          </a:bodyPr>
          <a:lstStyle/>
          <a:p>
            <a:endParaRPr lang="en-US" dirty="0"/>
          </a:p>
          <a:p>
            <a:r>
              <a:rPr lang="en-US" dirty="0"/>
              <a:t>Approximately 14 facilities</a:t>
            </a:r>
          </a:p>
          <a:p>
            <a:pPr lvl="1"/>
            <a:r>
              <a:rPr lang="en-US" dirty="0"/>
              <a:t>Identified to public health for the purpose of patient evaluation and care</a:t>
            </a:r>
          </a:p>
          <a:p>
            <a:pPr lvl="1"/>
            <a:r>
              <a:rPr lang="en-US" dirty="0"/>
              <a:t>4 of 12 assessments preformed as of Feb 24, 2016</a:t>
            </a:r>
          </a:p>
          <a:p>
            <a:r>
              <a:rPr lang="en-US" dirty="0"/>
              <a:t>Purpose of designation</a:t>
            </a:r>
          </a:p>
          <a:p>
            <a:pPr lvl="1"/>
            <a:r>
              <a:rPr lang="en-US" dirty="0"/>
              <a:t>Effective referral process of potentially infected persons for plan of care evaluation</a:t>
            </a:r>
          </a:p>
          <a:p>
            <a:pPr marL="0" indent="0">
              <a:buNone/>
            </a:pPr>
            <a:endParaRPr lang="en-US" dirty="0"/>
          </a:p>
        </p:txBody>
      </p:sp>
    </p:spTree>
    <p:extLst>
      <p:ext uri="{BB962C8B-B14F-4D97-AF65-F5344CB8AC3E}">
        <p14:creationId xmlns:p14="http://schemas.microsoft.com/office/powerpoint/2010/main" val="3032215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CDC Ebola Readiness Assessment Tool</a:t>
            </a:r>
          </a:p>
        </p:txBody>
      </p:sp>
      <p:sp>
        <p:nvSpPr>
          <p:cNvPr id="3" name="Content Placeholder 2"/>
          <p:cNvSpPr>
            <a:spLocks noGrp="1"/>
          </p:cNvSpPr>
          <p:nvPr>
            <p:ph idx="1"/>
          </p:nvPr>
        </p:nvSpPr>
        <p:spPr/>
        <p:txBody>
          <a:bodyPr>
            <a:normAutofit fontScale="77500" lnSpcReduction="20000"/>
          </a:bodyPr>
          <a:lstStyle/>
          <a:p>
            <a:r>
              <a:rPr lang="en-US" dirty="0"/>
              <a:t>12 Domains of Preparedness</a:t>
            </a:r>
          </a:p>
          <a:p>
            <a:pPr lvl="1"/>
            <a:r>
              <a:rPr lang="en-US" dirty="0">
                <a:solidFill>
                  <a:srgbClr val="DF6521"/>
                </a:solidFill>
              </a:rPr>
              <a:t>Emergency Medical Services and Emergency Department Preparedness</a:t>
            </a:r>
          </a:p>
          <a:p>
            <a:pPr lvl="1"/>
            <a:r>
              <a:rPr lang="en-US" dirty="0"/>
              <a:t>Staffing of Patient Care Team</a:t>
            </a:r>
          </a:p>
          <a:p>
            <a:pPr lvl="1"/>
            <a:r>
              <a:rPr lang="en-US" dirty="0"/>
              <a:t>Patient Transport within the Facility</a:t>
            </a:r>
          </a:p>
          <a:p>
            <a:pPr lvl="1"/>
            <a:r>
              <a:rPr lang="en-US" dirty="0"/>
              <a:t>Patient Placement</a:t>
            </a:r>
          </a:p>
          <a:p>
            <a:pPr lvl="1"/>
            <a:r>
              <a:rPr lang="en-US" dirty="0"/>
              <a:t>PPE with Donning and Doffing Procedures</a:t>
            </a:r>
          </a:p>
          <a:p>
            <a:pPr lvl="1"/>
            <a:r>
              <a:rPr lang="en-US" dirty="0"/>
              <a:t>Healthcare Personnel Monitoring and Managing Exposures</a:t>
            </a:r>
          </a:p>
          <a:p>
            <a:pPr lvl="1"/>
            <a:r>
              <a:rPr lang="en-US" b="1" dirty="0">
                <a:solidFill>
                  <a:srgbClr val="FF0000"/>
                </a:solidFill>
              </a:rPr>
              <a:t>Laboratory Safety</a:t>
            </a:r>
          </a:p>
          <a:p>
            <a:pPr lvl="1"/>
            <a:r>
              <a:rPr lang="en-US" dirty="0"/>
              <a:t>Environmental Infection Control and Equipment Reprocessing</a:t>
            </a:r>
          </a:p>
          <a:p>
            <a:pPr lvl="1"/>
            <a:r>
              <a:rPr lang="en-US" dirty="0">
                <a:solidFill>
                  <a:srgbClr val="DF6521"/>
                </a:solidFill>
              </a:rPr>
              <a:t>Management of Waste</a:t>
            </a:r>
          </a:p>
          <a:p>
            <a:pPr lvl="1"/>
            <a:r>
              <a:rPr lang="en-US" dirty="0">
                <a:solidFill>
                  <a:srgbClr val="DF6521"/>
                </a:solidFill>
              </a:rPr>
              <a:t>Communications</a:t>
            </a:r>
          </a:p>
          <a:p>
            <a:pPr lvl="1"/>
            <a:r>
              <a:rPr lang="en-US" dirty="0">
                <a:solidFill>
                  <a:srgbClr val="DF6521"/>
                </a:solidFill>
              </a:rPr>
              <a:t>Management of the Deceased</a:t>
            </a:r>
          </a:p>
          <a:p>
            <a:pPr lvl="1"/>
            <a:r>
              <a:rPr lang="en-US" dirty="0"/>
              <a:t>Special Populations</a:t>
            </a:r>
          </a:p>
        </p:txBody>
      </p:sp>
    </p:spTree>
    <p:extLst>
      <p:ext uri="{BB962C8B-B14F-4D97-AF65-F5344CB8AC3E}">
        <p14:creationId xmlns:p14="http://schemas.microsoft.com/office/powerpoint/2010/main" val="1438917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6347714" cy="1320800"/>
          </a:xfrm>
        </p:spPr>
        <p:txBody>
          <a:bodyPr/>
          <a:lstStyle/>
          <a:p>
            <a:r>
              <a:rPr lang="en-US" dirty="0"/>
              <a:t>Snippet of Tool</a:t>
            </a:r>
          </a:p>
        </p:txBody>
      </p:sp>
      <p:pic>
        <p:nvPicPr>
          <p:cNvPr id="5" name="Picture 4"/>
          <p:cNvPicPr>
            <a:picLocks noChangeAspect="1"/>
          </p:cNvPicPr>
          <p:nvPr/>
        </p:nvPicPr>
        <p:blipFill rotWithShape="1">
          <a:blip r:embed="rId3"/>
          <a:srcRect l="36834" t="14228" r="26024" b="20858"/>
          <a:stretch/>
        </p:blipFill>
        <p:spPr>
          <a:xfrm>
            <a:off x="1600200" y="1066800"/>
            <a:ext cx="5658184" cy="5638800"/>
          </a:xfrm>
          <a:prstGeom prst="rect">
            <a:avLst/>
          </a:prstGeom>
        </p:spPr>
      </p:pic>
    </p:spTree>
    <p:extLst>
      <p:ext uri="{BB962C8B-B14F-4D97-AF65-F5344CB8AC3E}">
        <p14:creationId xmlns:p14="http://schemas.microsoft.com/office/powerpoint/2010/main" val="681254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391400" cy="1320800"/>
          </a:xfrm>
        </p:spPr>
        <p:txBody>
          <a:bodyPr>
            <a:normAutofit/>
          </a:bodyPr>
          <a:lstStyle/>
          <a:p>
            <a:r>
              <a:rPr lang="en-US" sz="3200" dirty="0"/>
              <a:t>Example of completed Assessment</a:t>
            </a:r>
          </a:p>
        </p:txBody>
      </p:sp>
      <p:pic>
        <p:nvPicPr>
          <p:cNvPr id="3" name="Picture 2"/>
          <p:cNvPicPr>
            <a:picLocks noChangeAspect="1"/>
          </p:cNvPicPr>
          <p:nvPr/>
        </p:nvPicPr>
        <p:blipFill>
          <a:blip r:embed="rId3"/>
          <a:stretch>
            <a:fillRect/>
          </a:stretch>
        </p:blipFill>
        <p:spPr>
          <a:xfrm>
            <a:off x="838200" y="990600"/>
            <a:ext cx="7162800" cy="5437008"/>
          </a:xfrm>
          <a:prstGeom prst="rect">
            <a:avLst/>
          </a:prstGeom>
        </p:spPr>
      </p:pic>
    </p:spTree>
    <p:extLst>
      <p:ext uri="{BB962C8B-B14F-4D97-AF65-F5344CB8AC3E}">
        <p14:creationId xmlns:p14="http://schemas.microsoft.com/office/powerpoint/2010/main" val="566450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CDC Tool Limitations</a:t>
            </a:r>
            <a:br>
              <a:rPr lang="en-US" dirty="0"/>
            </a:br>
            <a:endParaRPr lang="en-US" dirty="0"/>
          </a:p>
        </p:txBody>
      </p:sp>
      <p:sp>
        <p:nvSpPr>
          <p:cNvPr id="3" name="Content Placeholder 2"/>
          <p:cNvSpPr>
            <a:spLocks noGrp="1"/>
          </p:cNvSpPr>
          <p:nvPr>
            <p:ph idx="1"/>
          </p:nvPr>
        </p:nvSpPr>
        <p:spPr/>
        <p:txBody>
          <a:bodyPr/>
          <a:lstStyle/>
          <a:p>
            <a:endParaRPr lang="en-US" dirty="0"/>
          </a:p>
          <a:p>
            <a:r>
              <a:rPr lang="en-US" dirty="0"/>
              <a:t>Does not assess readiness for all high consequence infectious diseases</a:t>
            </a:r>
          </a:p>
          <a:p>
            <a:pPr lvl="1"/>
            <a:r>
              <a:rPr lang="en-US" dirty="0"/>
              <a:t>Respiratory</a:t>
            </a:r>
          </a:p>
          <a:p>
            <a:pPr marL="342900" lvl="1" indent="0">
              <a:buNone/>
            </a:pPr>
            <a:endParaRPr lang="en-US" dirty="0"/>
          </a:p>
          <a:p>
            <a:r>
              <a:rPr lang="en-US" dirty="0"/>
              <a:t>Is not designed for individual patient assessment </a:t>
            </a:r>
          </a:p>
        </p:txBody>
      </p:sp>
    </p:spTree>
    <p:extLst>
      <p:ext uri="{BB962C8B-B14F-4D97-AF65-F5344CB8AC3E}">
        <p14:creationId xmlns:p14="http://schemas.microsoft.com/office/powerpoint/2010/main" val="3304652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DSHS &amp; DADS</a:t>
            </a:r>
          </a:p>
        </p:txBody>
      </p:sp>
      <p:sp>
        <p:nvSpPr>
          <p:cNvPr id="3" name="Subtitle 2"/>
          <p:cNvSpPr>
            <a:spLocks noGrp="1"/>
          </p:cNvSpPr>
          <p:nvPr>
            <p:ph type="subTitle" idx="1"/>
          </p:nvPr>
        </p:nvSpPr>
        <p:spPr>
          <a:xfrm>
            <a:off x="1130595" y="4050834"/>
            <a:ext cx="5826719" cy="1359366"/>
          </a:xfrm>
        </p:spPr>
        <p:txBody>
          <a:bodyPr>
            <a:noAutofit/>
          </a:bodyPr>
          <a:lstStyle/>
          <a:p>
            <a:r>
              <a:rPr lang="en-US" sz="1600" dirty="0"/>
              <a:t>Collaborating with the Quality Monitoring Program (QMP)</a:t>
            </a:r>
          </a:p>
          <a:p>
            <a:endParaRPr lang="en-US" sz="700" dirty="0"/>
          </a:p>
          <a:p>
            <a:endParaRPr lang="en-US" sz="700" dirty="0"/>
          </a:p>
          <a:p>
            <a:r>
              <a:rPr lang="en-US" dirty="0"/>
              <a:t>Bobbiejean Garcia, MPH, CIC</a:t>
            </a:r>
          </a:p>
        </p:txBody>
      </p:sp>
    </p:spTree>
    <p:extLst>
      <p:ext uri="{BB962C8B-B14F-4D97-AF65-F5344CB8AC3E}">
        <p14:creationId xmlns:p14="http://schemas.microsoft.com/office/powerpoint/2010/main" val="4070091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93675"/>
            <a:ext cx="3322638" cy="1477963"/>
          </a:xfrm>
        </p:spPr>
        <p:txBody>
          <a:bodyPr>
            <a:noAutofit/>
          </a:bodyPr>
          <a:lstStyle/>
          <a:p>
            <a:pPr algn="ctr"/>
            <a:r>
              <a:rPr lang="en-US" sz="3500" dirty="0">
                <a:effectLst/>
              </a:rPr>
              <a:t>DSHS </a:t>
            </a:r>
            <a:r>
              <a:rPr lang="en-US" sz="3500" b="1" dirty="0">
                <a:effectLst/>
              </a:rPr>
              <a:t>Regional Map</a:t>
            </a:r>
            <a:endParaRPr lang="en-US" sz="3500" dirty="0">
              <a:effectLst/>
            </a:endParaRPr>
          </a:p>
        </p:txBody>
      </p:sp>
      <p:pic>
        <p:nvPicPr>
          <p:cNvPr id="1026" name="Picture 2" descr="http://www.dshs.state.tx.us/uploadedImages/Content/Regulatory/asbestos/images/25x23Region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180"/>
            <a:ext cx="4457700" cy="41976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80706" y="1866356"/>
            <a:ext cx="1547949" cy="372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133894" y="4694465"/>
            <a:ext cx="1727563" cy="434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30" name="Picture 6" descr="http://www.dads.state.tx.us/providers/reports/sb190/fy2011/images/regional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304" y="1628180"/>
            <a:ext cx="4465605" cy="419766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4876800" y="194431"/>
            <a:ext cx="3608404" cy="1477962"/>
          </a:xfrm>
          <a:prstGeom prst="rect">
            <a:avLst/>
          </a:prstGeom>
        </p:spPr>
        <p:txBody>
          <a:bodyPr vert="horz" anchor="ctr">
            <a:normAutofit fontScale="97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effectLst/>
              </a:rPr>
              <a:t>DADs Regional Map</a:t>
            </a:r>
          </a:p>
        </p:txBody>
      </p:sp>
    </p:spTree>
    <p:extLst>
      <p:ext uri="{BB962C8B-B14F-4D97-AF65-F5344CB8AC3E}">
        <p14:creationId xmlns:p14="http://schemas.microsoft.com/office/powerpoint/2010/main" val="4140661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HAI Investigation Team</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789" t="5301" b="5061"/>
          <a:stretch/>
        </p:blipFill>
        <p:spPr>
          <a:xfrm>
            <a:off x="2135777" y="1908810"/>
            <a:ext cx="4765836" cy="4091940"/>
          </a:xfrm>
          <a:prstGeom prst="rect">
            <a:avLst/>
          </a:prstGeom>
        </p:spPr>
      </p:pic>
      <p:cxnSp>
        <p:nvCxnSpPr>
          <p:cNvPr id="5" name="Straight Arrow Connector 4"/>
          <p:cNvCxnSpPr/>
          <p:nvPr/>
        </p:nvCxnSpPr>
        <p:spPr>
          <a:xfrm>
            <a:off x="1956046" y="2622259"/>
            <a:ext cx="1734212" cy="311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16428" y="2338546"/>
            <a:ext cx="1319349" cy="507831"/>
          </a:xfrm>
          <a:prstGeom prst="rect">
            <a:avLst/>
          </a:prstGeom>
          <a:noFill/>
        </p:spPr>
        <p:txBody>
          <a:bodyPr wrap="square" rtlCol="0">
            <a:spAutoFit/>
          </a:bodyPr>
          <a:lstStyle/>
          <a:p>
            <a:pPr algn="ctr"/>
            <a:r>
              <a:rPr lang="en-US" sz="1350" dirty="0"/>
              <a:t>Jessica Ross</a:t>
            </a:r>
          </a:p>
          <a:p>
            <a:pPr algn="ctr"/>
            <a:r>
              <a:rPr lang="en-US" sz="1350" dirty="0"/>
              <a:t>HSR 1</a:t>
            </a:r>
          </a:p>
        </p:txBody>
      </p:sp>
      <p:sp>
        <p:nvSpPr>
          <p:cNvPr id="8" name="TextBox 7"/>
          <p:cNvSpPr txBox="1"/>
          <p:nvPr/>
        </p:nvSpPr>
        <p:spPr>
          <a:xfrm>
            <a:off x="7233543" y="5209353"/>
            <a:ext cx="1642419" cy="715581"/>
          </a:xfrm>
          <a:prstGeom prst="rect">
            <a:avLst/>
          </a:prstGeom>
          <a:noFill/>
        </p:spPr>
        <p:txBody>
          <a:bodyPr wrap="square" rtlCol="0">
            <a:spAutoFit/>
          </a:bodyPr>
          <a:lstStyle/>
          <a:p>
            <a:pPr algn="ctr"/>
            <a:r>
              <a:rPr lang="en-US" sz="1350" dirty="0"/>
              <a:t>Bobbiejean Garcia</a:t>
            </a:r>
          </a:p>
          <a:p>
            <a:pPr algn="ctr"/>
            <a:r>
              <a:rPr lang="en-US" sz="1350" dirty="0"/>
              <a:t>HSR 6/5 S</a:t>
            </a:r>
          </a:p>
        </p:txBody>
      </p:sp>
      <p:sp>
        <p:nvSpPr>
          <p:cNvPr id="9" name="TextBox 8"/>
          <p:cNvSpPr txBox="1"/>
          <p:nvPr/>
        </p:nvSpPr>
        <p:spPr>
          <a:xfrm>
            <a:off x="5809323" y="5984557"/>
            <a:ext cx="2240280" cy="515526"/>
          </a:xfrm>
          <a:prstGeom prst="rect">
            <a:avLst/>
          </a:prstGeom>
          <a:noFill/>
        </p:spPr>
        <p:txBody>
          <a:bodyPr wrap="square" rtlCol="0">
            <a:spAutoFit/>
          </a:bodyPr>
          <a:lstStyle/>
          <a:p>
            <a:pPr algn="ctr"/>
            <a:r>
              <a:rPr lang="en-US" sz="1400" dirty="0"/>
              <a:t>Melba Zambrano</a:t>
            </a:r>
            <a:endParaRPr lang="en-US" sz="1350" dirty="0"/>
          </a:p>
          <a:p>
            <a:pPr algn="ctr"/>
            <a:r>
              <a:rPr lang="en-US" sz="1350" dirty="0"/>
              <a:t>HSR 11</a:t>
            </a:r>
          </a:p>
        </p:txBody>
      </p:sp>
      <p:sp>
        <p:nvSpPr>
          <p:cNvPr id="10" name="TextBox 9"/>
          <p:cNvSpPr txBox="1"/>
          <p:nvPr/>
        </p:nvSpPr>
        <p:spPr>
          <a:xfrm>
            <a:off x="7556613" y="2339700"/>
            <a:ext cx="1319349" cy="507831"/>
          </a:xfrm>
          <a:prstGeom prst="rect">
            <a:avLst/>
          </a:prstGeom>
          <a:noFill/>
        </p:spPr>
        <p:txBody>
          <a:bodyPr wrap="square" rtlCol="0">
            <a:spAutoFit/>
          </a:bodyPr>
          <a:lstStyle/>
          <a:p>
            <a:pPr algn="ctr"/>
            <a:r>
              <a:rPr lang="en-US" sz="1350" dirty="0"/>
              <a:t>Thi Dang</a:t>
            </a:r>
          </a:p>
          <a:p>
            <a:pPr algn="ctr"/>
            <a:r>
              <a:rPr lang="en-US" sz="1350" dirty="0"/>
              <a:t>HSR 2/3</a:t>
            </a:r>
          </a:p>
        </p:txBody>
      </p:sp>
      <p:sp>
        <p:nvSpPr>
          <p:cNvPr id="11" name="TextBox 10"/>
          <p:cNvSpPr txBox="1"/>
          <p:nvPr/>
        </p:nvSpPr>
        <p:spPr>
          <a:xfrm>
            <a:off x="785404" y="4683956"/>
            <a:ext cx="1319349" cy="507831"/>
          </a:xfrm>
          <a:prstGeom prst="rect">
            <a:avLst/>
          </a:prstGeom>
          <a:noFill/>
        </p:spPr>
        <p:txBody>
          <a:bodyPr wrap="square" rtlCol="0">
            <a:spAutoFit/>
          </a:bodyPr>
          <a:lstStyle/>
          <a:p>
            <a:pPr algn="ctr"/>
            <a:r>
              <a:rPr lang="en-US" sz="1350" dirty="0"/>
              <a:t>Jessica Ross</a:t>
            </a:r>
          </a:p>
          <a:p>
            <a:pPr algn="ctr"/>
            <a:r>
              <a:rPr lang="en-US" sz="1350" dirty="0"/>
              <a:t>HSR 8</a:t>
            </a:r>
          </a:p>
        </p:txBody>
      </p:sp>
      <p:sp>
        <p:nvSpPr>
          <p:cNvPr id="12" name="TextBox 11"/>
          <p:cNvSpPr txBox="1"/>
          <p:nvPr/>
        </p:nvSpPr>
        <p:spPr>
          <a:xfrm>
            <a:off x="343345" y="3721345"/>
            <a:ext cx="1319349" cy="507831"/>
          </a:xfrm>
          <a:prstGeom prst="rect">
            <a:avLst/>
          </a:prstGeom>
          <a:noFill/>
        </p:spPr>
        <p:txBody>
          <a:bodyPr wrap="square" rtlCol="0">
            <a:spAutoFit/>
          </a:bodyPr>
          <a:lstStyle/>
          <a:p>
            <a:pPr algn="ctr"/>
            <a:r>
              <a:rPr lang="en-US" sz="1350" dirty="0"/>
              <a:t>Jessica Ross</a:t>
            </a:r>
          </a:p>
          <a:p>
            <a:pPr algn="ctr"/>
            <a:r>
              <a:rPr lang="en-US" sz="1350" dirty="0"/>
              <a:t>HSR 9/10</a:t>
            </a:r>
          </a:p>
        </p:txBody>
      </p:sp>
      <p:sp>
        <p:nvSpPr>
          <p:cNvPr id="13" name="TextBox 12"/>
          <p:cNvSpPr txBox="1"/>
          <p:nvPr/>
        </p:nvSpPr>
        <p:spPr>
          <a:xfrm>
            <a:off x="7328263" y="3315429"/>
            <a:ext cx="1803148" cy="507831"/>
          </a:xfrm>
          <a:prstGeom prst="rect">
            <a:avLst/>
          </a:prstGeom>
          <a:noFill/>
        </p:spPr>
        <p:txBody>
          <a:bodyPr wrap="square" rtlCol="0">
            <a:spAutoFit/>
          </a:bodyPr>
          <a:lstStyle/>
          <a:p>
            <a:pPr algn="ctr"/>
            <a:r>
              <a:rPr lang="en-US" sz="1350" dirty="0"/>
              <a:t>Interim, Thi Dang</a:t>
            </a:r>
          </a:p>
          <a:p>
            <a:pPr algn="ctr"/>
            <a:r>
              <a:rPr lang="en-US" sz="1350" dirty="0"/>
              <a:t>HSR 4/5 N</a:t>
            </a:r>
          </a:p>
        </p:txBody>
      </p:sp>
      <p:cxnSp>
        <p:nvCxnSpPr>
          <p:cNvPr id="14" name="Straight Arrow Connector 13"/>
          <p:cNvCxnSpPr/>
          <p:nvPr/>
        </p:nvCxnSpPr>
        <p:spPr>
          <a:xfrm>
            <a:off x="1476103" y="4024733"/>
            <a:ext cx="145977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956046" y="4749291"/>
            <a:ext cx="2496521" cy="153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971433" y="2687608"/>
            <a:ext cx="2876080" cy="5659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172201" y="3619463"/>
            <a:ext cx="1286692" cy="1476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140237" y="5414848"/>
            <a:ext cx="1031964" cy="5859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6172201" y="4561413"/>
            <a:ext cx="1286692" cy="5844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5361414" y="4159223"/>
            <a:ext cx="1966849" cy="2218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282476" y="4221101"/>
            <a:ext cx="1642419" cy="507831"/>
          </a:xfrm>
          <a:prstGeom prst="rect">
            <a:avLst/>
          </a:prstGeom>
          <a:noFill/>
        </p:spPr>
        <p:txBody>
          <a:bodyPr wrap="square" rtlCol="0">
            <a:spAutoFit/>
          </a:bodyPr>
          <a:lstStyle/>
          <a:p>
            <a:pPr algn="ctr"/>
            <a:r>
              <a:rPr lang="en-US" sz="1350" dirty="0"/>
              <a:t>Sandi Henley</a:t>
            </a:r>
          </a:p>
          <a:p>
            <a:pPr algn="ctr"/>
            <a:r>
              <a:rPr lang="en-US" sz="1350" dirty="0"/>
              <a:t>HSR 7</a:t>
            </a:r>
          </a:p>
        </p:txBody>
      </p:sp>
    </p:spTree>
    <p:extLst>
      <p:ext uri="{BB962C8B-B14F-4D97-AF65-F5344CB8AC3E}">
        <p14:creationId xmlns:p14="http://schemas.microsoft.com/office/powerpoint/2010/main" val="1376891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Infection Prevention Resources</a:t>
            </a:r>
          </a:p>
        </p:txBody>
      </p:sp>
      <p:sp>
        <p:nvSpPr>
          <p:cNvPr id="3" name="Content Placeholder 2"/>
          <p:cNvSpPr>
            <a:spLocks noGrp="1"/>
          </p:cNvSpPr>
          <p:nvPr>
            <p:ph idx="1"/>
          </p:nvPr>
        </p:nvSpPr>
        <p:spPr/>
        <p:txBody>
          <a:bodyPr/>
          <a:lstStyle/>
          <a:p>
            <a:r>
              <a:rPr lang="en-US" dirty="0"/>
              <a:t>Consultation</a:t>
            </a:r>
          </a:p>
          <a:p>
            <a:pPr lvl="1"/>
            <a:r>
              <a:rPr lang="en-US" dirty="0"/>
              <a:t>phone, in-person</a:t>
            </a:r>
          </a:p>
          <a:p>
            <a:r>
              <a:rPr lang="en-US" dirty="0"/>
              <a:t>Education resources</a:t>
            </a:r>
          </a:p>
          <a:p>
            <a:pPr lvl="1"/>
            <a:r>
              <a:rPr lang="en-US" dirty="0"/>
              <a:t>seminars and printed materials</a:t>
            </a:r>
          </a:p>
          <a:p>
            <a:r>
              <a:rPr lang="en-US" dirty="0"/>
              <a:t>Working with LHD on clusters/outbreaks and QMP</a:t>
            </a:r>
          </a:p>
        </p:txBody>
      </p:sp>
    </p:spTree>
    <p:extLst>
      <p:ext uri="{BB962C8B-B14F-4D97-AF65-F5344CB8AC3E}">
        <p14:creationId xmlns:p14="http://schemas.microsoft.com/office/powerpoint/2010/main" val="278875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4 Video Sheldon's OCD (The Big Bang Theo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3346" y="762000"/>
            <a:ext cx="8251232" cy="5893166"/>
          </a:xfrm>
          <a:prstGeom prst="rect">
            <a:avLst/>
          </a:prstGeom>
        </p:spPr>
      </p:pic>
      <p:sp>
        <p:nvSpPr>
          <p:cNvPr id="5" name="Title 4"/>
          <p:cNvSpPr>
            <a:spLocks noGrp="1"/>
          </p:cNvSpPr>
          <p:nvPr>
            <p:ph type="title"/>
          </p:nvPr>
        </p:nvSpPr>
        <p:spPr>
          <a:xfrm>
            <a:off x="429491" y="152400"/>
            <a:ext cx="8229600" cy="690196"/>
          </a:xfrm>
        </p:spPr>
        <p:txBody>
          <a:bodyPr>
            <a:normAutofit/>
          </a:bodyPr>
          <a:lstStyle/>
          <a:p>
            <a:r>
              <a:rPr lang="en-US" dirty="0"/>
              <a:t>Video</a:t>
            </a:r>
          </a:p>
        </p:txBody>
      </p:sp>
    </p:spTree>
    <p:extLst>
      <p:ext uri="{BB962C8B-B14F-4D97-AF65-F5344CB8AC3E}">
        <p14:creationId xmlns:p14="http://schemas.microsoft.com/office/powerpoint/2010/main" val="1954837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14681"/>
            <a:ext cx="7315200" cy="1646302"/>
          </a:xfrm>
        </p:spPr>
        <p:txBody>
          <a:bodyPr>
            <a:normAutofit/>
          </a:bodyPr>
          <a:lstStyle/>
          <a:p>
            <a:r>
              <a:rPr lang="en-US" sz="4000" dirty="0"/>
              <a:t>Overview of Outbreak Settings </a:t>
            </a:r>
            <a:br>
              <a:rPr lang="en-US" sz="4000" dirty="0"/>
            </a:br>
            <a:r>
              <a:rPr lang="en-US" sz="4000" dirty="0"/>
              <a:t>and Investigations</a:t>
            </a:r>
          </a:p>
        </p:txBody>
      </p:sp>
      <p:sp>
        <p:nvSpPr>
          <p:cNvPr id="3" name="Subtitle 2"/>
          <p:cNvSpPr>
            <a:spLocks noGrp="1"/>
          </p:cNvSpPr>
          <p:nvPr>
            <p:ph type="subTitle" idx="1"/>
          </p:nvPr>
        </p:nvSpPr>
        <p:spPr>
          <a:xfrm>
            <a:off x="1717081" y="3640567"/>
            <a:ext cx="5826719" cy="1096899"/>
          </a:xfrm>
        </p:spPr>
        <p:txBody>
          <a:bodyPr>
            <a:normAutofit/>
          </a:bodyPr>
          <a:lstStyle/>
          <a:p>
            <a:r>
              <a:rPr lang="en-US" sz="2400" dirty="0"/>
              <a:t>Jessica Ross, CIC</a:t>
            </a:r>
          </a:p>
        </p:txBody>
      </p:sp>
      <p:pic>
        <p:nvPicPr>
          <p:cNvPr id="2050" name="Picture 2" descr="https://images.btol.com/ContentCafe/Jacket.aspx?UserID=majors&amp;Password=majors&amp;Return=T&amp;Type=M&amp;Value=978054748723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40567"/>
            <a:ext cx="2209800" cy="300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199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a:t>Why investigate	</a:t>
            </a:r>
          </a:p>
        </p:txBody>
      </p:sp>
      <p:sp>
        <p:nvSpPr>
          <p:cNvPr id="29698" name="Rectangle 3"/>
          <p:cNvSpPr>
            <a:spLocks noGrp="1" noChangeArrowheads="1"/>
          </p:cNvSpPr>
          <p:nvPr>
            <p:ph idx="1"/>
          </p:nvPr>
        </p:nvSpPr>
        <p:spPr bwMode="auto">
          <a:xfrm>
            <a:off x="609598" y="1600200"/>
            <a:ext cx="6781802" cy="4800600"/>
          </a:xfrm>
          <a:noFill/>
          <a:ln>
            <a:miter lim="800000"/>
            <a:headEnd/>
            <a:tailEnd/>
          </a:ln>
        </p:spPr>
        <p:txBody>
          <a:bodyPr vert="horz" wrap="square" lIns="91440" tIns="45720" rIns="91440" bIns="45720" numCol="1" anchor="t" anchorCtr="0" compatLnSpc="1">
            <a:prstTxWarp prst="textNoShape">
              <a:avLst/>
            </a:prstTxWarp>
            <a:noAutofit/>
          </a:bodyPr>
          <a:lstStyle/>
          <a:p>
            <a:pPr algn="ctr">
              <a:buFont typeface="Arial" charset="0"/>
              <a:buNone/>
            </a:pPr>
            <a:r>
              <a:rPr lang="en-US" sz="2400" i="1" dirty="0">
                <a:solidFill>
                  <a:srgbClr val="C00000"/>
                </a:solidFill>
              </a:rPr>
              <a:t>Investigation of HA outbreaks helps identify preventable causes of infection and unsafe products and practices</a:t>
            </a:r>
          </a:p>
          <a:p>
            <a:pPr lvl="1"/>
            <a:r>
              <a:rPr lang="en-US" sz="1800" i="1" dirty="0"/>
              <a:t>Prevent additional cases </a:t>
            </a:r>
          </a:p>
          <a:p>
            <a:pPr lvl="1"/>
            <a:r>
              <a:rPr lang="en-US" sz="1800" dirty="0"/>
              <a:t>Improve detections and reporting of outbreaks, clusters or unusual cases</a:t>
            </a:r>
          </a:p>
          <a:p>
            <a:pPr lvl="1"/>
            <a:r>
              <a:rPr lang="en-US" sz="1800" dirty="0"/>
              <a:t>Establish investigation protocols and train HD staff</a:t>
            </a:r>
          </a:p>
          <a:p>
            <a:pPr lvl="1"/>
            <a:r>
              <a:rPr lang="en-US" sz="1800" dirty="0"/>
              <a:t>Identify “unusual” practices </a:t>
            </a:r>
          </a:p>
          <a:p>
            <a:pPr lvl="1"/>
            <a:r>
              <a:rPr lang="en-US" sz="1800" dirty="0"/>
              <a:t>Improve or establish new standards of intervention or control measures</a:t>
            </a:r>
          </a:p>
          <a:p>
            <a:pPr lvl="1"/>
            <a:r>
              <a:rPr lang="en-US" sz="1800" dirty="0"/>
              <a:t>Assist in communication between state and local partners (e.g., State Survey Agencies, LHDs, licensing boards)</a:t>
            </a:r>
          </a:p>
          <a:p>
            <a:endParaRPr lang="en-US" sz="2400" dirty="0"/>
          </a:p>
        </p:txBody>
      </p:sp>
    </p:spTree>
    <p:extLst>
      <p:ext uri="{BB962C8B-B14F-4D97-AF65-F5344CB8AC3E}">
        <p14:creationId xmlns:p14="http://schemas.microsoft.com/office/powerpoint/2010/main" val="52575123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Types of Settings that could be Investigated</a:t>
            </a:r>
          </a:p>
        </p:txBody>
      </p:sp>
      <p:sp>
        <p:nvSpPr>
          <p:cNvPr id="5" name="Content Placeholder 4"/>
          <p:cNvSpPr>
            <a:spLocks noGrp="1"/>
          </p:cNvSpPr>
          <p:nvPr>
            <p:ph sz="half" idx="1"/>
          </p:nvPr>
        </p:nvSpPr>
        <p:spPr/>
        <p:txBody>
          <a:bodyPr>
            <a:normAutofit/>
          </a:bodyPr>
          <a:lstStyle/>
          <a:p>
            <a:r>
              <a:rPr lang="en-US" dirty="0"/>
              <a:t>Hospitals</a:t>
            </a:r>
          </a:p>
          <a:p>
            <a:r>
              <a:rPr lang="en-US" dirty="0"/>
              <a:t>Long Term Care Facilities (LTCF)</a:t>
            </a:r>
          </a:p>
          <a:p>
            <a:r>
              <a:rPr lang="en-US" dirty="0"/>
              <a:t>Group homes/assisted living centers</a:t>
            </a:r>
          </a:p>
          <a:p>
            <a:r>
              <a:rPr lang="en-US" dirty="0"/>
              <a:t>Physician offices</a:t>
            </a:r>
          </a:p>
          <a:p>
            <a:r>
              <a:rPr lang="en-US" dirty="0"/>
              <a:t>Outpatient treatment centers</a:t>
            </a:r>
          </a:p>
          <a:p>
            <a:r>
              <a:rPr lang="en-US" dirty="0"/>
              <a:t>Dialysis Centers (ESRD)</a:t>
            </a:r>
          </a:p>
          <a:p>
            <a:r>
              <a:rPr lang="en-US" dirty="0"/>
              <a:t>State schools</a:t>
            </a:r>
          </a:p>
          <a:p>
            <a:endParaRPr lang="en-US" dirty="0"/>
          </a:p>
          <a:p>
            <a:endParaRPr lang="en-US" dirty="0"/>
          </a:p>
        </p:txBody>
      </p:sp>
      <p:sp>
        <p:nvSpPr>
          <p:cNvPr id="6" name="Content Placeholder 5"/>
          <p:cNvSpPr>
            <a:spLocks noGrp="1"/>
          </p:cNvSpPr>
          <p:nvPr>
            <p:ph sz="half" idx="2"/>
          </p:nvPr>
        </p:nvSpPr>
        <p:spPr/>
        <p:txBody>
          <a:bodyPr>
            <a:normAutofit/>
          </a:bodyPr>
          <a:lstStyle/>
          <a:p>
            <a:r>
              <a:rPr lang="en-US" dirty="0"/>
              <a:t>Military bases </a:t>
            </a:r>
          </a:p>
          <a:p>
            <a:r>
              <a:rPr lang="en-US" dirty="0"/>
              <a:t>Prisons/Jails</a:t>
            </a:r>
          </a:p>
          <a:p>
            <a:r>
              <a:rPr lang="en-US" dirty="0"/>
              <a:t>Law enforcement training center </a:t>
            </a:r>
          </a:p>
          <a:p>
            <a:r>
              <a:rPr lang="en-US" dirty="0"/>
              <a:t>Tattoo studios </a:t>
            </a:r>
          </a:p>
          <a:p>
            <a:r>
              <a:rPr lang="en-US" dirty="0"/>
              <a:t>Nail salons</a:t>
            </a:r>
          </a:p>
          <a:p>
            <a:r>
              <a:rPr lang="en-US" dirty="0"/>
              <a:t>Tanning studio</a:t>
            </a:r>
          </a:p>
          <a:p>
            <a:r>
              <a:rPr lang="en-US" dirty="0"/>
              <a:t>ASC</a:t>
            </a:r>
          </a:p>
        </p:txBody>
      </p:sp>
    </p:spTree>
    <p:extLst>
      <p:ext uri="{BB962C8B-B14F-4D97-AF65-F5344CB8AC3E}">
        <p14:creationId xmlns:p14="http://schemas.microsoft.com/office/powerpoint/2010/main" val="1979409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Hospital Investigations</a:t>
            </a:r>
          </a:p>
        </p:txBody>
      </p:sp>
      <p:sp>
        <p:nvSpPr>
          <p:cNvPr id="4" name="Content Placeholder 3"/>
          <p:cNvSpPr>
            <a:spLocks noGrp="1"/>
          </p:cNvSpPr>
          <p:nvPr>
            <p:ph idx="1"/>
          </p:nvPr>
        </p:nvSpPr>
        <p:spPr>
          <a:xfrm>
            <a:off x="609599" y="1930400"/>
            <a:ext cx="6347714" cy="4699000"/>
          </a:xfrm>
        </p:spPr>
        <p:txBody>
          <a:bodyPr>
            <a:noAutofit/>
          </a:bodyPr>
          <a:lstStyle/>
          <a:p>
            <a:r>
              <a:rPr lang="en-US" sz="1600" dirty="0"/>
              <a:t>MRSA (several)</a:t>
            </a:r>
          </a:p>
          <a:p>
            <a:r>
              <a:rPr lang="en-US" sz="1600" dirty="0"/>
              <a:t>Group A strep (GAS or </a:t>
            </a:r>
            <a:r>
              <a:rPr lang="en-US" sz="1600" i="1" dirty="0"/>
              <a:t>S. pyogenes wound infections</a:t>
            </a:r>
            <a:r>
              <a:rPr lang="en-US" sz="1600" dirty="0"/>
              <a:t>)</a:t>
            </a:r>
          </a:p>
          <a:p>
            <a:r>
              <a:rPr lang="en-US" sz="1600" i="1" dirty="0"/>
              <a:t>Burkholderia cepacia</a:t>
            </a:r>
          </a:p>
          <a:p>
            <a:r>
              <a:rPr lang="en-US" sz="1600" i="1" dirty="0"/>
              <a:t>Pseudomonas aeruginosa</a:t>
            </a:r>
          </a:p>
          <a:p>
            <a:r>
              <a:rPr lang="en-US" sz="1600" i="1" dirty="0"/>
              <a:t>Acinetobacter baumannii</a:t>
            </a:r>
          </a:p>
          <a:p>
            <a:r>
              <a:rPr lang="en-US" sz="1600" i="1" dirty="0"/>
              <a:t>Mycobacterium mucogenicum (CLABSI)</a:t>
            </a:r>
          </a:p>
          <a:p>
            <a:r>
              <a:rPr lang="en-US" sz="1600" dirty="0"/>
              <a:t>Sphingomonas</a:t>
            </a:r>
          </a:p>
          <a:p>
            <a:r>
              <a:rPr lang="en-US" sz="1600" i="1" dirty="0"/>
              <a:t>Ralstonia pickettii</a:t>
            </a:r>
          </a:p>
          <a:p>
            <a:r>
              <a:rPr lang="en-US" sz="1600" dirty="0"/>
              <a:t>NEC, Legionellosis</a:t>
            </a:r>
          </a:p>
          <a:p>
            <a:r>
              <a:rPr lang="en-US" sz="1600" dirty="0"/>
              <a:t>Device and product –associated</a:t>
            </a:r>
          </a:p>
          <a:p>
            <a:r>
              <a:rPr lang="en-US" sz="1600" dirty="0"/>
              <a:t>Transplant  and  tissue associated</a:t>
            </a:r>
          </a:p>
          <a:p>
            <a:r>
              <a:rPr lang="en-US" sz="1600" dirty="0"/>
              <a:t>Surgical Site Infections (SSI) MDROs etc.</a:t>
            </a:r>
          </a:p>
        </p:txBody>
      </p:sp>
    </p:spTree>
    <p:extLst>
      <p:ext uri="{BB962C8B-B14F-4D97-AF65-F5344CB8AC3E}">
        <p14:creationId xmlns:p14="http://schemas.microsoft.com/office/powerpoint/2010/main" val="1205931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3"/>
          <p:cNvSpPr>
            <a:spLocks noGrp="1"/>
          </p:cNvSpPr>
          <p:nvPr>
            <p:ph type="title"/>
          </p:nvPr>
        </p:nvSpPr>
        <p:spPr bwMode="auto">
          <a:prstGeom prst="rect">
            <a:avLst/>
          </a:prstGeom>
          <a:noFill/>
          <a:ln>
            <a:miter lim="800000"/>
            <a:headEnd/>
            <a:tailEnd/>
          </a:ln>
        </p:spPr>
        <p:txBody>
          <a:bodyPr anchor="b">
            <a:normAutofit/>
          </a:bodyPr>
          <a:lstStyle/>
          <a:p>
            <a:pPr eaLnBrk="1" hangingPunct="1">
              <a:lnSpc>
                <a:spcPts val="3000"/>
              </a:lnSpc>
            </a:pPr>
            <a:r>
              <a:rPr lang="en-US" sz="4000" b="1" dirty="0">
                <a:effectLst>
                  <a:outerShdw blurRad="38100" dist="38100" dir="2700000" algn="tl">
                    <a:srgbClr val="000000">
                      <a:alpha val="43137"/>
                    </a:srgbClr>
                  </a:outerShdw>
                </a:effectLst>
              </a:rPr>
              <a:t>Product/Device-associated Investigations</a:t>
            </a:r>
          </a:p>
        </p:txBody>
      </p:sp>
      <p:sp>
        <p:nvSpPr>
          <p:cNvPr id="33794" name="Content Placeholder 4"/>
          <p:cNvSpPr>
            <a:spLocks noGrp="1"/>
          </p:cNvSpPr>
          <p:nvPr>
            <p:ph idx="1"/>
          </p:nvPr>
        </p:nvSpPr>
        <p:spPr bwMode="auto">
          <a:prstGeom prst="rect">
            <a:avLst/>
          </a:prstGeom>
          <a:noFill/>
          <a:ln>
            <a:miter lim="800000"/>
            <a:headEnd/>
            <a:tailEnd/>
          </a:ln>
        </p:spPr>
        <p:txBody>
          <a:bodyPr>
            <a:noAutofit/>
          </a:bodyPr>
          <a:lstStyle/>
          <a:p>
            <a:pPr>
              <a:buClr>
                <a:schemeClr val="bg2">
                  <a:lumMod val="50000"/>
                </a:schemeClr>
              </a:buClr>
              <a:buSzPct val="70000"/>
            </a:pPr>
            <a:r>
              <a:rPr lang="en-US" dirty="0"/>
              <a:t>Whirlpool</a:t>
            </a:r>
          </a:p>
          <a:p>
            <a:pPr>
              <a:buClr>
                <a:schemeClr val="bg2">
                  <a:lumMod val="50000"/>
                </a:schemeClr>
              </a:buClr>
              <a:buSzPct val="70000"/>
            </a:pPr>
            <a:r>
              <a:rPr lang="en-US" dirty="0"/>
              <a:t>Autoclave </a:t>
            </a:r>
          </a:p>
          <a:p>
            <a:pPr>
              <a:buClr>
                <a:schemeClr val="bg2">
                  <a:lumMod val="50000"/>
                </a:schemeClr>
              </a:buClr>
              <a:buSzPct val="70000"/>
            </a:pPr>
            <a:r>
              <a:rPr lang="en-US" dirty="0"/>
              <a:t>Contaminated dressings (Hydrogel)</a:t>
            </a:r>
          </a:p>
          <a:p>
            <a:pPr>
              <a:buClr>
                <a:schemeClr val="bg2">
                  <a:lumMod val="50000"/>
                </a:schemeClr>
              </a:buClr>
              <a:buSzPct val="70000"/>
            </a:pPr>
            <a:r>
              <a:rPr lang="en-US" dirty="0"/>
              <a:t>Mouthwash (several)</a:t>
            </a:r>
          </a:p>
          <a:p>
            <a:pPr>
              <a:buClr>
                <a:schemeClr val="bg2">
                  <a:lumMod val="50000"/>
                </a:schemeClr>
              </a:buClr>
              <a:buSzPct val="70000"/>
            </a:pPr>
            <a:r>
              <a:rPr lang="en-US" dirty="0"/>
              <a:t>Contact Lens solution (several)</a:t>
            </a:r>
          </a:p>
          <a:p>
            <a:pPr>
              <a:buClr>
                <a:schemeClr val="bg2">
                  <a:lumMod val="50000"/>
                </a:schemeClr>
              </a:buClr>
              <a:buSzPct val="70000"/>
            </a:pPr>
            <a:r>
              <a:rPr lang="en-US" dirty="0"/>
              <a:t>Oxygen Probes</a:t>
            </a:r>
          </a:p>
          <a:p>
            <a:pPr>
              <a:buClr>
                <a:schemeClr val="bg2">
                  <a:lumMod val="50000"/>
                </a:schemeClr>
              </a:buClr>
              <a:buSzPct val="70000"/>
            </a:pPr>
            <a:r>
              <a:rPr lang="en-US" dirty="0"/>
              <a:t>IV flushes (several)</a:t>
            </a:r>
          </a:p>
          <a:p>
            <a:pPr>
              <a:buClr>
                <a:schemeClr val="bg2">
                  <a:lumMod val="50000"/>
                </a:schemeClr>
              </a:buClr>
              <a:buSzPct val="70000"/>
            </a:pPr>
            <a:r>
              <a:rPr lang="en-US" dirty="0"/>
              <a:t>Tanning beds</a:t>
            </a:r>
          </a:p>
          <a:p>
            <a:pPr>
              <a:buClr>
                <a:schemeClr val="bg2">
                  <a:lumMod val="50000"/>
                </a:schemeClr>
              </a:buClr>
              <a:buSzPct val="70000"/>
            </a:pPr>
            <a:r>
              <a:rPr lang="en-US" dirty="0"/>
              <a:t>Arthroscopic shavers </a:t>
            </a:r>
          </a:p>
          <a:p>
            <a:pPr>
              <a:buClr>
                <a:schemeClr val="bg2">
                  <a:lumMod val="50000"/>
                </a:schemeClr>
              </a:buClr>
              <a:buSzPct val="70000"/>
            </a:pPr>
            <a:r>
              <a:rPr lang="en-US" dirty="0"/>
              <a:t>ECMO</a:t>
            </a:r>
          </a:p>
          <a:p>
            <a:pPr eaLnBrk="1" hangingPunct="1">
              <a:buClr>
                <a:schemeClr val="tx1"/>
              </a:buClr>
              <a:buSzPct val="70000"/>
              <a:buFont typeface="Wingdings" pitchFamily="2" charset="2"/>
              <a:buChar char="q"/>
            </a:pPr>
            <a:endParaRPr lang="en-US" dirty="0"/>
          </a:p>
          <a:p>
            <a:pPr eaLnBrk="1" hangingPunct="1">
              <a:buClr>
                <a:schemeClr val="tx1"/>
              </a:buClr>
              <a:buSzPct val="70000"/>
              <a:buFont typeface="Wingdings" pitchFamily="2" charset="2"/>
              <a:buChar char="q"/>
            </a:pPr>
            <a:endParaRPr lang="en-US" dirty="0"/>
          </a:p>
        </p:txBody>
      </p:sp>
    </p:spTree>
    <p:extLst>
      <p:ext uri="{BB962C8B-B14F-4D97-AF65-F5344CB8AC3E}">
        <p14:creationId xmlns:p14="http://schemas.microsoft.com/office/powerpoint/2010/main" val="266492698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3"/>
          <p:cNvSpPr>
            <a:spLocks noGrp="1"/>
          </p:cNvSpPr>
          <p:nvPr>
            <p:ph type="title"/>
          </p:nvPr>
        </p:nvSpPr>
        <p:spPr bwMode="auto">
          <a:prstGeom prst="rect">
            <a:avLst/>
          </a:prstGeom>
          <a:noFill/>
          <a:ln>
            <a:miter lim="800000"/>
            <a:headEnd/>
            <a:tailEnd/>
          </a:ln>
        </p:spPr>
        <p:txBody>
          <a:bodyPr anchor="b">
            <a:normAutofit/>
          </a:bodyPr>
          <a:lstStyle/>
          <a:p>
            <a:pPr eaLnBrk="1" hangingPunct="1">
              <a:lnSpc>
                <a:spcPts val="3000"/>
              </a:lnSpc>
            </a:pPr>
            <a:r>
              <a:rPr lang="en-US" b="1" dirty="0"/>
              <a:t>Physician Practice</a:t>
            </a:r>
          </a:p>
        </p:txBody>
      </p:sp>
      <p:sp>
        <p:nvSpPr>
          <p:cNvPr id="38914" name="Content Placeholder 4"/>
          <p:cNvSpPr>
            <a:spLocks noGrp="1"/>
          </p:cNvSpPr>
          <p:nvPr>
            <p:ph idx="1"/>
          </p:nvPr>
        </p:nvSpPr>
        <p:spPr bwMode="auto">
          <a:xfrm>
            <a:off x="443345" y="2057400"/>
            <a:ext cx="6719455" cy="3645091"/>
          </a:xfrm>
          <a:prstGeom prst="rect">
            <a:avLst/>
          </a:prstGeom>
          <a:noFill/>
          <a:ln>
            <a:miter lim="800000"/>
            <a:headEnd/>
            <a:tailEnd/>
          </a:ln>
        </p:spPr>
        <p:txBody>
          <a:bodyPr/>
          <a:lstStyle/>
          <a:p>
            <a:pPr>
              <a:buClr>
                <a:schemeClr val="bg2">
                  <a:lumMod val="50000"/>
                </a:schemeClr>
              </a:buClr>
              <a:buSzPct val="70000"/>
            </a:pPr>
            <a:r>
              <a:rPr lang="en-US" sz="2400" dirty="0"/>
              <a:t>Dermatology practice- (autoclave failure)</a:t>
            </a:r>
          </a:p>
          <a:p>
            <a:pPr>
              <a:buClr>
                <a:schemeClr val="bg2">
                  <a:lumMod val="50000"/>
                </a:schemeClr>
              </a:buClr>
              <a:buSzPct val="70000"/>
            </a:pPr>
            <a:r>
              <a:rPr lang="en-US" sz="2400" dirty="0"/>
              <a:t>Allergy  practice (injection safety)</a:t>
            </a:r>
          </a:p>
          <a:p>
            <a:pPr>
              <a:buClr>
                <a:schemeClr val="bg2">
                  <a:lumMod val="50000"/>
                </a:schemeClr>
              </a:buClr>
              <a:buSzPct val="70000"/>
            </a:pPr>
            <a:r>
              <a:rPr lang="en-US" sz="2400" dirty="0"/>
              <a:t>Wound care practice (MDRO)</a:t>
            </a:r>
          </a:p>
          <a:p>
            <a:pPr>
              <a:buClr>
                <a:schemeClr val="bg2">
                  <a:lumMod val="50000"/>
                </a:schemeClr>
              </a:buClr>
              <a:buSzPct val="70000"/>
            </a:pPr>
            <a:r>
              <a:rPr lang="en-US" sz="2400" dirty="0"/>
              <a:t>Wound Care Clinic (pseudomonas)</a:t>
            </a:r>
          </a:p>
          <a:p>
            <a:pPr>
              <a:buClr>
                <a:schemeClr val="bg2">
                  <a:lumMod val="50000"/>
                </a:schemeClr>
              </a:buClr>
              <a:buSzPct val="70000"/>
            </a:pPr>
            <a:endParaRPr lang="en-US" sz="2400" dirty="0">
              <a:solidFill>
                <a:schemeClr val="bg2"/>
              </a:solidFill>
            </a:endParaRPr>
          </a:p>
          <a:p>
            <a:pPr eaLnBrk="1" hangingPunct="1">
              <a:buClr>
                <a:schemeClr val="tx1"/>
              </a:buClr>
              <a:buSzPct val="70000"/>
              <a:buFont typeface="Wingdings" pitchFamily="2" charset="2"/>
              <a:buChar char="q"/>
            </a:pPr>
            <a:endParaRPr lang="en-US" sz="2400" dirty="0">
              <a:solidFill>
                <a:schemeClr val="bg2"/>
              </a:solidFill>
            </a:endParaRPr>
          </a:p>
          <a:p>
            <a:pPr eaLnBrk="1" hangingPunct="1">
              <a:buClr>
                <a:schemeClr val="tx1"/>
              </a:buClr>
              <a:buSzPct val="70000"/>
              <a:buFont typeface="Wingdings" pitchFamily="2" charset="2"/>
              <a:buChar char="q"/>
            </a:pPr>
            <a:endParaRPr lang="en-US" sz="2400" dirty="0">
              <a:solidFill>
                <a:schemeClr val="bg2"/>
              </a:solidFill>
            </a:endParaRPr>
          </a:p>
        </p:txBody>
      </p:sp>
      <p:sp>
        <p:nvSpPr>
          <p:cNvPr id="38915" name="Text Placeholder 5"/>
          <p:cNvSpPr>
            <a:spLocks noGrp="1"/>
          </p:cNvSpPr>
          <p:nvPr>
            <p:ph type="body" sz="quarter" idx="4294967295"/>
          </p:nvPr>
        </p:nvSpPr>
        <p:spPr bwMode="auto">
          <a:xfrm>
            <a:off x="914400" y="6007100"/>
            <a:ext cx="8229600" cy="609600"/>
          </a:xfrm>
          <a:prstGeom prst="rect">
            <a:avLst/>
          </a:prstGeom>
          <a:noFill/>
          <a:ln>
            <a:miter lim="800000"/>
            <a:headEnd/>
            <a:tailEnd/>
          </a:ln>
        </p:spPr>
        <p:txBody>
          <a:bodyPr anchor="b"/>
          <a:lstStyle/>
          <a:p>
            <a:pPr algn="r" eaLnBrk="1" hangingPunct="1">
              <a:lnSpc>
                <a:spcPts val="1100"/>
              </a:lnSpc>
              <a:buFont typeface="Arial" charset="0"/>
              <a:buNone/>
            </a:pPr>
            <a:r>
              <a:rPr lang="en-US" sz="1100" dirty="0">
                <a:solidFill>
                  <a:schemeClr val="tx2"/>
                </a:solidFill>
              </a:rPr>
              <a:t>* Citations, references, and credits – Myriad Pro, 11pt</a:t>
            </a:r>
          </a:p>
        </p:txBody>
      </p:sp>
    </p:spTree>
    <p:extLst>
      <p:ext uri="{BB962C8B-B14F-4D97-AF65-F5344CB8AC3E}">
        <p14:creationId xmlns:p14="http://schemas.microsoft.com/office/powerpoint/2010/main" val="346207781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00200"/>
            <a:ext cx="6934200" cy="1829761"/>
          </a:xfrm>
        </p:spPr>
        <p:txBody>
          <a:bodyPr>
            <a:normAutofit fontScale="90000"/>
          </a:bodyPr>
          <a:lstStyle/>
          <a:p>
            <a:r>
              <a:rPr lang="en-US" sz="4100" dirty="0"/>
              <a:t>Report of Unsafe Injection Practices at a Healthcare Facility</a:t>
            </a:r>
          </a:p>
        </p:txBody>
      </p:sp>
      <p:sp>
        <p:nvSpPr>
          <p:cNvPr id="3" name="Subtitle 2"/>
          <p:cNvSpPr>
            <a:spLocks noGrp="1"/>
          </p:cNvSpPr>
          <p:nvPr>
            <p:ph type="subTitle" idx="1"/>
          </p:nvPr>
        </p:nvSpPr>
        <p:spPr>
          <a:xfrm>
            <a:off x="1130595" y="4050834"/>
            <a:ext cx="6413205" cy="1511766"/>
          </a:xfrm>
        </p:spPr>
        <p:txBody>
          <a:bodyPr>
            <a:noAutofit/>
          </a:bodyPr>
          <a:lstStyle/>
          <a:p>
            <a:r>
              <a:rPr lang="en-US" sz="2800" dirty="0"/>
              <a:t>And how that relates to public health</a:t>
            </a:r>
          </a:p>
          <a:p>
            <a:endParaRPr lang="en-US" sz="1600" dirty="0"/>
          </a:p>
          <a:p>
            <a:r>
              <a:rPr lang="en-US" sz="2000" dirty="0"/>
              <a:t>Sandi Henley, RN, CIC</a:t>
            </a:r>
          </a:p>
        </p:txBody>
      </p:sp>
    </p:spTree>
    <p:extLst>
      <p:ext uri="{BB962C8B-B14F-4D97-AF65-F5344CB8AC3E}">
        <p14:creationId xmlns:p14="http://schemas.microsoft.com/office/powerpoint/2010/main" val="1578565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call</a:t>
            </a:r>
          </a:p>
        </p:txBody>
      </p:sp>
      <p:sp>
        <p:nvSpPr>
          <p:cNvPr id="3" name="Content Placeholder 2"/>
          <p:cNvSpPr>
            <a:spLocks noGrp="1"/>
          </p:cNvSpPr>
          <p:nvPr>
            <p:ph idx="1"/>
          </p:nvPr>
        </p:nvSpPr>
        <p:spPr/>
        <p:txBody>
          <a:bodyPr>
            <a:noAutofit/>
          </a:bodyPr>
          <a:lstStyle/>
          <a:p>
            <a:r>
              <a:rPr lang="en-US" sz="1950" dirty="0"/>
              <a:t>From one of your facilities:</a:t>
            </a:r>
          </a:p>
          <a:p>
            <a:pPr lvl="1"/>
            <a:r>
              <a:rPr lang="en-US" sz="1950" dirty="0"/>
              <a:t>HIV positive nurse found to have been diverting drugs for a six month period in the intensive care and surgical units of a hospitals in your county.  </a:t>
            </a:r>
          </a:p>
          <a:p>
            <a:pPr lvl="2"/>
            <a:r>
              <a:rPr lang="en-US" sz="1950" dirty="0"/>
              <a:t>Nurse admitted to taking drugs (Demerol) and refilled vials with saline using the same needle that she had used to inject herself.</a:t>
            </a:r>
          </a:p>
          <a:p>
            <a:pPr lvl="2"/>
            <a:r>
              <a:rPr lang="en-US" sz="1950" dirty="0"/>
              <a:t>200 patients admitted in the these units during this time frame.</a:t>
            </a:r>
          </a:p>
          <a:p>
            <a:pPr lvl="2"/>
            <a:r>
              <a:rPr lang="en-US" sz="1950" dirty="0"/>
              <a:t>However over 1,000 patient received the drug Demerol during this time frame.</a:t>
            </a:r>
          </a:p>
        </p:txBody>
      </p:sp>
    </p:spTree>
    <p:extLst>
      <p:ext uri="{BB962C8B-B14F-4D97-AF65-F5344CB8AC3E}">
        <p14:creationId xmlns:p14="http://schemas.microsoft.com/office/powerpoint/2010/main" val="254187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6347713" cy="1320800"/>
          </a:xfrm>
        </p:spPr>
        <p:txBody>
          <a:bodyPr/>
          <a:lstStyle/>
          <a:p>
            <a:r>
              <a:rPr lang="en-US" dirty="0"/>
              <a:t>HAI Investigation Team</a:t>
            </a:r>
          </a:p>
        </p:txBody>
      </p:sp>
      <p:sp>
        <p:nvSpPr>
          <p:cNvPr id="3" name="Content Placeholder 2"/>
          <p:cNvSpPr>
            <a:spLocks noGrp="1"/>
          </p:cNvSpPr>
          <p:nvPr>
            <p:ph idx="1"/>
          </p:nvPr>
        </p:nvSpPr>
        <p:spPr>
          <a:xfrm>
            <a:off x="381000" y="1153758"/>
            <a:ext cx="7848600" cy="5715000"/>
          </a:xfrm>
        </p:spPr>
        <p:txBody>
          <a:bodyPr>
            <a:noAutofit/>
          </a:bodyPr>
          <a:lstStyle/>
          <a:p>
            <a:r>
              <a:rPr lang="en-US" sz="1400" dirty="0"/>
              <a:t>Jessica Ross, CIC</a:t>
            </a:r>
          </a:p>
          <a:p>
            <a:pPr lvl="1"/>
            <a:r>
              <a:rPr lang="en-US" sz="1400" dirty="0"/>
              <a:t>Central office but covers HSR 1, 9/10, and 8</a:t>
            </a:r>
          </a:p>
          <a:p>
            <a:pPr lvl="1"/>
            <a:r>
              <a:rPr lang="en-US" sz="1400" dirty="0"/>
              <a:t>Phone: 512-776-6356, cell: 512-956-1029</a:t>
            </a:r>
          </a:p>
          <a:p>
            <a:r>
              <a:rPr lang="en-US" sz="1400" dirty="0"/>
              <a:t>Bobbiejean Garcia, MPH, CIC</a:t>
            </a:r>
          </a:p>
          <a:p>
            <a:pPr lvl="1"/>
            <a:r>
              <a:rPr lang="en-US" sz="1400" dirty="0"/>
              <a:t>HSR 6/5 S Regional HAI Epi</a:t>
            </a:r>
          </a:p>
          <a:p>
            <a:pPr lvl="1"/>
            <a:r>
              <a:rPr lang="en-US" sz="1400" dirty="0"/>
              <a:t>Phone: 713-767-3404</a:t>
            </a:r>
          </a:p>
          <a:p>
            <a:r>
              <a:rPr lang="en-US" sz="1400" dirty="0"/>
              <a:t>Melba Zambrano, RN, CIC</a:t>
            </a:r>
          </a:p>
          <a:p>
            <a:pPr lvl="1"/>
            <a:r>
              <a:rPr lang="en-US" sz="1400" dirty="0"/>
              <a:t>HSR 11 Regional HAI Epi</a:t>
            </a:r>
          </a:p>
          <a:p>
            <a:pPr lvl="1"/>
            <a:r>
              <a:rPr lang="en-US" sz="1400" dirty="0"/>
              <a:t>Phone: pending start date of March 16</a:t>
            </a:r>
            <a:r>
              <a:rPr lang="en-US" sz="1400" baseline="30000" dirty="0"/>
              <a:t>th</a:t>
            </a:r>
            <a:r>
              <a:rPr lang="en-US" sz="1400" dirty="0"/>
              <a:t>, 2016</a:t>
            </a:r>
          </a:p>
          <a:p>
            <a:r>
              <a:rPr lang="en-US" sz="1400" dirty="0"/>
              <a:t>Thi Dang, MPH, CIC</a:t>
            </a:r>
          </a:p>
          <a:p>
            <a:pPr lvl="1"/>
            <a:r>
              <a:rPr lang="en-US" sz="1400" dirty="0"/>
              <a:t>HSR 2/3 Regional HAI Epi</a:t>
            </a:r>
          </a:p>
          <a:p>
            <a:pPr lvl="1"/>
            <a:r>
              <a:rPr lang="en-US" sz="1400" dirty="0"/>
              <a:t>Interim for 4/5 N, job interviews conducted, pending </a:t>
            </a:r>
          </a:p>
          <a:p>
            <a:pPr lvl="1"/>
            <a:r>
              <a:rPr lang="en-US" sz="1400" dirty="0"/>
              <a:t>Phone: 214-632-3480</a:t>
            </a:r>
          </a:p>
          <a:p>
            <a:r>
              <a:rPr lang="en-US" sz="1400" dirty="0"/>
              <a:t>Sandi Henley, RN, CIC</a:t>
            </a:r>
          </a:p>
          <a:p>
            <a:pPr lvl="1"/>
            <a:r>
              <a:rPr lang="en-US" sz="1400" dirty="0"/>
              <a:t>HSR 7 Regional HAI Epi</a:t>
            </a:r>
          </a:p>
          <a:p>
            <a:pPr lvl="1"/>
            <a:r>
              <a:rPr lang="en-US" sz="1400" dirty="0"/>
              <a:t>Phone: 254-750-9387</a:t>
            </a:r>
          </a:p>
        </p:txBody>
      </p:sp>
    </p:spTree>
    <p:extLst>
      <p:ext uri="{BB962C8B-B14F-4D97-AF65-F5344CB8AC3E}">
        <p14:creationId xmlns:p14="http://schemas.microsoft.com/office/powerpoint/2010/main" val="38778348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Is this a problem for the health department to investigate?</a:t>
            </a:r>
          </a:p>
        </p:txBody>
      </p:sp>
    </p:spTree>
    <p:extLst>
      <p:ext uri="{BB962C8B-B14F-4D97-AF65-F5344CB8AC3E}">
        <p14:creationId xmlns:p14="http://schemas.microsoft.com/office/powerpoint/2010/main" val="2748432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Call	</a:t>
            </a:r>
          </a:p>
        </p:txBody>
      </p:sp>
      <p:sp>
        <p:nvSpPr>
          <p:cNvPr id="5" name="Content Placeholder 4"/>
          <p:cNvSpPr>
            <a:spLocks noGrp="1"/>
          </p:cNvSpPr>
          <p:nvPr>
            <p:ph idx="1"/>
          </p:nvPr>
        </p:nvSpPr>
        <p:spPr/>
        <p:txBody>
          <a:bodyPr>
            <a:normAutofit/>
          </a:bodyPr>
          <a:lstStyle/>
          <a:p>
            <a:r>
              <a:rPr lang="en-US" sz="1950" dirty="0"/>
              <a:t>An infection Preventionist at one of your facilities calls about a cluster of HCV patients. </a:t>
            </a:r>
          </a:p>
          <a:p>
            <a:pPr lvl="1"/>
            <a:r>
              <a:rPr lang="en-US" sz="1950" dirty="0"/>
              <a:t>She noted that she had to report four patients with HCV during the last 3 months </a:t>
            </a:r>
          </a:p>
          <a:p>
            <a:pPr lvl="1"/>
            <a:r>
              <a:rPr lang="en-US" sz="1950" dirty="0"/>
              <a:t>All of these patients had surgery at a local outpatient surgery center.</a:t>
            </a:r>
          </a:p>
          <a:p>
            <a:pPr lvl="1"/>
            <a:r>
              <a:rPr lang="en-US" sz="1950" dirty="0"/>
              <a:t>There are no other commonalities among these patients</a:t>
            </a:r>
          </a:p>
        </p:txBody>
      </p:sp>
    </p:spTree>
    <p:extLst>
      <p:ext uri="{BB962C8B-B14F-4D97-AF65-F5344CB8AC3E}">
        <p14:creationId xmlns:p14="http://schemas.microsoft.com/office/powerpoint/2010/main" val="3590960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Is this a problem for the health department to investigate?</a:t>
            </a:r>
          </a:p>
        </p:txBody>
      </p:sp>
    </p:spTree>
    <p:extLst>
      <p:ext uri="{BB962C8B-B14F-4D97-AF65-F5344CB8AC3E}">
        <p14:creationId xmlns:p14="http://schemas.microsoft.com/office/powerpoint/2010/main" val="1746180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call</a:t>
            </a:r>
          </a:p>
        </p:txBody>
      </p:sp>
      <p:sp>
        <p:nvSpPr>
          <p:cNvPr id="6" name="Content Placeholder 5"/>
          <p:cNvSpPr>
            <a:spLocks noGrp="1"/>
          </p:cNvSpPr>
          <p:nvPr>
            <p:ph idx="1"/>
          </p:nvPr>
        </p:nvSpPr>
        <p:spPr>
          <a:xfrm>
            <a:off x="228600" y="1481329"/>
            <a:ext cx="7848600" cy="4081272"/>
          </a:xfrm>
        </p:spPr>
        <p:txBody>
          <a:bodyPr>
            <a:normAutofit fontScale="77500" lnSpcReduction="20000"/>
          </a:bodyPr>
          <a:lstStyle/>
          <a:p>
            <a:pPr marL="0" indent="0">
              <a:spcAft>
                <a:spcPts val="450"/>
              </a:spcAft>
              <a:buNone/>
            </a:pPr>
            <a:r>
              <a:rPr lang="en-US" sz="3000" dirty="0">
                <a:latin typeface="Arial" panose="020B0604020202020204" pitchFamily="34" charset="0"/>
                <a:cs typeface="Arial" panose="020B0604020202020204" pitchFamily="34" charset="0"/>
              </a:rPr>
              <a:t>Monday morning you receive a call from one of your hospitals’ Infection Preventionist.  The following is a summary of the information provided:</a:t>
            </a:r>
          </a:p>
          <a:p>
            <a:pPr>
              <a:spcAft>
                <a:spcPts val="450"/>
              </a:spcAft>
            </a:pPr>
            <a:r>
              <a:rPr lang="en-US" sz="3000" dirty="0">
                <a:latin typeface="Arial" panose="020B0604020202020204" pitchFamily="34" charset="0"/>
                <a:cs typeface="Arial" panose="020B0604020202020204" pitchFamily="34" charset="0"/>
              </a:rPr>
              <a:t>Saturday nurse was identified reusing saline flush prefilled luer lock  (no needle) syringes on multiple patients</a:t>
            </a:r>
          </a:p>
          <a:p>
            <a:pPr>
              <a:spcAft>
                <a:spcPts val="450"/>
              </a:spcAft>
            </a:pPr>
            <a:r>
              <a:rPr lang="en-US" sz="3000" dirty="0">
                <a:latin typeface="Arial" panose="020B0604020202020204" pitchFamily="34" charset="0"/>
                <a:cs typeface="Arial" panose="020B0604020202020204" pitchFamily="34" charset="0"/>
              </a:rPr>
              <a:t>There is no evidence to support injecting drug use or drug diversion by the nurse</a:t>
            </a:r>
          </a:p>
          <a:p>
            <a:pPr>
              <a:spcAft>
                <a:spcPts val="450"/>
              </a:spcAft>
            </a:pPr>
            <a:r>
              <a:rPr lang="en-US" sz="3000" dirty="0">
                <a:latin typeface="Arial" panose="020B0604020202020204" pitchFamily="34" charset="0"/>
                <a:cs typeface="Arial" panose="020B0604020202020204" pitchFamily="34" charset="0"/>
              </a:rPr>
              <a:t>The  nurse reports reusing partial syringes on multiple patients for at least 6 months  Hired 19 months prior.</a:t>
            </a:r>
          </a:p>
          <a:p>
            <a:pPr>
              <a:spcAft>
                <a:spcPts val="450"/>
              </a:spcAft>
            </a:pPr>
            <a:r>
              <a:rPr lang="en-US" sz="3000" dirty="0">
                <a:latin typeface="Arial" panose="020B0604020202020204" pitchFamily="34" charset="0"/>
                <a:cs typeface="Arial" panose="020B0604020202020204" pitchFamily="34" charset="0"/>
              </a:rPr>
              <a:t>Nurse is negative for HCV, HBV and HIV</a:t>
            </a:r>
          </a:p>
          <a:p>
            <a:pPr lvl="0" rtl="0"/>
            <a:endParaRPr lang="en-US" dirty="0"/>
          </a:p>
        </p:txBody>
      </p:sp>
      <p:sp>
        <p:nvSpPr>
          <p:cNvPr id="5" name="TextBox 4"/>
          <p:cNvSpPr txBox="1"/>
          <p:nvPr/>
        </p:nvSpPr>
        <p:spPr>
          <a:xfrm>
            <a:off x="381001" y="5715000"/>
            <a:ext cx="7467600" cy="577081"/>
          </a:xfrm>
          <a:prstGeom prst="rect">
            <a:avLst/>
          </a:prstGeom>
          <a:noFill/>
        </p:spPr>
        <p:txBody>
          <a:bodyPr wrap="square" rtlCol="0">
            <a:spAutoFit/>
          </a:bodyPr>
          <a:lstStyle/>
          <a:p>
            <a:pPr algn="ctr"/>
            <a:r>
              <a:rPr lang="en-US" sz="1050" dirty="0"/>
              <a:t>A saline flush is the method of clearing out intravenous lines (IVs), Central Lines or Arterial Lines of any medicine or other perishable liquids so that they can keep the area of entering clean and sterile. Usually in flushing an intravenous cannula, a 5ml syringe of saline is emptied into the medication port of the cannula's connecting hub after insertion.</a:t>
            </a:r>
          </a:p>
        </p:txBody>
      </p:sp>
    </p:spTree>
    <p:extLst>
      <p:ext uri="{BB962C8B-B14F-4D97-AF65-F5344CB8AC3E}">
        <p14:creationId xmlns:p14="http://schemas.microsoft.com/office/powerpoint/2010/main" val="3056190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Is this a problem for the health department to investigate?</a:t>
            </a:r>
          </a:p>
        </p:txBody>
      </p:sp>
    </p:spTree>
    <p:extLst>
      <p:ext uri="{BB962C8B-B14F-4D97-AF65-F5344CB8AC3E}">
        <p14:creationId xmlns:p14="http://schemas.microsoft.com/office/powerpoint/2010/main" val="2238930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the problem</a:t>
            </a:r>
          </a:p>
        </p:txBody>
      </p:sp>
      <p:sp>
        <p:nvSpPr>
          <p:cNvPr id="3" name="Content Placeholder 2"/>
          <p:cNvSpPr>
            <a:spLocks noGrp="1"/>
          </p:cNvSpPr>
          <p:nvPr>
            <p:ph idx="1"/>
          </p:nvPr>
        </p:nvSpPr>
        <p:spPr>
          <a:xfrm>
            <a:off x="381000" y="1524000"/>
            <a:ext cx="7162801" cy="4572000"/>
          </a:xfrm>
        </p:spPr>
        <p:txBody>
          <a:bodyPr>
            <a:noAutofit/>
          </a:bodyPr>
          <a:lstStyle/>
          <a:p>
            <a:pPr marL="0" indent="0">
              <a:buNone/>
            </a:pPr>
            <a:r>
              <a:rPr lang="en-US" sz="1100" dirty="0"/>
              <a:t>44 outbreaks (two or more cases) of viral hepatitis related to healthcare reported to CDC during 2008-2014; of these, 42 (95%) occurred in non-hospital settings.</a:t>
            </a:r>
            <a:br>
              <a:rPr lang="en-US" sz="1100" dirty="0"/>
            </a:br>
            <a:endParaRPr lang="en-US" sz="1100" dirty="0"/>
          </a:p>
          <a:p>
            <a:pPr marL="0" indent="0">
              <a:buNone/>
            </a:pPr>
            <a:r>
              <a:rPr lang="en-US" sz="1100" b="1" dirty="0"/>
              <a:t>Hepatitis B (total 23 outbreaks, 175 outbreak-associated cases, &gt;10,700 persons notified for screening): </a:t>
            </a:r>
            <a:endParaRPr lang="en-US" sz="1100" dirty="0"/>
          </a:p>
          <a:p>
            <a:r>
              <a:rPr lang="en-US" sz="1100" dirty="0"/>
              <a:t>17 outbreaks occurred in long-term care facilities, with at least 129 outbreak-associated cases of HBV and approximately 1,600 at- risk persons notified for screening</a:t>
            </a:r>
          </a:p>
          <a:p>
            <a:pPr lvl="1"/>
            <a:r>
              <a:rPr lang="en-US" sz="1000" dirty="0"/>
              <a:t>82% (14/17) of the outbreaks were associated with infection control breaks during assisted monitoring of blood glucose (AMBG)</a:t>
            </a:r>
          </a:p>
          <a:p>
            <a:r>
              <a:rPr lang="en-US" sz="1100" dirty="0"/>
              <a:t>5 outbreaks occurred in other settings, one each at: a free dental clinic in school gymnasium, an outpatient oncology clinic, a hospital surgery service, and two at pain remediation clinics (one outbreak of HBV and one with both HBV and HCV), with 46 outbreak-associated cases of HBV and &gt; 8,500 persons at-risk persons notified for screening</a:t>
            </a:r>
          </a:p>
          <a:p>
            <a:pPr marL="0" indent="0">
              <a:buNone/>
            </a:pPr>
            <a:r>
              <a:rPr lang="en-US" sz="1100" b="1" dirty="0"/>
              <a:t>Hepatitis C (total 22 outbreaks, 239 outbreak-associated cases, &gt;90,400 at-risk persons notified for screening):</a:t>
            </a:r>
            <a:endParaRPr lang="en-US" sz="1100" dirty="0"/>
          </a:p>
          <a:p>
            <a:r>
              <a:rPr lang="en-US" sz="1100" dirty="0"/>
              <a:t>9 outbreaks occurred in outpatient facilities (including the above mentioned outbreak of both HBV and HCV), with 87 outbreak-associated cases of HCV and &gt;91,100 persons notified for screening</a:t>
            </a:r>
          </a:p>
          <a:p>
            <a:r>
              <a:rPr lang="en-US" sz="1100" dirty="0"/>
              <a:t>11 outbreaks occurred in hemodialysis settings, with 79 outbreak-associated cases of HCV and 1,833 persons notified for screening</a:t>
            </a:r>
          </a:p>
          <a:p>
            <a:r>
              <a:rPr lang="en-US" sz="1100" dirty="0"/>
              <a:t>Two outbreaks occurred because of drug diversion by HCV-infected health care providers, with at least 71 outbreak-associated cases of HCV and &gt;19,000 persons notified for screening</a:t>
            </a:r>
          </a:p>
          <a:p>
            <a:endParaRPr lang="en-US" sz="1100" dirty="0"/>
          </a:p>
        </p:txBody>
      </p:sp>
    </p:spTree>
    <p:extLst>
      <p:ext uri="{BB962C8B-B14F-4D97-AF65-F5344CB8AC3E}">
        <p14:creationId xmlns:p14="http://schemas.microsoft.com/office/powerpoint/2010/main" val="245193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the impact?</a:t>
            </a:r>
          </a:p>
        </p:txBody>
      </p:sp>
      <p:sp>
        <p:nvSpPr>
          <p:cNvPr id="3" name="Content Placeholder 2"/>
          <p:cNvSpPr>
            <a:spLocks noGrp="1"/>
          </p:cNvSpPr>
          <p:nvPr>
            <p:ph idx="1"/>
          </p:nvPr>
        </p:nvSpPr>
        <p:spPr/>
        <p:txBody>
          <a:bodyPr>
            <a:normAutofit fontScale="77500" lnSpcReduction="20000"/>
          </a:bodyPr>
          <a:lstStyle/>
          <a:p>
            <a:r>
              <a:rPr lang="en-US" dirty="0"/>
              <a:t>Unsafe injection practices and other lapses in basic infection control put patients at risk of infection. </a:t>
            </a:r>
          </a:p>
          <a:p>
            <a:endParaRPr lang="en-US" dirty="0"/>
          </a:p>
          <a:p>
            <a:r>
              <a:rPr lang="en-US" dirty="0"/>
              <a:t>These incidents have occurred in a wide variety of healthcare settings (e.g., hospitals, outpatient clinics, assisted living facilities). Most typically (95%) are in outpatient centers.</a:t>
            </a:r>
          </a:p>
          <a:p>
            <a:endParaRPr lang="en-US" dirty="0"/>
          </a:p>
          <a:p>
            <a:r>
              <a:rPr lang="en-US" dirty="0"/>
              <a:t>When these practices or the resulting infections are discovered, a patient notification process typically ensues. </a:t>
            </a:r>
          </a:p>
          <a:p>
            <a:pPr marL="0" indent="0">
              <a:buNone/>
            </a:pPr>
            <a:endParaRPr lang="en-US" dirty="0"/>
          </a:p>
          <a:p>
            <a:r>
              <a:rPr lang="en-US" dirty="0"/>
              <a:t>There has been a steady increase in the number of requests to CDC from state health departments and healthcare facilities for assistance in investigating infections and outbreaks potentially stemming from unsafe injection practices or related breakdowns in safe care. </a:t>
            </a:r>
          </a:p>
          <a:p>
            <a:pPr marL="0" indent="0">
              <a:buNone/>
            </a:pPr>
            <a:endParaRPr lang="en-US" dirty="0"/>
          </a:p>
          <a:p>
            <a:pPr marL="0" indent="0" algn="ctr">
              <a:buNone/>
            </a:pPr>
            <a:r>
              <a:rPr lang="en-US" dirty="0"/>
              <a:t>http://www.cdc.gov/injectionsafety/pntoolkit/index.html</a:t>
            </a:r>
          </a:p>
        </p:txBody>
      </p:sp>
    </p:spTree>
    <p:extLst>
      <p:ext uri="{BB962C8B-B14F-4D97-AF65-F5344CB8AC3E}">
        <p14:creationId xmlns:p14="http://schemas.microsoft.com/office/powerpoint/2010/main" val="3408910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some Unsafe Injection Practices?</a:t>
            </a:r>
          </a:p>
        </p:txBody>
      </p:sp>
      <p:sp>
        <p:nvSpPr>
          <p:cNvPr id="3" name="Content Placeholder 2"/>
          <p:cNvSpPr>
            <a:spLocks noGrp="1"/>
          </p:cNvSpPr>
          <p:nvPr>
            <p:ph idx="1"/>
          </p:nvPr>
        </p:nvSpPr>
        <p:spPr/>
        <p:txBody>
          <a:bodyPr>
            <a:normAutofit/>
          </a:bodyPr>
          <a:lstStyle/>
          <a:p>
            <a:pPr marL="0" indent="0">
              <a:buNone/>
            </a:pPr>
            <a:r>
              <a:rPr lang="en-US" i="1" dirty="0"/>
              <a:t>that have led to patient harm. . . .</a:t>
            </a:r>
          </a:p>
          <a:p>
            <a:r>
              <a:rPr lang="en-US" dirty="0"/>
              <a:t>Use of a single syringe, with or without the same needle, to administer medication to multiple patients</a:t>
            </a:r>
          </a:p>
          <a:p>
            <a:r>
              <a:rPr lang="en-US" dirty="0"/>
              <a:t>Reinsertion of a used syringe, with or without the same needle, into a medication vial or solution container (e.g., saline bag) to obtain additional medication for single patient and then using that vial or solution container for subsequent patients</a:t>
            </a:r>
          </a:p>
          <a:p>
            <a:r>
              <a:rPr lang="en-US" dirty="0"/>
              <a:t>Preparation of medications in close proximity to contaminated supplies or equipment</a:t>
            </a:r>
          </a:p>
        </p:txBody>
      </p:sp>
    </p:spTree>
    <p:extLst>
      <p:ext uri="{BB962C8B-B14F-4D97-AF65-F5344CB8AC3E}">
        <p14:creationId xmlns:p14="http://schemas.microsoft.com/office/powerpoint/2010/main" val="631726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685800"/>
            <a:ext cx="7765256" cy="5007769"/>
          </a:xfrm>
          <a:prstGeom prst="rect">
            <a:avLst/>
          </a:prstGeom>
        </p:spPr>
      </p:pic>
    </p:spTree>
    <p:extLst>
      <p:ext uri="{BB962C8B-B14F-4D97-AF65-F5344CB8AC3E}">
        <p14:creationId xmlns:p14="http://schemas.microsoft.com/office/powerpoint/2010/main" val="1884939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can be really big!</a:t>
            </a:r>
          </a:p>
        </p:txBody>
      </p:sp>
      <p:sp>
        <p:nvSpPr>
          <p:cNvPr id="3" name="Content Placeholder 2"/>
          <p:cNvSpPr>
            <a:spLocks noGrp="1"/>
          </p:cNvSpPr>
          <p:nvPr>
            <p:ph idx="1"/>
          </p:nvPr>
        </p:nvSpPr>
        <p:spPr/>
        <p:txBody>
          <a:bodyPr>
            <a:normAutofit/>
          </a:bodyPr>
          <a:lstStyle/>
          <a:p>
            <a:r>
              <a:rPr lang="en-US" dirty="0"/>
              <a:t>NEVADA: A 2008 outbreak of hepatitis C at an endoscopy clinic in Nevada occurred because syringes used to access medication vials were reused for multiple patients. The resulting public health notification of approximately 50,000 people was the largest of its kind in United States healthcare. The Southern Nevada Health District estimated total public health costs including investigation, testing, and medical counseling at $16-$21 million. The doctor and two nurses involved in the outbreak face a loss of livelihood and reputation, as well as criminal charges that their malpractice insurance does not cover</a:t>
            </a:r>
          </a:p>
        </p:txBody>
      </p:sp>
    </p:spTree>
    <p:extLst>
      <p:ext uri="{BB962C8B-B14F-4D97-AF65-F5344CB8AC3E}">
        <p14:creationId xmlns:p14="http://schemas.microsoft.com/office/powerpoint/2010/main" val="3537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a:t>The HAI Problem</a:t>
            </a:r>
          </a:p>
        </p:txBody>
      </p:sp>
      <p:sp>
        <p:nvSpPr>
          <p:cNvPr id="6147" name="Rectangle 3"/>
          <p:cNvSpPr>
            <a:spLocks noGrp="1" noChangeArrowheads="1"/>
          </p:cNvSpPr>
          <p:nvPr>
            <p:ph idx="1"/>
          </p:nvPr>
        </p:nvSpPr>
        <p:spPr/>
        <p:txBody>
          <a:bodyPr>
            <a:normAutofit/>
          </a:bodyPr>
          <a:lstStyle/>
          <a:p>
            <a:pPr eaLnBrk="1" hangingPunct="1">
              <a:buFont typeface="Wingdings" pitchFamily="2" charset="2"/>
              <a:buNone/>
            </a:pPr>
            <a:r>
              <a:rPr lang="en-US" altLang="en-US" b="1" dirty="0"/>
              <a:t>United States</a:t>
            </a:r>
          </a:p>
          <a:p>
            <a:r>
              <a:rPr lang="en-US" altLang="en-US" dirty="0"/>
              <a:t>722,000 infections/year</a:t>
            </a:r>
          </a:p>
          <a:p>
            <a:r>
              <a:rPr lang="en-US" altLang="en-US" dirty="0"/>
              <a:t>  75,000 deaths/year </a:t>
            </a:r>
          </a:p>
          <a:p>
            <a:r>
              <a:rPr lang="en-US" altLang="en-US" dirty="0"/>
              <a:t>$25-$33B in healthcare costs</a:t>
            </a:r>
            <a:r>
              <a:rPr lang="en-US" altLang="en-US" b="1" dirty="0"/>
              <a:t> </a:t>
            </a:r>
          </a:p>
          <a:p>
            <a:pPr eaLnBrk="1" hangingPunct="1"/>
            <a:endParaRPr lang="en-US" altLang="en-US" b="1" dirty="0"/>
          </a:p>
          <a:p>
            <a:pPr eaLnBrk="1" hangingPunct="1">
              <a:buFont typeface="Wingdings" pitchFamily="2" charset="2"/>
              <a:buNone/>
            </a:pPr>
            <a:r>
              <a:rPr lang="en-US" altLang="en-US" b="1" dirty="0"/>
              <a:t>Texas </a:t>
            </a:r>
          </a:p>
          <a:p>
            <a:pPr eaLnBrk="1" hangingPunct="1"/>
            <a:r>
              <a:rPr lang="en-US" altLang="en-US" dirty="0"/>
              <a:t>130K-160K infections/year</a:t>
            </a:r>
          </a:p>
          <a:p>
            <a:pPr eaLnBrk="1" hangingPunct="1"/>
            <a:r>
              <a:rPr lang="en-US" altLang="en-US" dirty="0"/>
              <a:t>8K-9K deaths/year</a:t>
            </a:r>
          </a:p>
          <a:p>
            <a:pPr eaLnBrk="1" hangingPunct="1"/>
            <a:r>
              <a:rPr lang="en-US" altLang="en-US" dirty="0"/>
              <a:t>Costs to patient &amp; family, HCW, etc.</a:t>
            </a:r>
          </a:p>
          <a:p>
            <a:pPr eaLnBrk="1" hangingPunct="1"/>
            <a:endParaRPr lang="en-US" altLang="en-US" sz="1000" dirty="0"/>
          </a:p>
          <a:p>
            <a:pPr eaLnBrk="1" hangingPunct="1">
              <a:buFont typeface="Wingdings" pitchFamily="2" charset="2"/>
              <a:buNone/>
            </a:pPr>
            <a:endParaRPr lang="en-US" altLang="en-US" dirty="0"/>
          </a:p>
        </p:txBody>
      </p:sp>
    </p:spTree>
    <p:extLst>
      <p:ext uri="{BB962C8B-B14F-4D97-AF65-F5344CB8AC3E}">
        <p14:creationId xmlns:p14="http://schemas.microsoft.com/office/powerpoint/2010/main" val="27752594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call</a:t>
            </a:r>
          </a:p>
        </p:txBody>
      </p:sp>
      <p:sp>
        <p:nvSpPr>
          <p:cNvPr id="6" name="Content Placeholder 5"/>
          <p:cNvSpPr>
            <a:spLocks noGrp="1"/>
          </p:cNvSpPr>
          <p:nvPr>
            <p:ph idx="1"/>
          </p:nvPr>
        </p:nvSpPr>
        <p:spPr>
          <a:xfrm>
            <a:off x="152400" y="1481329"/>
            <a:ext cx="7696200" cy="4081272"/>
          </a:xfrm>
        </p:spPr>
        <p:txBody>
          <a:bodyPr>
            <a:normAutofit fontScale="77500" lnSpcReduction="20000"/>
          </a:bodyPr>
          <a:lstStyle/>
          <a:p>
            <a:pPr marL="0" indent="0">
              <a:spcAft>
                <a:spcPts val="450"/>
              </a:spcAft>
              <a:buNone/>
            </a:pPr>
            <a:r>
              <a:rPr lang="en-US" sz="3000" dirty="0">
                <a:latin typeface="Arial" panose="020B0604020202020204" pitchFamily="34" charset="0"/>
                <a:cs typeface="Arial" panose="020B0604020202020204" pitchFamily="34" charset="0"/>
              </a:rPr>
              <a:t>Monday morning you receive a call from one of your hospitals’ Infection Preventionist.  The following is a summary of the information provided:</a:t>
            </a:r>
          </a:p>
          <a:p>
            <a:pPr>
              <a:spcAft>
                <a:spcPts val="450"/>
              </a:spcAft>
            </a:pPr>
            <a:r>
              <a:rPr lang="en-US" sz="3000" dirty="0">
                <a:latin typeface="Arial" panose="020B0604020202020204" pitchFamily="34" charset="0"/>
                <a:cs typeface="Arial" panose="020B0604020202020204" pitchFamily="34" charset="0"/>
              </a:rPr>
              <a:t>Saturday nurse was identified reusing saline flush prefilled luer lock  (no needle) syringes on multiple patients</a:t>
            </a:r>
          </a:p>
          <a:p>
            <a:pPr>
              <a:spcAft>
                <a:spcPts val="450"/>
              </a:spcAft>
            </a:pPr>
            <a:r>
              <a:rPr lang="en-US" sz="3000" dirty="0">
                <a:latin typeface="Arial" panose="020B0604020202020204" pitchFamily="34" charset="0"/>
                <a:cs typeface="Arial" panose="020B0604020202020204" pitchFamily="34" charset="0"/>
              </a:rPr>
              <a:t>There is no evidence to support injecting drug use or drug diversion by the nurse</a:t>
            </a:r>
          </a:p>
          <a:p>
            <a:pPr>
              <a:spcAft>
                <a:spcPts val="450"/>
              </a:spcAft>
            </a:pPr>
            <a:r>
              <a:rPr lang="en-US" sz="3000" dirty="0">
                <a:latin typeface="Arial" panose="020B0604020202020204" pitchFamily="34" charset="0"/>
                <a:cs typeface="Arial" panose="020B0604020202020204" pitchFamily="34" charset="0"/>
              </a:rPr>
              <a:t>The  nurse reports reusing partial syringes on multiple patients for at least 6 months  Hired 19 months prior.</a:t>
            </a:r>
          </a:p>
          <a:p>
            <a:pPr>
              <a:spcAft>
                <a:spcPts val="450"/>
              </a:spcAft>
            </a:pPr>
            <a:r>
              <a:rPr lang="en-US" sz="3000" dirty="0">
                <a:latin typeface="Arial" panose="020B0604020202020204" pitchFamily="34" charset="0"/>
                <a:cs typeface="Arial" panose="020B0604020202020204" pitchFamily="34" charset="0"/>
              </a:rPr>
              <a:t>Nurse is negative for HCV, HBV and HIV</a:t>
            </a:r>
          </a:p>
          <a:p>
            <a:pPr lvl="0" rtl="0"/>
            <a:endParaRPr lang="en-US" dirty="0"/>
          </a:p>
        </p:txBody>
      </p:sp>
      <p:sp>
        <p:nvSpPr>
          <p:cNvPr id="5" name="TextBox 4"/>
          <p:cNvSpPr txBox="1"/>
          <p:nvPr/>
        </p:nvSpPr>
        <p:spPr>
          <a:xfrm>
            <a:off x="304801" y="5857249"/>
            <a:ext cx="6857999" cy="738664"/>
          </a:xfrm>
          <a:prstGeom prst="rect">
            <a:avLst/>
          </a:prstGeom>
          <a:noFill/>
        </p:spPr>
        <p:txBody>
          <a:bodyPr wrap="square" rtlCol="0">
            <a:spAutoFit/>
          </a:bodyPr>
          <a:lstStyle/>
          <a:p>
            <a:pPr algn="ctr"/>
            <a:r>
              <a:rPr lang="en-US" sz="1050" dirty="0"/>
              <a:t>A saline flush is the method of clearing out intravenous lines (IVs), Central Lines or Arterial Lines of any medicine or other perishable liquids so that they can keep the area of entering clean and sterile. Usually in flushing an intravenous cannula, a 5ml syringe of saline is emptied into the medication port of the cannula's connecting hub after insertion.</a:t>
            </a:r>
          </a:p>
        </p:txBody>
      </p:sp>
    </p:spTree>
    <p:extLst>
      <p:ext uri="{BB962C8B-B14F-4D97-AF65-F5344CB8AC3E}">
        <p14:creationId xmlns:p14="http://schemas.microsoft.com/office/powerpoint/2010/main" val="3037324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questions would you have?</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124200" y="2590800"/>
            <a:ext cx="2070100" cy="2152650"/>
          </a:xfrm>
        </p:spPr>
      </p:pic>
    </p:spTree>
    <p:extLst>
      <p:ext uri="{BB962C8B-B14F-4D97-AF65-F5344CB8AC3E}">
        <p14:creationId xmlns:p14="http://schemas.microsoft.com/office/powerpoint/2010/main" val="3953062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questions would you have?</a:t>
            </a:r>
          </a:p>
        </p:txBody>
      </p:sp>
      <p:sp>
        <p:nvSpPr>
          <p:cNvPr id="3" name="Content Placeholder 2"/>
          <p:cNvSpPr>
            <a:spLocks noGrp="1"/>
          </p:cNvSpPr>
          <p:nvPr>
            <p:ph idx="1"/>
          </p:nvPr>
        </p:nvSpPr>
        <p:spPr/>
        <p:txBody>
          <a:bodyPr/>
          <a:lstStyle/>
          <a:p>
            <a:pPr>
              <a:spcAft>
                <a:spcPts val="750"/>
              </a:spcAft>
            </a:pPr>
            <a:r>
              <a:rPr lang="en-US" dirty="0"/>
              <a:t>How long has she/he engaged in this sort of practice?</a:t>
            </a:r>
          </a:p>
          <a:p>
            <a:pPr>
              <a:spcAft>
                <a:spcPts val="750"/>
              </a:spcAft>
            </a:pPr>
            <a:r>
              <a:rPr lang="en-US" dirty="0"/>
              <a:t>Are other engaged in the same or similar practices?</a:t>
            </a:r>
          </a:p>
          <a:p>
            <a:pPr>
              <a:spcAft>
                <a:spcPts val="750"/>
              </a:spcAft>
            </a:pPr>
            <a:r>
              <a:rPr lang="en-US" dirty="0"/>
              <a:t>What is the patient population that is impacted?</a:t>
            </a:r>
          </a:p>
          <a:p>
            <a:pPr>
              <a:spcAft>
                <a:spcPts val="750"/>
              </a:spcAft>
            </a:pPr>
            <a:r>
              <a:rPr lang="en-US" dirty="0"/>
              <a:t>Can you track which patients she cared for?</a:t>
            </a:r>
          </a:p>
          <a:p>
            <a:pPr marL="0" indent="0">
              <a:spcAft>
                <a:spcPts val="750"/>
              </a:spcAft>
              <a:buNone/>
            </a:pPr>
            <a:r>
              <a:rPr lang="en-US" dirty="0"/>
              <a:t>	</a:t>
            </a:r>
          </a:p>
          <a:p>
            <a:endParaRPr lang="en-US" dirty="0"/>
          </a:p>
        </p:txBody>
      </p:sp>
    </p:spTree>
    <p:extLst>
      <p:ext uri="{BB962C8B-B14F-4D97-AF65-F5344CB8AC3E}">
        <p14:creationId xmlns:p14="http://schemas.microsoft.com/office/powerpoint/2010/main" val="33489370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questions would you have?</a:t>
            </a:r>
          </a:p>
        </p:txBody>
      </p:sp>
      <p:sp>
        <p:nvSpPr>
          <p:cNvPr id="3" name="Content Placeholder 2"/>
          <p:cNvSpPr>
            <a:spLocks noGrp="1"/>
          </p:cNvSpPr>
          <p:nvPr>
            <p:ph idx="1"/>
          </p:nvPr>
        </p:nvSpPr>
        <p:spPr/>
        <p:txBody>
          <a:bodyPr>
            <a:normAutofit/>
          </a:bodyPr>
          <a:lstStyle/>
          <a:p>
            <a:r>
              <a:rPr lang="en-US" dirty="0"/>
              <a:t>Do we have to follow-up on ALL of the healthcare encounters?</a:t>
            </a:r>
          </a:p>
          <a:p>
            <a:r>
              <a:rPr lang="en-US" dirty="0"/>
              <a:t>Do we need to visit the healthcare facility?</a:t>
            </a:r>
          </a:p>
          <a:p>
            <a:r>
              <a:rPr lang="en-US" dirty="0"/>
              <a:t>At what point can we stop?</a:t>
            </a:r>
          </a:p>
          <a:p>
            <a:r>
              <a:rPr lang="en-US" dirty="0"/>
              <a:t>Can’t we just wait for the molecular testing?</a:t>
            </a:r>
          </a:p>
          <a:p>
            <a:endParaRPr lang="en-US" dirty="0"/>
          </a:p>
        </p:txBody>
      </p:sp>
    </p:spTree>
    <p:extLst>
      <p:ext uri="{BB962C8B-B14F-4D97-AF65-F5344CB8AC3E}">
        <p14:creationId xmlns:p14="http://schemas.microsoft.com/office/powerpoint/2010/main" val="21405265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Activities</a:t>
            </a:r>
          </a:p>
        </p:txBody>
      </p:sp>
      <p:sp>
        <p:nvSpPr>
          <p:cNvPr id="3" name="Content Placeholder 2"/>
          <p:cNvSpPr>
            <a:spLocks noGrp="1"/>
          </p:cNvSpPr>
          <p:nvPr>
            <p:ph idx="1"/>
          </p:nvPr>
        </p:nvSpPr>
        <p:spPr/>
        <p:txBody>
          <a:bodyPr>
            <a:normAutofit fontScale="77500" lnSpcReduction="20000"/>
          </a:bodyPr>
          <a:lstStyle/>
          <a:p>
            <a:pPr marL="0" indent="0">
              <a:buNone/>
            </a:pPr>
            <a:endParaRPr lang="en-US" dirty="0"/>
          </a:p>
          <a:p>
            <a:r>
              <a:rPr lang="en-US" dirty="0"/>
              <a:t>The facility is being very proactive pursuing this low risk exposure to the time of hire of the nurse in February 2014 through August 10, 2015</a:t>
            </a:r>
          </a:p>
          <a:p>
            <a:r>
              <a:rPr lang="en-US" dirty="0"/>
              <a:t>The facility is determining the number of patients who may have had IV exposure the current estimate is approximately 500 adult patients</a:t>
            </a:r>
          </a:p>
          <a:p>
            <a:r>
              <a:rPr lang="en-US" dirty="0"/>
              <a:t>The facility will determine the addresses of patient exposures and PH will determine jurisdiction</a:t>
            </a:r>
          </a:p>
          <a:p>
            <a:r>
              <a:rPr lang="en-US" dirty="0"/>
              <a:t>The facility will work with PH on the language used in the patient notification</a:t>
            </a:r>
          </a:p>
          <a:p>
            <a:r>
              <a:rPr lang="en-US" dirty="0"/>
              <a:t>DSHS recommended letters be sent certified or registered mail</a:t>
            </a:r>
          </a:p>
          <a:p>
            <a:r>
              <a:rPr lang="en-US" dirty="0"/>
              <a:t>PH is working with The facility on the best process to test the patients</a:t>
            </a:r>
          </a:p>
          <a:p>
            <a:r>
              <a:rPr lang="en-US" dirty="0"/>
              <a:t>The facility will likely establish a 24/7 call center</a:t>
            </a:r>
          </a:p>
          <a:p>
            <a:r>
              <a:rPr lang="en-US" dirty="0"/>
              <a:t>Media notification is to be determined</a:t>
            </a:r>
          </a:p>
          <a:p>
            <a:endParaRPr lang="en-US" dirty="0"/>
          </a:p>
        </p:txBody>
      </p:sp>
    </p:spTree>
    <p:extLst>
      <p:ext uri="{BB962C8B-B14F-4D97-AF65-F5344CB8AC3E}">
        <p14:creationId xmlns:p14="http://schemas.microsoft.com/office/powerpoint/2010/main" val="7175387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information to request</a:t>
            </a:r>
          </a:p>
        </p:txBody>
      </p:sp>
      <p:sp>
        <p:nvSpPr>
          <p:cNvPr id="3" name="Content Placeholder 2"/>
          <p:cNvSpPr>
            <a:spLocks noGrp="1"/>
          </p:cNvSpPr>
          <p:nvPr>
            <p:ph idx="1"/>
          </p:nvPr>
        </p:nvSpPr>
        <p:spPr/>
        <p:txBody>
          <a:bodyPr>
            <a:normAutofit/>
          </a:bodyPr>
          <a:lstStyle/>
          <a:p>
            <a:r>
              <a:rPr lang="en-US" dirty="0"/>
              <a:t>Copy of the policy for flushing a patient’s IV.  </a:t>
            </a:r>
          </a:p>
          <a:p>
            <a:r>
              <a:rPr lang="en-US" dirty="0"/>
              <a:t>Provide information on orientation.  Did it include specifics on IV flush policy?</a:t>
            </a:r>
          </a:p>
          <a:p>
            <a:r>
              <a:rPr lang="en-US" dirty="0"/>
              <a:t>Does the orientation include preceptorship?  If so, please interview this person for details on what training was provided related to IV care and flush policy.</a:t>
            </a:r>
          </a:p>
          <a:p>
            <a:r>
              <a:rPr lang="en-US" dirty="0"/>
              <a:t>Did the nurse float to other units?</a:t>
            </a:r>
          </a:p>
          <a:p>
            <a:r>
              <a:rPr lang="en-US" dirty="0"/>
              <a:t>Did she worked at other healthcare facilities?</a:t>
            </a:r>
          </a:p>
          <a:p>
            <a:endParaRPr lang="en-US" dirty="0"/>
          </a:p>
        </p:txBody>
      </p:sp>
    </p:spTree>
    <p:extLst>
      <p:ext uri="{BB962C8B-B14F-4D97-AF65-F5344CB8AC3E}">
        <p14:creationId xmlns:p14="http://schemas.microsoft.com/office/powerpoint/2010/main" val="23147665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p:txBody>
          <a:bodyPr>
            <a:normAutofit fontScale="92500" lnSpcReduction="10000"/>
          </a:bodyPr>
          <a:lstStyle/>
          <a:p>
            <a:r>
              <a:rPr lang="en-US" dirty="0"/>
              <a:t>HD Cross referenced patient list against any known positive (HCV, HBV and HIV) </a:t>
            </a:r>
          </a:p>
          <a:p>
            <a:endParaRPr lang="en-US" dirty="0"/>
          </a:p>
          <a:p>
            <a:r>
              <a:rPr lang="en-US" dirty="0"/>
              <a:t>Assist with providing alternate contact information for patient non-responsive (Accurint)</a:t>
            </a:r>
          </a:p>
          <a:p>
            <a:endParaRPr lang="en-US" dirty="0"/>
          </a:p>
          <a:p>
            <a:r>
              <a:rPr lang="en-US" dirty="0"/>
              <a:t>On going conference calls to determine status and further needs</a:t>
            </a:r>
          </a:p>
          <a:p>
            <a:endParaRPr lang="en-US" dirty="0"/>
          </a:p>
          <a:p>
            <a:r>
              <a:rPr lang="en-US" dirty="0"/>
              <a:t>CDC included on call to provide further guidance and molecular testing of those that were identified as possible new positives</a:t>
            </a:r>
          </a:p>
        </p:txBody>
      </p:sp>
    </p:spTree>
    <p:extLst>
      <p:ext uri="{BB962C8B-B14F-4D97-AF65-F5344CB8AC3E}">
        <p14:creationId xmlns:p14="http://schemas.microsoft.com/office/powerpoint/2010/main" val="36724663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Break</a:t>
            </a:r>
          </a:p>
        </p:txBody>
      </p:sp>
      <p:sp>
        <p:nvSpPr>
          <p:cNvPr id="4" name="Subtitle 3"/>
          <p:cNvSpPr>
            <a:spLocks noGrp="1"/>
          </p:cNvSpPr>
          <p:nvPr>
            <p:ph type="subTitle" idx="1"/>
          </p:nvPr>
        </p:nvSpPr>
        <p:spPr>
          <a:xfrm>
            <a:off x="1371600" y="4572000"/>
            <a:ext cx="6019800" cy="1199704"/>
          </a:xfrm>
        </p:spPr>
        <p:txBody>
          <a:bodyPr>
            <a:normAutofit/>
          </a:bodyPr>
          <a:lstStyle/>
          <a:p>
            <a:pPr algn="ctr"/>
            <a:r>
              <a:rPr lang="en-US" sz="2800" dirty="0"/>
              <a:t>15 minutes</a:t>
            </a:r>
          </a:p>
          <a:p>
            <a:pPr algn="ctr"/>
            <a:r>
              <a:rPr lang="en-US" sz="2800" dirty="0"/>
              <a:t>Be back promptly</a:t>
            </a:r>
          </a:p>
        </p:txBody>
      </p:sp>
      <p:pic>
        <p:nvPicPr>
          <p:cNvPr id="6" name="Picture 5" descr="http://img.timeinc.net/time/daily/2011/1110/360_joel_stien_1024.jpg"/>
          <p:cNvPicPr/>
          <p:nvPr/>
        </p:nvPicPr>
        <p:blipFill>
          <a:blip r:embed="rId2">
            <a:extLst>
              <a:ext uri="{28A0092B-C50C-407E-A947-70E740481C1C}">
                <a14:useLocalDpi xmlns:a14="http://schemas.microsoft.com/office/drawing/2010/main" val="0"/>
              </a:ext>
            </a:extLst>
          </a:blip>
          <a:srcRect/>
          <a:stretch>
            <a:fillRect/>
          </a:stretch>
        </p:blipFill>
        <p:spPr bwMode="auto">
          <a:xfrm rot="1070616">
            <a:off x="812658" y="1588327"/>
            <a:ext cx="4293309" cy="2496701"/>
          </a:xfrm>
          <a:prstGeom prst="rect">
            <a:avLst/>
          </a:prstGeom>
          <a:noFill/>
          <a:ln>
            <a:noFill/>
          </a:ln>
        </p:spPr>
      </p:pic>
    </p:spTree>
    <p:extLst>
      <p:ext uri="{BB962C8B-B14F-4D97-AF65-F5344CB8AC3E}">
        <p14:creationId xmlns:p14="http://schemas.microsoft.com/office/powerpoint/2010/main" val="5637846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2404534"/>
            <a:ext cx="6184605" cy="1646302"/>
          </a:xfrm>
        </p:spPr>
        <p:txBody>
          <a:bodyPr>
            <a:noAutofit/>
          </a:bodyPr>
          <a:lstStyle/>
          <a:p>
            <a:r>
              <a:rPr lang="en-US" sz="4400" b="1" dirty="0"/>
              <a:t>Surgical Site Infections at a Plastic Surgery Center</a:t>
            </a:r>
          </a:p>
        </p:txBody>
      </p:sp>
      <p:sp>
        <p:nvSpPr>
          <p:cNvPr id="3" name="Subtitle 2"/>
          <p:cNvSpPr>
            <a:spLocks noGrp="1"/>
          </p:cNvSpPr>
          <p:nvPr>
            <p:ph type="subTitle" idx="1"/>
          </p:nvPr>
        </p:nvSpPr>
        <p:spPr/>
        <p:txBody>
          <a:bodyPr>
            <a:normAutofit/>
          </a:bodyPr>
          <a:lstStyle/>
          <a:p>
            <a:r>
              <a:rPr lang="en-US" sz="2400" dirty="0"/>
              <a:t>Thi Dang, MPH, CIC</a:t>
            </a:r>
          </a:p>
        </p:txBody>
      </p:sp>
    </p:spTree>
    <p:extLst>
      <p:ext uri="{BB962C8B-B14F-4D97-AF65-F5344CB8AC3E}">
        <p14:creationId xmlns:p14="http://schemas.microsoft.com/office/powerpoint/2010/main" val="26214327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Notifiable Surgical Site Infections (SSIs)</a:t>
            </a:r>
          </a:p>
        </p:txBody>
      </p:sp>
      <p:sp>
        <p:nvSpPr>
          <p:cNvPr id="3" name="Content Placeholder 2"/>
          <p:cNvSpPr>
            <a:spLocks noGrp="1"/>
          </p:cNvSpPr>
          <p:nvPr>
            <p:ph idx="1"/>
          </p:nvPr>
        </p:nvSpPr>
        <p:spPr/>
        <p:txBody>
          <a:bodyPr>
            <a:normAutofit/>
          </a:bodyPr>
          <a:lstStyle/>
          <a:p>
            <a:r>
              <a:rPr lang="en-US" sz="2400" dirty="0"/>
              <a:t>There are not any procedures normally performed at Plastic Surgery Centers that are currently reportable to the Health Department in the State of Texas.</a:t>
            </a:r>
          </a:p>
          <a:p>
            <a:r>
              <a:rPr lang="en-US" sz="2400" dirty="0"/>
              <a:t>Anything reported would fall under the clause “any outbreaks, exotic diseases, and unusual group expressions of disease must be reported”. </a:t>
            </a:r>
          </a:p>
        </p:txBody>
      </p:sp>
    </p:spTree>
    <p:extLst>
      <p:ext uri="{BB962C8B-B14F-4D97-AF65-F5344CB8AC3E}">
        <p14:creationId xmlns:p14="http://schemas.microsoft.com/office/powerpoint/2010/main" val="1874286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3"/>
          <p:cNvSpPr>
            <a:spLocks noChangeArrowheads="1"/>
          </p:cNvSpPr>
          <p:nvPr/>
        </p:nvSpPr>
        <p:spPr bwMode="auto">
          <a:xfrm>
            <a:off x="197370" y="4947378"/>
            <a:ext cx="1981200" cy="6858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dirty="0">
                <a:solidFill>
                  <a:schemeClr val="bg1"/>
                </a:solidFill>
              </a:rPr>
              <a:t>Patient Empowerment</a:t>
            </a:r>
          </a:p>
        </p:txBody>
      </p:sp>
      <p:sp>
        <p:nvSpPr>
          <p:cNvPr id="8206" name="Slide Number Placeholder 1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lnSpc>
                <a:spcPct val="80000"/>
              </a:lnSpc>
              <a:spcBef>
                <a:spcPct val="20000"/>
              </a:spcBef>
              <a:spcAft>
                <a:spcPct val="0"/>
              </a:spcAft>
              <a:buClr>
                <a:srgbClr val="A50021"/>
              </a:buClr>
              <a:buFont typeface="Wingdings" pitchFamily="2" charset="2"/>
              <a:defRPr>
                <a:solidFill>
                  <a:schemeClr val="tx1"/>
                </a:solidFill>
                <a:latin typeface="Arial" charset="0"/>
              </a:defRPr>
            </a:lvl6pPr>
            <a:lvl7pPr marL="2971800" indent="-228600" algn="ctr" eaLnBrk="0" fontAlgn="base" hangingPunct="0">
              <a:lnSpc>
                <a:spcPct val="80000"/>
              </a:lnSpc>
              <a:spcBef>
                <a:spcPct val="20000"/>
              </a:spcBef>
              <a:spcAft>
                <a:spcPct val="0"/>
              </a:spcAft>
              <a:buClr>
                <a:srgbClr val="A50021"/>
              </a:buClr>
              <a:buFont typeface="Wingdings" pitchFamily="2" charset="2"/>
              <a:defRPr>
                <a:solidFill>
                  <a:schemeClr val="tx1"/>
                </a:solidFill>
                <a:latin typeface="Arial" charset="0"/>
              </a:defRPr>
            </a:lvl7pPr>
            <a:lvl8pPr marL="3429000" indent="-228600" algn="ctr" eaLnBrk="0" fontAlgn="base" hangingPunct="0">
              <a:lnSpc>
                <a:spcPct val="80000"/>
              </a:lnSpc>
              <a:spcBef>
                <a:spcPct val="20000"/>
              </a:spcBef>
              <a:spcAft>
                <a:spcPct val="0"/>
              </a:spcAft>
              <a:buClr>
                <a:srgbClr val="A50021"/>
              </a:buClr>
              <a:buFont typeface="Wingdings" pitchFamily="2" charset="2"/>
              <a:defRPr>
                <a:solidFill>
                  <a:schemeClr val="tx1"/>
                </a:solidFill>
                <a:latin typeface="Arial" charset="0"/>
              </a:defRPr>
            </a:lvl8pPr>
            <a:lvl9pPr marL="3886200" indent="-228600" algn="ctr" eaLnBrk="0" fontAlgn="base" hangingPunct="0">
              <a:lnSpc>
                <a:spcPct val="80000"/>
              </a:lnSpc>
              <a:spcBef>
                <a:spcPct val="20000"/>
              </a:spcBef>
              <a:spcAft>
                <a:spcPct val="0"/>
              </a:spcAft>
              <a:buClr>
                <a:srgbClr val="A50021"/>
              </a:buClr>
              <a:buFont typeface="Wingdings" pitchFamily="2" charset="2"/>
              <a:defRPr>
                <a:solidFill>
                  <a:schemeClr val="tx1"/>
                </a:solidFill>
                <a:latin typeface="Arial" charset="0"/>
              </a:defRPr>
            </a:lvl9pPr>
          </a:lstStyle>
          <a:p>
            <a:pPr eaLnBrk="1" hangingPunct="1"/>
            <a:fld id="{94CE905A-FE6E-45C0-96AD-FE5064C75AAB}" type="slidenum">
              <a:rPr lang="en-US" smtClean="0"/>
              <a:pPr eaLnBrk="1" hangingPunct="1"/>
              <a:t>8</a:t>
            </a:fld>
            <a:endParaRPr lang="en-US" dirty="0"/>
          </a:p>
        </p:txBody>
      </p:sp>
      <p:sp>
        <p:nvSpPr>
          <p:cNvPr id="8195" name="Rectangle 2"/>
          <p:cNvSpPr>
            <a:spLocks noGrp="1" noChangeArrowheads="1"/>
          </p:cNvSpPr>
          <p:nvPr>
            <p:ph type="title" idx="4294967295"/>
          </p:nvPr>
        </p:nvSpPr>
        <p:spPr>
          <a:xfrm>
            <a:off x="0" y="274638"/>
            <a:ext cx="7620000" cy="1143000"/>
          </a:xfrm>
        </p:spPr>
        <p:txBody>
          <a:bodyPr>
            <a:normAutofit/>
          </a:bodyPr>
          <a:lstStyle/>
          <a:p>
            <a:pPr eaLnBrk="1" hangingPunct="1"/>
            <a:r>
              <a:rPr lang="en-US" dirty="0"/>
              <a:t>5 Reasons for HAI Reporting</a:t>
            </a:r>
          </a:p>
        </p:txBody>
      </p:sp>
      <p:pic>
        <p:nvPicPr>
          <p:cNvPr id="8196" name="Picture 9" descr="dirty hands.gif"/>
          <p:cNvPicPr>
            <a:picLocks noChangeAspect="1"/>
          </p:cNvPicPr>
          <p:nvPr/>
        </p:nvPicPr>
        <p:blipFill>
          <a:blip r:embed="rId3">
            <a:extLst>
              <a:ext uri="{28A0092B-C50C-407E-A947-70E740481C1C}">
                <a14:useLocalDpi xmlns:a14="http://schemas.microsoft.com/office/drawing/2010/main" val="0"/>
              </a:ext>
            </a:extLst>
          </a:blip>
          <a:srcRect l="14034" r="7782"/>
          <a:stretch>
            <a:fillRect/>
          </a:stretch>
        </p:blipFill>
        <p:spPr bwMode="auto">
          <a:xfrm>
            <a:off x="2286000" y="2262942"/>
            <a:ext cx="44196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15"/>
          <p:cNvSpPr>
            <a:spLocks noChangeArrowheads="1"/>
          </p:cNvSpPr>
          <p:nvPr/>
        </p:nvSpPr>
        <p:spPr bwMode="auto">
          <a:xfrm>
            <a:off x="6743700" y="2533650"/>
            <a:ext cx="1905000" cy="838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00000"/>
              </a:lnSpc>
              <a:spcBef>
                <a:spcPct val="50000"/>
              </a:spcBef>
              <a:buClrTx/>
              <a:buFontTx/>
              <a:buNone/>
            </a:pPr>
            <a:r>
              <a:rPr lang="en-US" dirty="0">
                <a:solidFill>
                  <a:schemeClr val="bg1"/>
                </a:solidFill>
              </a:rPr>
              <a:t>Consumer’s right to know</a:t>
            </a:r>
          </a:p>
        </p:txBody>
      </p:sp>
      <p:sp>
        <p:nvSpPr>
          <p:cNvPr id="8198" name="Rectangle 16"/>
          <p:cNvSpPr>
            <a:spLocks noChangeArrowheads="1"/>
          </p:cNvSpPr>
          <p:nvPr/>
        </p:nvSpPr>
        <p:spPr bwMode="auto">
          <a:xfrm>
            <a:off x="3238499" y="1271093"/>
            <a:ext cx="2362200" cy="9906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90000"/>
              </a:lnSpc>
            </a:pPr>
            <a:r>
              <a:rPr lang="en-US" dirty="0">
                <a:solidFill>
                  <a:schemeClr val="bg1"/>
                </a:solidFill>
              </a:rPr>
              <a:t>Improve healthcare quality by reducing HAI</a:t>
            </a:r>
          </a:p>
        </p:txBody>
      </p:sp>
      <p:sp>
        <p:nvSpPr>
          <p:cNvPr id="8199" name="Rectangle 17"/>
          <p:cNvSpPr>
            <a:spLocks noChangeArrowheads="1"/>
          </p:cNvSpPr>
          <p:nvPr/>
        </p:nvSpPr>
        <p:spPr bwMode="auto">
          <a:xfrm>
            <a:off x="6629400" y="5365854"/>
            <a:ext cx="2133600" cy="9906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00000"/>
              </a:lnSpc>
              <a:spcBef>
                <a:spcPct val="50000"/>
              </a:spcBef>
              <a:buClrTx/>
              <a:buFontTx/>
              <a:buNone/>
            </a:pPr>
            <a:r>
              <a:rPr lang="en-US" dirty="0">
                <a:solidFill>
                  <a:schemeClr val="bg1"/>
                </a:solidFill>
              </a:rPr>
              <a:t>Help to identify facility needs for DSHS support</a:t>
            </a:r>
          </a:p>
        </p:txBody>
      </p:sp>
      <p:sp>
        <p:nvSpPr>
          <p:cNvPr id="8200" name="Rectangle 18"/>
          <p:cNvSpPr>
            <a:spLocks noChangeArrowheads="1"/>
          </p:cNvSpPr>
          <p:nvPr/>
        </p:nvSpPr>
        <p:spPr bwMode="auto">
          <a:xfrm>
            <a:off x="176134" y="2475407"/>
            <a:ext cx="2362200" cy="10668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00000"/>
              </a:lnSpc>
              <a:spcBef>
                <a:spcPct val="50000"/>
              </a:spcBef>
              <a:buClrTx/>
              <a:buFontTx/>
              <a:buNone/>
            </a:pPr>
            <a:r>
              <a:rPr lang="en-US" dirty="0">
                <a:solidFill>
                  <a:schemeClr val="bg1"/>
                </a:solidFill>
              </a:rPr>
              <a:t>Establish standards for comparability of data</a:t>
            </a:r>
          </a:p>
        </p:txBody>
      </p:sp>
      <p:sp>
        <p:nvSpPr>
          <p:cNvPr id="8201" name="Line 20"/>
          <p:cNvSpPr>
            <a:spLocks noChangeShapeType="1"/>
          </p:cNvSpPr>
          <p:nvPr/>
        </p:nvSpPr>
        <p:spPr bwMode="auto">
          <a:xfrm flipH="1">
            <a:off x="2178570" y="5029199"/>
            <a:ext cx="717030" cy="33727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202" name="Line 21"/>
          <p:cNvSpPr>
            <a:spLocks noChangeShapeType="1"/>
          </p:cNvSpPr>
          <p:nvPr/>
        </p:nvSpPr>
        <p:spPr bwMode="auto">
          <a:xfrm flipH="1" flipV="1">
            <a:off x="1905000" y="3542207"/>
            <a:ext cx="990600" cy="495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203" name="Line 22"/>
          <p:cNvSpPr>
            <a:spLocks noChangeShapeType="1"/>
          </p:cNvSpPr>
          <p:nvPr/>
        </p:nvSpPr>
        <p:spPr bwMode="auto">
          <a:xfrm flipH="1" flipV="1">
            <a:off x="4408353" y="2262942"/>
            <a:ext cx="11245" cy="6898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204" name="Line 23"/>
          <p:cNvSpPr>
            <a:spLocks noChangeShapeType="1"/>
          </p:cNvSpPr>
          <p:nvPr/>
        </p:nvSpPr>
        <p:spPr bwMode="auto">
          <a:xfrm flipV="1">
            <a:off x="5791200" y="3219762"/>
            <a:ext cx="914400" cy="3617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205" name="Line 24"/>
          <p:cNvSpPr>
            <a:spLocks noChangeShapeType="1"/>
          </p:cNvSpPr>
          <p:nvPr/>
        </p:nvSpPr>
        <p:spPr bwMode="auto">
          <a:xfrm>
            <a:off x="5257800" y="5633178"/>
            <a:ext cx="1371600" cy="227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16638171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Report</a:t>
            </a:r>
          </a:p>
        </p:txBody>
      </p:sp>
      <p:sp>
        <p:nvSpPr>
          <p:cNvPr id="3" name="Content Placeholder 2"/>
          <p:cNvSpPr>
            <a:spLocks noGrp="1"/>
          </p:cNvSpPr>
          <p:nvPr>
            <p:ph idx="1"/>
          </p:nvPr>
        </p:nvSpPr>
        <p:spPr/>
        <p:txBody>
          <a:bodyPr>
            <a:normAutofit/>
          </a:bodyPr>
          <a:lstStyle/>
          <a:p>
            <a:r>
              <a:rPr lang="en-US" sz="2400" dirty="0"/>
              <a:t>The Medical Director for ABC Plastic Surgery Center contacted the health department epidemiologist regarding his concern over an increase in </a:t>
            </a:r>
            <a:r>
              <a:rPr lang="en-US" sz="2400" i="1" dirty="0"/>
              <a:t>Mycobacterium abscessus </a:t>
            </a:r>
            <a:r>
              <a:rPr lang="en-US" sz="2400" dirty="0"/>
              <a:t>infections among patients who had undergone blepharoplasty, abdominoplasty, and/or liposuction.</a:t>
            </a:r>
          </a:p>
        </p:txBody>
      </p:sp>
    </p:spTree>
    <p:extLst>
      <p:ext uri="{BB962C8B-B14F-4D97-AF65-F5344CB8AC3E}">
        <p14:creationId xmlns:p14="http://schemas.microsoft.com/office/powerpoint/2010/main" val="25217797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52600"/>
            <a:ext cx="6347714" cy="2590800"/>
          </a:xfrm>
        </p:spPr>
        <p:txBody>
          <a:bodyPr>
            <a:noAutofit/>
          </a:bodyPr>
          <a:lstStyle/>
          <a:p>
            <a:pPr algn="ctr"/>
            <a:r>
              <a:rPr lang="en-US" sz="5400" dirty="0"/>
              <a:t>What information would you want to know?</a:t>
            </a:r>
          </a:p>
        </p:txBody>
      </p:sp>
    </p:spTree>
    <p:extLst>
      <p:ext uri="{BB962C8B-B14F-4D97-AF65-F5344CB8AC3E}">
        <p14:creationId xmlns:p14="http://schemas.microsoft.com/office/powerpoint/2010/main" val="34626650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information would you want to know?</a:t>
            </a:r>
          </a:p>
        </p:txBody>
      </p:sp>
      <p:sp>
        <p:nvSpPr>
          <p:cNvPr id="3" name="Content Placeholder 2"/>
          <p:cNvSpPr>
            <a:spLocks noGrp="1"/>
          </p:cNvSpPr>
          <p:nvPr>
            <p:ph idx="1"/>
          </p:nvPr>
        </p:nvSpPr>
        <p:spPr/>
        <p:txBody>
          <a:bodyPr>
            <a:normAutofit/>
          </a:bodyPr>
          <a:lstStyle/>
          <a:p>
            <a:r>
              <a:rPr lang="en-US" sz="2400" dirty="0"/>
              <a:t>How many patients were affected?</a:t>
            </a:r>
          </a:p>
          <a:p>
            <a:r>
              <a:rPr lang="en-US" sz="2400" dirty="0"/>
              <a:t>What is blepharoplasty? What is abdominoplasty?</a:t>
            </a:r>
          </a:p>
          <a:p>
            <a:r>
              <a:rPr lang="en-US" sz="2400" dirty="0"/>
              <a:t>What were the dates of their procedures?</a:t>
            </a:r>
          </a:p>
          <a:p>
            <a:r>
              <a:rPr lang="en-US" sz="2400" dirty="0"/>
              <a:t>Were they performed in the same OR?</a:t>
            </a:r>
          </a:p>
          <a:p>
            <a:r>
              <a:rPr lang="en-US" sz="2400" dirty="0"/>
              <a:t>Who were the surgeons?</a:t>
            </a:r>
          </a:p>
          <a:p>
            <a:r>
              <a:rPr lang="en-US" sz="2400" dirty="0"/>
              <a:t>What was the succession of the procedures in the OR for each patient?</a:t>
            </a:r>
          </a:p>
          <a:p>
            <a:endParaRPr lang="en-US" sz="2400" dirty="0"/>
          </a:p>
        </p:txBody>
      </p:sp>
    </p:spTree>
    <p:extLst>
      <p:ext uri="{BB962C8B-B14F-4D97-AF65-F5344CB8AC3E}">
        <p14:creationId xmlns:p14="http://schemas.microsoft.com/office/powerpoint/2010/main" val="39834409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information would you want to know?</a:t>
            </a:r>
          </a:p>
        </p:txBody>
      </p:sp>
      <p:sp>
        <p:nvSpPr>
          <p:cNvPr id="3" name="Content Placeholder 2"/>
          <p:cNvSpPr>
            <a:spLocks noGrp="1"/>
          </p:cNvSpPr>
          <p:nvPr>
            <p:ph idx="1"/>
          </p:nvPr>
        </p:nvSpPr>
        <p:spPr/>
        <p:txBody>
          <a:bodyPr>
            <a:normAutofit/>
          </a:bodyPr>
          <a:lstStyle/>
          <a:p>
            <a:r>
              <a:rPr lang="en-US" sz="2400" dirty="0"/>
              <a:t>What is the pre-surgery process?  (CHG baths, skin prep, antibiotics) </a:t>
            </a:r>
          </a:p>
          <a:p>
            <a:r>
              <a:rPr lang="en-US" sz="2400" dirty="0"/>
              <a:t>What skin prep agent was used? Are manufacturer protocols followed? </a:t>
            </a:r>
          </a:p>
          <a:p>
            <a:endParaRPr lang="en-US" sz="2400" dirty="0"/>
          </a:p>
        </p:txBody>
      </p:sp>
    </p:spTree>
    <p:extLst>
      <p:ext uri="{BB962C8B-B14F-4D97-AF65-F5344CB8AC3E}">
        <p14:creationId xmlns:p14="http://schemas.microsoft.com/office/powerpoint/2010/main" val="4289627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information would you want to know?</a:t>
            </a:r>
          </a:p>
        </p:txBody>
      </p:sp>
      <p:sp>
        <p:nvSpPr>
          <p:cNvPr id="3" name="Content Placeholder 2"/>
          <p:cNvSpPr>
            <a:spLocks noGrp="1"/>
          </p:cNvSpPr>
          <p:nvPr>
            <p:ph idx="1"/>
          </p:nvPr>
        </p:nvSpPr>
        <p:spPr/>
        <p:txBody>
          <a:bodyPr>
            <a:normAutofit fontScale="92500" lnSpcReduction="10000"/>
          </a:bodyPr>
          <a:lstStyle/>
          <a:p>
            <a:r>
              <a:rPr lang="en-US" sz="2400" dirty="0"/>
              <a:t>Has the IP done an observation of the procedure?</a:t>
            </a:r>
          </a:p>
          <a:p>
            <a:r>
              <a:rPr lang="en-US" sz="2400" dirty="0"/>
              <a:t>Is there adherence to surgical attire? (scrubs, masks, caps/hoods, shoe covers, sterile gloves, gowns, drapes)</a:t>
            </a:r>
          </a:p>
          <a:p>
            <a:r>
              <a:rPr lang="en-US" sz="2400" dirty="0"/>
              <a:t>Appropriate hand and arm hygiene</a:t>
            </a:r>
          </a:p>
          <a:p>
            <a:r>
              <a:rPr lang="en-US" sz="2400" dirty="0"/>
              <a:t>Asepsis adherence—sterile field</a:t>
            </a:r>
          </a:p>
          <a:p>
            <a:r>
              <a:rPr lang="en-US" sz="2400" dirty="0"/>
              <a:t>How is the ventilation, temperature, humidity, and environmental cleanliness of the room?</a:t>
            </a:r>
          </a:p>
          <a:p>
            <a:endParaRPr lang="en-US" sz="2400" dirty="0"/>
          </a:p>
        </p:txBody>
      </p:sp>
    </p:spTree>
    <p:extLst>
      <p:ext uri="{BB962C8B-B14F-4D97-AF65-F5344CB8AC3E}">
        <p14:creationId xmlns:p14="http://schemas.microsoft.com/office/powerpoint/2010/main" val="11657660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information would you want to know?</a:t>
            </a:r>
          </a:p>
        </p:txBody>
      </p:sp>
      <p:sp>
        <p:nvSpPr>
          <p:cNvPr id="3" name="Content Placeholder 2"/>
          <p:cNvSpPr>
            <a:spLocks noGrp="1"/>
          </p:cNvSpPr>
          <p:nvPr>
            <p:ph idx="1"/>
          </p:nvPr>
        </p:nvSpPr>
        <p:spPr/>
        <p:txBody>
          <a:bodyPr>
            <a:normAutofit/>
          </a:bodyPr>
          <a:lstStyle/>
          <a:p>
            <a:r>
              <a:rPr lang="en-US" sz="2400" dirty="0"/>
              <a:t>What are the post-op processes? (i.e., antibiotics, what is used on the patient’s surgical site post op?)</a:t>
            </a:r>
          </a:p>
          <a:p>
            <a:r>
              <a:rPr lang="en-US" sz="2400" dirty="0"/>
              <a:t>How are the instruments processed?</a:t>
            </a:r>
          </a:p>
          <a:p>
            <a:endParaRPr lang="en-US" sz="2400" dirty="0"/>
          </a:p>
        </p:txBody>
      </p:sp>
    </p:spTree>
    <p:extLst>
      <p:ext uri="{BB962C8B-B14F-4D97-AF65-F5344CB8AC3E}">
        <p14:creationId xmlns:p14="http://schemas.microsoft.com/office/powerpoint/2010/main" val="24933481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MDR-A outbreak</a:t>
            </a:r>
          </a:p>
        </p:txBody>
      </p:sp>
      <p:sp>
        <p:nvSpPr>
          <p:cNvPr id="4" name="Subtitle 3"/>
          <p:cNvSpPr>
            <a:spLocks noGrp="1"/>
          </p:cNvSpPr>
          <p:nvPr>
            <p:ph type="subTitle" idx="1"/>
          </p:nvPr>
        </p:nvSpPr>
        <p:spPr/>
        <p:txBody>
          <a:bodyPr>
            <a:normAutofit fontScale="70000" lnSpcReduction="20000"/>
          </a:bodyPr>
          <a:lstStyle/>
          <a:p>
            <a:r>
              <a:rPr lang="en-US" sz="3600" dirty="0"/>
              <a:t>Case Study</a:t>
            </a:r>
          </a:p>
          <a:p>
            <a:endParaRPr lang="en-US" dirty="0"/>
          </a:p>
          <a:p>
            <a:r>
              <a:rPr lang="en-US" sz="2900" dirty="0"/>
              <a:t>Jessica Ross, CIC</a:t>
            </a:r>
          </a:p>
        </p:txBody>
      </p:sp>
      <p:pic>
        <p:nvPicPr>
          <p:cNvPr id="5" name="Picture 2" descr="PHIL Image 168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57200" y="457200"/>
            <a:ext cx="1752600" cy="2268365"/>
          </a:xfrm>
          <a:prstGeom prst="rect">
            <a:avLst/>
          </a:prstGeom>
          <a:noFill/>
          <a:effectLst>
            <a:glow rad="101600">
              <a:schemeClr val="accent2">
                <a:satMod val="175000"/>
                <a:alpha val="40000"/>
              </a:schemeClr>
            </a:glo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164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Background</a:t>
            </a:r>
          </a:p>
        </p:txBody>
      </p:sp>
      <p:sp>
        <p:nvSpPr>
          <p:cNvPr id="2" name="Content Placeholder 1"/>
          <p:cNvSpPr>
            <a:spLocks noGrp="1"/>
          </p:cNvSpPr>
          <p:nvPr>
            <p:ph idx="1"/>
          </p:nvPr>
        </p:nvSpPr>
        <p:spPr/>
        <p:txBody>
          <a:bodyPr>
            <a:normAutofit/>
          </a:bodyPr>
          <a:lstStyle/>
          <a:p>
            <a:r>
              <a:rPr lang="en-US" sz="2400" dirty="0"/>
              <a:t>Residents were associated with an outbreak of MDR-A at a Long term acute care (LTAC) facility in Texas from around late July 2014 through early April 2015.</a:t>
            </a:r>
          </a:p>
          <a:p>
            <a:r>
              <a:rPr lang="en-US" sz="2400" dirty="0"/>
              <a:t>This facility has an average daily census of 60-65 patients</a:t>
            </a:r>
          </a:p>
          <a:p>
            <a:r>
              <a:rPr lang="en-US" sz="2400" dirty="0"/>
              <a:t>They are licensed for 72 beds and the facility employs around 256 staff.</a:t>
            </a:r>
          </a:p>
          <a:p>
            <a:endParaRPr lang="en-US" sz="2400" dirty="0"/>
          </a:p>
        </p:txBody>
      </p:sp>
    </p:spTree>
    <p:extLst>
      <p:ext uri="{BB962C8B-B14F-4D97-AF65-F5344CB8AC3E}">
        <p14:creationId xmlns:p14="http://schemas.microsoft.com/office/powerpoint/2010/main" val="3112671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MDR-A Outbreak</a:t>
            </a:r>
          </a:p>
        </p:txBody>
      </p:sp>
      <p:sp>
        <p:nvSpPr>
          <p:cNvPr id="2" name="Content Placeholder 1"/>
          <p:cNvSpPr>
            <a:spLocks noGrp="1"/>
          </p:cNvSpPr>
          <p:nvPr>
            <p:ph idx="1"/>
          </p:nvPr>
        </p:nvSpPr>
        <p:spPr/>
        <p:txBody>
          <a:bodyPr>
            <a:normAutofit lnSpcReduction="10000"/>
          </a:bodyPr>
          <a:lstStyle/>
          <a:p>
            <a:r>
              <a:rPr lang="en-US" dirty="0"/>
              <a:t>Notification received from DSHS lab that MDR-A isolates had been sent for PFGE testing.</a:t>
            </a:r>
          </a:p>
          <a:p>
            <a:r>
              <a:rPr lang="en-US" dirty="0"/>
              <a:t>HAI Epi was not aware of any isolates being sent, further follow up was needed.</a:t>
            </a:r>
          </a:p>
          <a:p>
            <a:r>
              <a:rPr lang="en-US" dirty="0"/>
              <a:t>Call to the lab who submitted the isolates, noting that the facility where the isolates were cultured was possibly having an outbreak.</a:t>
            </a:r>
          </a:p>
          <a:p>
            <a:r>
              <a:rPr lang="en-US" dirty="0"/>
              <a:t>Contact was made to the IP at the LTAC with the possible cases and it was noted that they had four cases at that time all from a different patient body source and they were potentially due to a case back in May that was transferred to their facility from a another hospital in another county. </a:t>
            </a:r>
          </a:p>
        </p:txBody>
      </p:sp>
    </p:spTree>
    <p:extLst>
      <p:ext uri="{BB962C8B-B14F-4D97-AF65-F5344CB8AC3E}">
        <p14:creationId xmlns:p14="http://schemas.microsoft.com/office/powerpoint/2010/main" val="41732746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MDR-A Outbreak</a:t>
            </a:r>
          </a:p>
        </p:txBody>
      </p:sp>
      <p:sp>
        <p:nvSpPr>
          <p:cNvPr id="2" name="Content Placeholder 1"/>
          <p:cNvSpPr>
            <a:spLocks noGrp="1"/>
          </p:cNvSpPr>
          <p:nvPr>
            <p:ph idx="1"/>
          </p:nvPr>
        </p:nvSpPr>
        <p:spPr/>
        <p:txBody>
          <a:bodyPr>
            <a:normAutofit/>
          </a:bodyPr>
          <a:lstStyle/>
          <a:p>
            <a:r>
              <a:rPr lang="en-US" sz="2400" dirty="0"/>
              <a:t>Additional isolates starting being submitted for PFGE, all with the same pattern</a:t>
            </a:r>
          </a:p>
          <a:p>
            <a:pPr marL="109728" indent="0">
              <a:buNone/>
            </a:pPr>
            <a:endParaRPr lang="en-US" sz="2400" dirty="0"/>
          </a:p>
          <a:p>
            <a:r>
              <a:rPr lang="en-US" sz="2400" b="1" dirty="0"/>
              <a:t>What would be next steps?</a:t>
            </a:r>
          </a:p>
        </p:txBody>
      </p:sp>
    </p:spTree>
    <p:extLst>
      <p:ext uri="{BB962C8B-B14F-4D97-AF65-F5344CB8AC3E}">
        <p14:creationId xmlns:p14="http://schemas.microsoft.com/office/powerpoint/2010/main" val="1149003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2014 Annual Report </a:t>
            </a:r>
          </a:p>
        </p:txBody>
      </p:sp>
      <p:sp>
        <p:nvSpPr>
          <p:cNvPr id="3" name="Subtitle 2"/>
          <p:cNvSpPr>
            <a:spLocks noGrp="1"/>
          </p:cNvSpPr>
          <p:nvPr>
            <p:ph type="subTitle" idx="1"/>
          </p:nvPr>
        </p:nvSpPr>
        <p:spPr/>
        <p:txBody>
          <a:bodyPr/>
          <a:lstStyle/>
          <a:p>
            <a:r>
              <a:rPr lang="en-US" dirty="0"/>
              <a:t>Health Care-Associated Infections</a:t>
            </a:r>
          </a:p>
        </p:txBody>
      </p:sp>
    </p:spTree>
    <p:extLst>
      <p:ext uri="{BB962C8B-B14F-4D97-AF65-F5344CB8AC3E}">
        <p14:creationId xmlns:p14="http://schemas.microsoft.com/office/powerpoint/2010/main" val="537187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MDR-A Outbreak</a:t>
            </a:r>
          </a:p>
        </p:txBody>
      </p:sp>
      <p:sp>
        <p:nvSpPr>
          <p:cNvPr id="2" name="Content Placeholder 1"/>
          <p:cNvSpPr>
            <a:spLocks noGrp="1"/>
          </p:cNvSpPr>
          <p:nvPr>
            <p:ph idx="1"/>
          </p:nvPr>
        </p:nvSpPr>
        <p:spPr/>
        <p:txBody>
          <a:bodyPr>
            <a:normAutofit/>
          </a:bodyPr>
          <a:lstStyle/>
          <a:p>
            <a:r>
              <a:rPr lang="en-US" sz="2400" dirty="0"/>
              <a:t>Site visit #1 was conducted with HAI Epi and PH</a:t>
            </a:r>
          </a:p>
          <a:p>
            <a:r>
              <a:rPr lang="en-US" sz="2400" dirty="0"/>
              <a:t>Infection Control violations were found but nothing of major concern</a:t>
            </a:r>
          </a:p>
          <a:p>
            <a:pPr marL="109728" indent="0">
              <a:buNone/>
            </a:pPr>
            <a:endParaRPr lang="en-US" sz="2400" dirty="0"/>
          </a:p>
          <a:p>
            <a:r>
              <a:rPr lang="en-US" sz="2400" b="1" dirty="0"/>
              <a:t>What would be next steps?</a:t>
            </a:r>
          </a:p>
        </p:txBody>
      </p:sp>
    </p:spTree>
    <p:extLst>
      <p:ext uri="{BB962C8B-B14F-4D97-AF65-F5344CB8AC3E}">
        <p14:creationId xmlns:p14="http://schemas.microsoft.com/office/powerpoint/2010/main" val="33981896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4951" y="228600"/>
            <a:ext cx="6347713" cy="1320800"/>
          </a:xfrm>
        </p:spPr>
        <p:txBody>
          <a:bodyPr>
            <a:normAutofit/>
          </a:bodyPr>
          <a:lstStyle/>
          <a:p>
            <a:r>
              <a:rPr lang="en-US" dirty="0"/>
              <a:t>Site visit #1 findings/ recommendations</a:t>
            </a:r>
          </a:p>
        </p:txBody>
      </p:sp>
      <p:sp>
        <p:nvSpPr>
          <p:cNvPr id="2" name="Content Placeholder 1"/>
          <p:cNvSpPr>
            <a:spLocks noGrp="1"/>
          </p:cNvSpPr>
          <p:nvPr>
            <p:ph idx="1"/>
          </p:nvPr>
        </p:nvSpPr>
        <p:spPr>
          <a:xfrm>
            <a:off x="164951" y="1371600"/>
            <a:ext cx="8534400" cy="5257800"/>
          </a:xfrm>
        </p:spPr>
        <p:txBody>
          <a:bodyPr>
            <a:noAutofit/>
          </a:bodyPr>
          <a:lstStyle/>
          <a:p>
            <a:pPr lvl="0"/>
            <a:r>
              <a:rPr lang="en-US" sz="1200" dirty="0"/>
              <a:t>Monitor and perform quality assurance (QA) rounds for all patients on isolation precautions to ensure staff are donning and doffing personal protective equipment (PPE) appropriately, as breaches were observed during rounding in the intensive care unit (ICU).</a:t>
            </a:r>
          </a:p>
          <a:p>
            <a:pPr lvl="0"/>
            <a:r>
              <a:rPr lang="en-US" sz="1200" dirty="0"/>
              <a:t>If possible cohort MDR-A positive patients if private rooms are not available.</a:t>
            </a:r>
          </a:p>
          <a:p>
            <a:pPr lvl="0"/>
            <a:r>
              <a:rPr lang="en-US" sz="1200" dirty="0"/>
              <a:t>Educate staff on the significance of MDROs and the actions to take when a positive lab is resulted.</a:t>
            </a:r>
          </a:p>
          <a:p>
            <a:pPr lvl="0"/>
            <a:r>
              <a:rPr lang="en-US" sz="1200" dirty="0"/>
              <a:t>Educate patients and their families on the significance of MDRO’s in English and/ or Spanish and the importance of infection prevention measures.</a:t>
            </a:r>
          </a:p>
          <a:p>
            <a:pPr lvl="0"/>
            <a:r>
              <a:rPr lang="en-US" sz="1200" dirty="0"/>
              <a:t>Emphasize the importance of including MDRO status when transferring patients within facility and also if transferring outside facility.</a:t>
            </a:r>
          </a:p>
          <a:p>
            <a:pPr lvl="0"/>
            <a:r>
              <a:rPr lang="en-US" sz="1200" dirty="0"/>
              <a:t>Utilize the CDC Interfacility Transfer Form for interfacility transfers.</a:t>
            </a:r>
          </a:p>
          <a:p>
            <a:pPr lvl="0"/>
            <a:r>
              <a:rPr lang="en-US" sz="1200" dirty="0"/>
              <a:t>Educate environmental services on the importance of routine and terminal cleaning activities for MDRO’s.</a:t>
            </a:r>
          </a:p>
          <a:p>
            <a:pPr lvl="0"/>
            <a:r>
              <a:rPr lang="en-US" sz="1200" dirty="0"/>
              <a:t>Ensure education is also completed for other staff that clean and disinfect equipment, specifically the therapy department.</a:t>
            </a:r>
          </a:p>
          <a:p>
            <a:pPr lvl="0"/>
            <a:r>
              <a:rPr lang="en-US" sz="1200" dirty="0"/>
              <a:t>Consider increasing environmental cleaning activities for patients in MDRO precautions.</a:t>
            </a:r>
          </a:p>
          <a:p>
            <a:pPr lvl="0"/>
            <a:r>
              <a:rPr lang="en-US" sz="1200" dirty="0"/>
              <a:t>Perform QA on environmental service staff after routine and terminal cleaning is completed.</a:t>
            </a:r>
          </a:p>
          <a:p>
            <a:pPr lvl="0"/>
            <a:r>
              <a:rPr lang="en-US" sz="1200" dirty="0"/>
              <a:t>Consider reducing the amount of different disinfectant wipes used in the facility to ensure correct usage among staff, as multiple disinfectant wipes were seen throughout the facility.</a:t>
            </a:r>
          </a:p>
          <a:p>
            <a:pPr lvl="0"/>
            <a:r>
              <a:rPr lang="en-US" sz="1200" dirty="0"/>
              <a:t>Monitor and perform QA rounds on hand hygiene for all units and staff, as breaches were observed during rounding in the ICU.</a:t>
            </a:r>
          </a:p>
          <a:p>
            <a:pPr lvl="0"/>
            <a:r>
              <a:rPr lang="en-US" sz="1200" dirty="0"/>
              <a:t>Review policies on eating and drinking in patient care areas, as drinks were seen in the ICU.</a:t>
            </a:r>
          </a:p>
        </p:txBody>
      </p:sp>
    </p:spTree>
    <p:extLst>
      <p:ext uri="{BB962C8B-B14F-4D97-AF65-F5344CB8AC3E}">
        <p14:creationId xmlns:p14="http://schemas.microsoft.com/office/powerpoint/2010/main" val="27327260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MDR-A Outbreak</a:t>
            </a:r>
          </a:p>
        </p:txBody>
      </p:sp>
      <p:sp>
        <p:nvSpPr>
          <p:cNvPr id="2" name="Content Placeholder 1"/>
          <p:cNvSpPr>
            <a:spLocks noGrp="1"/>
          </p:cNvSpPr>
          <p:nvPr>
            <p:ph idx="1"/>
          </p:nvPr>
        </p:nvSpPr>
        <p:spPr/>
        <p:txBody>
          <a:bodyPr>
            <a:normAutofit/>
          </a:bodyPr>
          <a:lstStyle/>
          <a:p>
            <a:r>
              <a:rPr lang="en-US" sz="2400" dirty="0"/>
              <a:t>Additional reports and isolates coming in and most all are the same PFGE pattern</a:t>
            </a:r>
          </a:p>
          <a:p>
            <a:r>
              <a:rPr lang="en-US" sz="2400" dirty="0"/>
              <a:t>LHD becoming overwhelmed with investigations</a:t>
            </a:r>
          </a:p>
          <a:p>
            <a:pPr marL="109728" indent="0">
              <a:buNone/>
            </a:pPr>
            <a:endParaRPr lang="en-US" sz="2400" dirty="0"/>
          </a:p>
          <a:p>
            <a:r>
              <a:rPr lang="en-US" sz="2400" b="1" dirty="0"/>
              <a:t>What would be next steps?</a:t>
            </a:r>
          </a:p>
        </p:txBody>
      </p:sp>
    </p:spTree>
    <p:extLst>
      <p:ext uri="{BB962C8B-B14F-4D97-AF65-F5344CB8AC3E}">
        <p14:creationId xmlns:p14="http://schemas.microsoft.com/office/powerpoint/2010/main" val="13564212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MDR-A Outbreak</a:t>
            </a:r>
          </a:p>
        </p:txBody>
      </p:sp>
      <p:sp>
        <p:nvSpPr>
          <p:cNvPr id="2" name="Content Placeholder 1"/>
          <p:cNvSpPr>
            <a:spLocks noGrp="1"/>
          </p:cNvSpPr>
          <p:nvPr>
            <p:ph idx="1"/>
          </p:nvPr>
        </p:nvSpPr>
        <p:spPr/>
        <p:txBody>
          <a:bodyPr>
            <a:normAutofit/>
          </a:bodyPr>
          <a:lstStyle/>
          <a:p>
            <a:r>
              <a:rPr lang="en-US" sz="2400" dirty="0"/>
              <a:t>LHD requested assistant from DSHS</a:t>
            </a:r>
          </a:p>
          <a:p>
            <a:r>
              <a:rPr lang="en-US" sz="2400" dirty="0"/>
              <a:t>Site visit # 2 conducted</a:t>
            </a:r>
          </a:p>
          <a:p>
            <a:r>
              <a:rPr lang="en-US" sz="2400" dirty="0"/>
              <a:t>On going monitoring</a:t>
            </a:r>
          </a:p>
          <a:p>
            <a:pPr marL="109728" indent="0">
              <a:buNone/>
            </a:pPr>
            <a:endParaRPr lang="en-US" sz="2400" dirty="0"/>
          </a:p>
          <a:p>
            <a:r>
              <a:rPr lang="en-US" sz="2400" b="1" dirty="0"/>
              <a:t>What would be next steps?</a:t>
            </a:r>
          </a:p>
          <a:p>
            <a:pPr marL="109728" indent="0">
              <a:buNone/>
            </a:pPr>
            <a:endParaRPr lang="en-US" sz="2400" dirty="0"/>
          </a:p>
        </p:txBody>
      </p:sp>
    </p:spTree>
    <p:extLst>
      <p:ext uri="{BB962C8B-B14F-4D97-AF65-F5344CB8AC3E}">
        <p14:creationId xmlns:p14="http://schemas.microsoft.com/office/powerpoint/2010/main" val="40341179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Site Visit #2 findings/ recommendations</a:t>
            </a:r>
          </a:p>
        </p:txBody>
      </p:sp>
      <p:sp>
        <p:nvSpPr>
          <p:cNvPr id="2" name="Content Placeholder 1"/>
          <p:cNvSpPr>
            <a:spLocks noGrp="1"/>
          </p:cNvSpPr>
          <p:nvPr>
            <p:ph idx="1"/>
          </p:nvPr>
        </p:nvSpPr>
        <p:spPr>
          <a:xfrm>
            <a:off x="609598" y="2160590"/>
            <a:ext cx="6705601" cy="3880773"/>
          </a:xfrm>
        </p:spPr>
        <p:txBody>
          <a:bodyPr>
            <a:normAutofit/>
          </a:bodyPr>
          <a:lstStyle/>
          <a:p>
            <a:r>
              <a:rPr lang="en-US" sz="2400" dirty="0"/>
              <a:t>Still seeing PPE issues</a:t>
            </a:r>
          </a:p>
          <a:p>
            <a:r>
              <a:rPr lang="en-US" sz="2400" dirty="0"/>
              <a:t>EVS department more involved and now cleaning all isolation rooms with bleach x3 days</a:t>
            </a:r>
          </a:p>
          <a:p>
            <a:r>
              <a:rPr lang="en-US" sz="2400" dirty="0"/>
              <a:t>Look at wound care team more closely</a:t>
            </a:r>
          </a:p>
          <a:p>
            <a:r>
              <a:rPr lang="en-US" sz="2400" dirty="0"/>
              <a:t>Hand hygiene issues</a:t>
            </a:r>
          </a:p>
          <a:p>
            <a:r>
              <a:rPr lang="en-US" sz="2400" dirty="0"/>
              <a:t>Environmental cleaning issues noted in ICU</a:t>
            </a:r>
          </a:p>
          <a:p>
            <a:endParaRPr lang="en-US" sz="2400" dirty="0"/>
          </a:p>
        </p:txBody>
      </p:sp>
    </p:spTree>
    <p:extLst>
      <p:ext uri="{BB962C8B-B14F-4D97-AF65-F5344CB8AC3E}">
        <p14:creationId xmlns:p14="http://schemas.microsoft.com/office/powerpoint/2010/main" val="8858781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MDR-A Outbreak</a:t>
            </a:r>
          </a:p>
        </p:txBody>
      </p:sp>
      <p:sp>
        <p:nvSpPr>
          <p:cNvPr id="2" name="Content Placeholder 1"/>
          <p:cNvSpPr>
            <a:spLocks noGrp="1"/>
          </p:cNvSpPr>
          <p:nvPr>
            <p:ph idx="1"/>
          </p:nvPr>
        </p:nvSpPr>
        <p:spPr>
          <a:xfrm>
            <a:off x="609599" y="1752600"/>
            <a:ext cx="6347714" cy="3880773"/>
          </a:xfrm>
        </p:spPr>
        <p:txBody>
          <a:bodyPr>
            <a:normAutofit/>
          </a:bodyPr>
          <a:lstStyle/>
          <a:p>
            <a:r>
              <a:rPr lang="en-US" sz="2000" dirty="0"/>
              <a:t>Cases starting to taper off since site visit #2</a:t>
            </a:r>
          </a:p>
          <a:p>
            <a:pPr lvl="1"/>
            <a:r>
              <a:rPr lang="en-US" sz="1800" dirty="0"/>
              <a:t>Continue to monitor cases and events</a:t>
            </a:r>
          </a:p>
          <a:p>
            <a:r>
              <a:rPr lang="en-US" sz="2000" dirty="0"/>
              <a:t>New information received from LHD and more isolates received for PFGE</a:t>
            </a:r>
          </a:p>
          <a:p>
            <a:pPr lvl="1"/>
            <a:r>
              <a:rPr lang="en-US" sz="1800" dirty="0"/>
              <a:t>Isolates identified as outbreak stain again</a:t>
            </a:r>
          </a:p>
          <a:p>
            <a:r>
              <a:rPr lang="en-US" sz="2000" dirty="0"/>
              <a:t>Decided another on site visit was needed and mandatory in-services for hospital staff</a:t>
            </a:r>
          </a:p>
          <a:p>
            <a:pPr marL="109728" indent="0">
              <a:buNone/>
            </a:pPr>
            <a:endParaRPr lang="en-US" sz="2000" dirty="0"/>
          </a:p>
          <a:p>
            <a:r>
              <a:rPr lang="en-US" sz="2000" b="1" dirty="0"/>
              <a:t>What would be next steps?</a:t>
            </a:r>
          </a:p>
          <a:p>
            <a:endParaRPr lang="en-US" sz="2000" dirty="0"/>
          </a:p>
        </p:txBody>
      </p:sp>
    </p:spTree>
    <p:extLst>
      <p:ext uri="{BB962C8B-B14F-4D97-AF65-F5344CB8AC3E}">
        <p14:creationId xmlns:p14="http://schemas.microsoft.com/office/powerpoint/2010/main" val="39117718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Site Visit #3 findings/ recommendations</a:t>
            </a:r>
          </a:p>
        </p:txBody>
      </p:sp>
      <p:sp>
        <p:nvSpPr>
          <p:cNvPr id="2" name="Content Placeholder 1"/>
          <p:cNvSpPr>
            <a:spLocks noGrp="1"/>
          </p:cNvSpPr>
          <p:nvPr>
            <p:ph idx="1"/>
          </p:nvPr>
        </p:nvSpPr>
        <p:spPr/>
        <p:txBody>
          <a:bodyPr>
            <a:normAutofit lnSpcReduction="10000"/>
          </a:bodyPr>
          <a:lstStyle/>
          <a:p>
            <a:pPr marL="365760" lvl="2" indent="-256032">
              <a:spcBef>
                <a:spcPts val="400"/>
              </a:spcBef>
              <a:buClr>
                <a:schemeClr val="accent1"/>
              </a:buClr>
              <a:buSzPct val="68000"/>
              <a:buFont typeface="Wingdings 3"/>
              <a:buChar char=""/>
            </a:pPr>
            <a:r>
              <a:rPr lang="en-US" sz="2400" dirty="0"/>
              <a:t>16 mandatory mini trainings given to staff by DSHS</a:t>
            </a:r>
          </a:p>
          <a:p>
            <a:pPr marL="365760" lvl="2" indent="-256032">
              <a:spcBef>
                <a:spcPts val="400"/>
              </a:spcBef>
              <a:buClr>
                <a:schemeClr val="accent1"/>
              </a:buClr>
              <a:buSzPct val="68000"/>
              <a:buFont typeface="Wingdings 3"/>
              <a:buChar char=""/>
            </a:pPr>
            <a:r>
              <a:rPr lang="en-US" sz="2400" dirty="0"/>
              <a:t>Wound VAC’s used at hospital are also used throughout the city and other counties.</a:t>
            </a:r>
          </a:p>
          <a:p>
            <a:pPr marL="365760" lvl="2" indent="-256032">
              <a:spcBef>
                <a:spcPts val="400"/>
              </a:spcBef>
              <a:buClr>
                <a:schemeClr val="accent1"/>
              </a:buClr>
              <a:buSzPct val="68000"/>
              <a:buFont typeface="Wingdings 3"/>
              <a:buChar char=""/>
            </a:pPr>
            <a:r>
              <a:rPr lang="en-US" sz="2400" dirty="0"/>
              <a:t>Staff eating/ drinking in patient care areas</a:t>
            </a:r>
          </a:p>
          <a:p>
            <a:pPr marL="365760" lvl="2" indent="-256032">
              <a:spcBef>
                <a:spcPts val="400"/>
              </a:spcBef>
              <a:buClr>
                <a:schemeClr val="accent1"/>
              </a:buClr>
              <a:buSzPct val="68000"/>
              <a:buFont typeface="Wingdings 3"/>
              <a:buChar char=""/>
            </a:pPr>
            <a:r>
              <a:rPr lang="en-US" sz="2400" dirty="0"/>
              <a:t>Environmental cleaning issues</a:t>
            </a:r>
          </a:p>
          <a:p>
            <a:pPr marL="365760" lvl="2" indent="-256032">
              <a:spcBef>
                <a:spcPts val="400"/>
              </a:spcBef>
              <a:buClr>
                <a:schemeClr val="accent1"/>
              </a:buClr>
              <a:buSzPct val="68000"/>
              <a:buFont typeface="Wingdings 3"/>
              <a:buChar char=""/>
            </a:pPr>
            <a:r>
              <a:rPr lang="en-US" sz="2400" dirty="0"/>
              <a:t>Hand hygiene issues</a:t>
            </a:r>
          </a:p>
          <a:p>
            <a:pPr marL="365760" lvl="2" indent="-256032">
              <a:spcBef>
                <a:spcPts val="400"/>
              </a:spcBef>
              <a:buClr>
                <a:schemeClr val="accent1"/>
              </a:buClr>
              <a:buSzPct val="68000"/>
              <a:buFont typeface="Wingdings 3"/>
              <a:buChar char=""/>
            </a:pPr>
            <a:r>
              <a:rPr lang="en-US" sz="2400" dirty="0"/>
              <a:t>PPE issues</a:t>
            </a:r>
            <a:endParaRPr lang="en-US" dirty="0"/>
          </a:p>
        </p:txBody>
      </p:sp>
    </p:spTree>
    <p:extLst>
      <p:ext uri="{BB962C8B-B14F-4D97-AF65-F5344CB8AC3E}">
        <p14:creationId xmlns:p14="http://schemas.microsoft.com/office/powerpoint/2010/main" val="35337562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fect\Jessica R\Investigations\MDR-A Amarillo 2014-2015\Site visit June 2015 pictures\IMG_180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046" y="228600"/>
            <a:ext cx="4137025" cy="5334000"/>
          </a:xfrm>
          <a:prstGeom prst="rect">
            <a:avLst/>
          </a:prstGeom>
          <a:noFill/>
          <a:ln>
            <a:noFill/>
          </a:ln>
        </p:spPr>
      </p:pic>
      <p:pic>
        <p:nvPicPr>
          <p:cNvPr id="3" name="Picture 2" descr="S:\infect\Jessica R\Investigations\MDR-A Amarillo 2014-2015\Site visit June 2015 pictures\IMG_1810.JPG"/>
          <p:cNvPicPr/>
          <p:nvPr/>
        </p:nvPicPr>
        <p:blipFill rotWithShape="1">
          <a:blip r:embed="rId4" cstate="print">
            <a:extLst>
              <a:ext uri="{28A0092B-C50C-407E-A947-70E740481C1C}">
                <a14:useLocalDpi xmlns:a14="http://schemas.microsoft.com/office/drawing/2010/main" val="0"/>
              </a:ext>
            </a:extLst>
          </a:blip>
          <a:srcRect l="9147" r="11348"/>
          <a:stretch/>
        </p:blipFill>
        <p:spPr bwMode="auto">
          <a:xfrm>
            <a:off x="5029200" y="381000"/>
            <a:ext cx="3942080" cy="3838575"/>
          </a:xfrm>
          <a:prstGeom prst="rect">
            <a:avLst/>
          </a:prstGeom>
          <a:noFill/>
          <a:ln>
            <a:noFill/>
          </a:ln>
          <a:extLst>
            <a:ext uri="{53640926-AAD7-44D8-BBD7-CCE9431645EC}">
              <a14:shadowObscured xmlns:a14="http://schemas.microsoft.com/office/drawing/2010/main"/>
            </a:ext>
          </a:extLst>
        </p:spPr>
      </p:pic>
      <p:pic>
        <p:nvPicPr>
          <p:cNvPr id="4" name="Picture 3" descr="S:\infect\Jessica R\Investigations\MDR-A Amarillo 2014-2015\Site visit June 2015 pictures\IMG_1811.JPG"/>
          <p:cNvPicPr/>
          <p:nvPr/>
        </p:nvPicPr>
        <p:blipFill rotWithShape="1">
          <a:blip r:embed="rId5" cstate="print">
            <a:extLst>
              <a:ext uri="{28A0092B-C50C-407E-A947-70E740481C1C}">
                <a14:useLocalDpi xmlns:a14="http://schemas.microsoft.com/office/drawing/2010/main" val="0"/>
              </a:ext>
            </a:extLst>
          </a:blip>
          <a:srcRect t="29296" r="15798"/>
          <a:stretch/>
        </p:blipFill>
        <p:spPr bwMode="auto">
          <a:xfrm>
            <a:off x="2438400" y="3581400"/>
            <a:ext cx="4747260" cy="3080812"/>
          </a:xfrm>
          <a:prstGeom prst="rect">
            <a:avLst/>
          </a:prstGeom>
          <a:noFill/>
          <a:ln>
            <a:noFill/>
          </a:ln>
          <a:extLst>
            <a:ext uri="{53640926-AAD7-44D8-BBD7-CCE9431645EC}">
              <a14:shadowObscured xmlns:a14="http://schemas.microsoft.com/office/drawing/2010/main"/>
            </a:ext>
          </a:extLst>
        </p:spPr>
      </p:pic>
      <p:cxnSp>
        <p:nvCxnSpPr>
          <p:cNvPr id="6" name="Straight Arrow Connector 5"/>
          <p:cNvCxnSpPr/>
          <p:nvPr/>
        </p:nvCxnSpPr>
        <p:spPr>
          <a:xfrm>
            <a:off x="169949" y="2645180"/>
            <a:ext cx="1811251" cy="17422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599958" y="2457942"/>
            <a:ext cx="1219200" cy="112871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2597791" y="4182460"/>
            <a:ext cx="1811251"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4376" y="1447800"/>
            <a:ext cx="1828558" cy="523220"/>
          </a:xfrm>
          <a:prstGeom prst="rect">
            <a:avLst/>
          </a:prstGeom>
          <a:noFill/>
        </p:spPr>
        <p:txBody>
          <a:bodyPr wrap="square" rtlCol="0">
            <a:spAutoFit/>
          </a:bodyPr>
          <a:lstStyle/>
          <a:p>
            <a:pPr algn="ctr"/>
            <a:r>
              <a:rPr lang="en-US" sz="2800" b="1" dirty="0"/>
              <a:t>Figure 1</a:t>
            </a:r>
          </a:p>
        </p:txBody>
      </p:sp>
      <p:sp>
        <p:nvSpPr>
          <p:cNvPr id="13" name="TextBox 12"/>
          <p:cNvSpPr txBox="1"/>
          <p:nvPr/>
        </p:nvSpPr>
        <p:spPr>
          <a:xfrm>
            <a:off x="7159384" y="6138992"/>
            <a:ext cx="1828558" cy="523220"/>
          </a:xfrm>
          <a:prstGeom prst="rect">
            <a:avLst/>
          </a:prstGeom>
          <a:noFill/>
        </p:spPr>
        <p:txBody>
          <a:bodyPr wrap="square" rtlCol="0">
            <a:spAutoFit/>
          </a:bodyPr>
          <a:lstStyle/>
          <a:p>
            <a:pPr algn="ctr"/>
            <a:r>
              <a:rPr lang="en-US" sz="2800" b="1" dirty="0"/>
              <a:t>Figure 3</a:t>
            </a:r>
          </a:p>
        </p:txBody>
      </p:sp>
      <p:sp>
        <p:nvSpPr>
          <p:cNvPr id="14" name="TextBox 13"/>
          <p:cNvSpPr txBox="1"/>
          <p:nvPr/>
        </p:nvSpPr>
        <p:spPr>
          <a:xfrm>
            <a:off x="7315442" y="4334860"/>
            <a:ext cx="1828558" cy="523220"/>
          </a:xfrm>
          <a:prstGeom prst="rect">
            <a:avLst/>
          </a:prstGeom>
          <a:noFill/>
        </p:spPr>
        <p:txBody>
          <a:bodyPr wrap="square" rtlCol="0">
            <a:spAutoFit/>
          </a:bodyPr>
          <a:lstStyle/>
          <a:p>
            <a:pPr algn="ctr"/>
            <a:r>
              <a:rPr lang="en-US" sz="2800" b="1" dirty="0"/>
              <a:t>Figure 2</a:t>
            </a:r>
          </a:p>
        </p:txBody>
      </p:sp>
    </p:spTree>
    <p:extLst>
      <p:ext uri="{BB962C8B-B14F-4D97-AF65-F5344CB8AC3E}">
        <p14:creationId xmlns:p14="http://schemas.microsoft.com/office/powerpoint/2010/main" val="4452787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nfect\Jessica R\Investigations\MDR-A Amarillo 2014-2015\Site visit June 2015 pictures\IMG_1853.JPG"/>
          <p:cNvPicPr/>
          <p:nvPr/>
        </p:nvPicPr>
        <p:blipFill rotWithShape="1">
          <a:blip r:embed="rId3" cstate="print">
            <a:extLst>
              <a:ext uri="{28A0092B-C50C-407E-A947-70E740481C1C}">
                <a14:useLocalDpi xmlns:a14="http://schemas.microsoft.com/office/drawing/2010/main" val="0"/>
              </a:ext>
            </a:extLst>
          </a:blip>
          <a:srcRect l="8002" t="6207" r="6371"/>
          <a:stretch/>
        </p:blipFill>
        <p:spPr bwMode="auto">
          <a:xfrm>
            <a:off x="0" y="0"/>
            <a:ext cx="7010400" cy="6842233"/>
          </a:xfrm>
          <a:prstGeom prst="rect">
            <a:avLst/>
          </a:prstGeom>
          <a:noFill/>
          <a:ln>
            <a:noFill/>
          </a:ln>
        </p:spPr>
      </p:pic>
      <p:sp>
        <p:nvSpPr>
          <p:cNvPr id="3" name="TextBox 2"/>
          <p:cNvSpPr txBox="1"/>
          <p:nvPr/>
        </p:nvSpPr>
        <p:spPr>
          <a:xfrm>
            <a:off x="7010400" y="3190283"/>
            <a:ext cx="1981200" cy="461665"/>
          </a:xfrm>
          <a:prstGeom prst="rect">
            <a:avLst/>
          </a:prstGeom>
          <a:noFill/>
        </p:spPr>
        <p:txBody>
          <a:bodyPr wrap="square" rtlCol="0">
            <a:spAutoFit/>
          </a:bodyPr>
          <a:lstStyle/>
          <a:p>
            <a:pPr algn="ctr"/>
            <a:r>
              <a:rPr lang="en-US" sz="2400" b="1" dirty="0"/>
              <a:t>Figure 2</a:t>
            </a:r>
          </a:p>
        </p:txBody>
      </p:sp>
    </p:spTree>
    <p:extLst>
      <p:ext uri="{BB962C8B-B14F-4D97-AF65-F5344CB8AC3E}">
        <p14:creationId xmlns:p14="http://schemas.microsoft.com/office/powerpoint/2010/main" val="25460545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fect\Jessica R\Investigations\MDR-A Amarillo 2014-2015\Site visit June 2015 pictures\IMG_185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3" y="0"/>
            <a:ext cx="6324600" cy="6858000"/>
          </a:xfrm>
          <a:prstGeom prst="rect">
            <a:avLst/>
          </a:prstGeom>
          <a:noFill/>
          <a:ln>
            <a:noFill/>
          </a:ln>
        </p:spPr>
      </p:pic>
      <p:sp>
        <p:nvSpPr>
          <p:cNvPr id="3" name="TextBox 2"/>
          <p:cNvSpPr txBox="1"/>
          <p:nvPr/>
        </p:nvSpPr>
        <p:spPr>
          <a:xfrm>
            <a:off x="6781800" y="3146712"/>
            <a:ext cx="1981200" cy="461665"/>
          </a:xfrm>
          <a:prstGeom prst="rect">
            <a:avLst/>
          </a:prstGeom>
          <a:noFill/>
        </p:spPr>
        <p:txBody>
          <a:bodyPr wrap="square" rtlCol="0">
            <a:spAutoFit/>
          </a:bodyPr>
          <a:lstStyle/>
          <a:p>
            <a:pPr algn="ctr"/>
            <a:r>
              <a:rPr lang="en-US" sz="2400" b="1" dirty="0"/>
              <a:t>Figure 3</a:t>
            </a:r>
          </a:p>
        </p:txBody>
      </p:sp>
    </p:spTree>
    <p:extLst>
      <p:ext uri="{BB962C8B-B14F-4D97-AF65-F5344CB8AC3E}">
        <p14:creationId xmlns:p14="http://schemas.microsoft.com/office/powerpoint/2010/main" val="272011141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2414</TotalTime>
  <Words>7358</Words>
  <Application>Microsoft Office PowerPoint</Application>
  <PresentationFormat>On-screen Show (4:3)</PresentationFormat>
  <Paragraphs>826</Paragraphs>
  <Slides>112</Slides>
  <Notes>48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112</vt:i4>
      </vt:variant>
    </vt:vector>
  </HeadingPairs>
  <TitlesOfParts>
    <vt:vector size="120" baseType="lpstr">
      <vt:lpstr>Arial</vt:lpstr>
      <vt:lpstr>Calibri</vt:lpstr>
      <vt:lpstr>Symbol</vt:lpstr>
      <vt:lpstr>Trebuchet MS</vt:lpstr>
      <vt:lpstr>Verdana</vt:lpstr>
      <vt:lpstr>Wingdings</vt:lpstr>
      <vt:lpstr>Wingdings 3</vt:lpstr>
      <vt:lpstr>Facet</vt:lpstr>
      <vt:lpstr>HAI / MDROs ELC break out session </vt:lpstr>
      <vt:lpstr>Objectives</vt:lpstr>
      <vt:lpstr>DSHS – Healthcare Safety Group</vt:lpstr>
      <vt:lpstr>HAI Epidemiologist</vt:lpstr>
      <vt:lpstr>HAI Investigation Team</vt:lpstr>
      <vt:lpstr>HAI Investigation Team</vt:lpstr>
      <vt:lpstr>The HAI Problem</vt:lpstr>
      <vt:lpstr>5 Reasons for HAI Reporting</vt:lpstr>
      <vt:lpstr>2014 Annual Report </vt:lpstr>
      <vt:lpstr>PowerPoint Presentation</vt:lpstr>
      <vt:lpstr>Who reported?  How did we do?</vt:lpstr>
      <vt:lpstr>Summary of Texas Infection Preventionist</vt:lpstr>
      <vt:lpstr>Future Plans &amp; Ideas for HAIs</vt:lpstr>
      <vt:lpstr>Combating HAIs</vt:lpstr>
      <vt:lpstr>Preventable Adverse Events (PAE)</vt:lpstr>
      <vt:lpstr>PowerPoint Presentation</vt:lpstr>
      <vt:lpstr>HAI/MDRO Reporting</vt:lpstr>
      <vt:lpstr>PowerPoint Presentation</vt:lpstr>
      <vt:lpstr>PowerPoint Presentation</vt:lpstr>
      <vt:lpstr>PowerPoint Presentation</vt:lpstr>
      <vt:lpstr>PowerPoint Presentation</vt:lpstr>
      <vt:lpstr>ECCG (Epi Case Criteria Guide)</vt:lpstr>
      <vt:lpstr>ECCG (Epi Case Criteria Guide)</vt:lpstr>
      <vt:lpstr>HAI/ MDRO questions</vt:lpstr>
      <vt:lpstr>NBS data entry</vt:lpstr>
      <vt:lpstr>MDRO Reporting in NBS:  Discussion Points/ Updates</vt:lpstr>
      <vt:lpstr>PowerPoint Presentation</vt:lpstr>
      <vt:lpstr>Titles of questions/fields</vt:lpstr>
      <vt:lpstr>Titles of questions/fields</vt:lpstr>
      <vt:lpstr>MDRO Investigation:  Patient healthcare facility “timeline”</vt:lpstr>
      <vt:lpstr>Lab report data entry</vt:lpstr>
      <vt:lpstr>Lab report data entry, continued</vt:lpstr>
      <vt:lpstr>Lab report data entry, continued</vt:lpstr>
      <vt:lpstr>Lab report data entry, continued</vt:lpstr>
      <vt:lpstr>Associating lab reports with investigations</vt:lpstr>
      <vt:lpstr>Program Area &amp; Jurisdiction assignment</vt:lpstr>
      <vt:lpstr>Ebola Readiness Assessments</vt:lpstr>
      <vt:lpstr>Center for Disease Control (CDC) – ELC Grant</vt:lpstr>
      <vt:lpstr>Texas HAI Plan</vt:lpstr>
      <vt:lpstr>Goal of the Hospital Visit</vt:lpstr>
      <vt:lpstr>Team Members</vt:lpstr>
      <vt:lpstr>Other Common Attendees During the Visits</vt:lpstr>
      <vt:lpstr>Assessing Texas Hospitals Readiness</vt:lpstr>
      <vt:lpstr>CDC Ebola Readiness Assessment Tool</vt:lpstr>
      <vt:lpstr>Snippet of Tool</vt:lpstr>
      <vt:lpstr>Example of completed Assessment</vt:lpstr>
      <vt:lpstr> CDC Tool Limitations </vt:lpstr>
      <vt:lpstr>DSHS &amp; DADS</vt:lpstr>
      <vt:lpstr>DSHS Regional Map</vt:lpstr>
      <vt:lpstr>Infection Prevention Resources</vt:lpstr>
      <vt:lpstr>Video</vt:lpstr>
      <vt:lpstr>Overview of Outbreak Settings  and Investigations</vt:lpstr>
      <vt:lpstr>Why investigate </vt:lpstr>
      <vt:lpstr>Types of Settings that could be Investigated</vt:lpstr>
      <vt:lpstr>Hospital Investigations</vt:lpstr>
      <vt:lpstr>Product/Device-associated Investigations</vt:lpstr>
      <vt:lpstr>Physician Practice</vt:lpstr>
      <vt:lpstr>Report of Unsafe Injection Practices at a Healthcare Facility</vt:lpstr>
      <vt:lpstr>The call</vt:lpstr>
      <vt:lpstr>Is this a problem for the health department to investigate?</vt:lpstr>
      <vt:lpstr>The Call </vt:lpstr>
      <vt:lpstr>Is this a problem for the health department to investigate?</vt:lpstr>
      <vt:lpstr>The call</vt:lpstr>
      <vt:lpstr>Is this a problem for the health department to investigate?</vt:lpstr>
      <vt:lpstr>Summary of the problem</vt:lpstr>
      <vt:lpstr>What’s the impact?</vt:lpstr>
      <vt:lpstr>What are some Unsafe Injection Practices?</vt:lpstr>
      <vt:lpstr>PowerPoint Presentation</vt:lpstr>
      <vt:lpstr>This can be really big!</vt:lpstr>
      <vt:lpstr>The call</vt:lpstr>
      <vt:lpstr>What questions would you have?</vt:lpstr>
      <vt:lpstr>What questions would you have?</vt:lpstr>
      <vt:lpstr>What questions would you have?</vt:lpstr>
      <vt:lpstr>Initial Activities</vt:lpstr>
      <vt:lpstr>Other information to request</vt:lpstr>
      <vt:lpstr>Activities</vt:lpstr>
      <vt:lpstr>Break</vt:lpstr>
      <vt:lpstr>Surgical Site Infections at a Plastic Surgery Center</vt:lpstr>
      <vt:lpstr>Notifiable Surgical Site Infections (SSIs)</vt:lpstr>
      <vt:lpstr>Report</vt:lpstr>
      <vt:lpstr>What information would you want to know?</vt:lpstr>
      <vt:lpstr>What information would you want to know?</vt:lpstr>
      <vt:lpstr>What information would you want to know?</vt:lpstr>
      <vt:lpstr>What information would you want to know?</vt:lpstr>
      <vt:lpstr>What information would you want to know?</vt:lpstr>
      <vt:lpstr>MDR-A outbreak</vt:lpstr>
      <vt:lpstr>Background</vt:lpstr>
      <vt:lpstr>MDR-A Outbreak</vt:lpstr>
      <vt:lpstr>MDR-A Outbreak</vt:lpstr>
      <vt:lpstr>MDR-A Outbreak</vt:lpstr>
      <vt:lpstr>Site visit #1 findings/ recommendations</vt:lpstr>
      <vt:lpstr>MDR-A Outbreak</vt:lpstr>
      <vt:lpstr>MDR-A Outbreak</vt:lpstr>
      <vt:lpstr>Site Visit #2 findings/ recommendations</vt:lpstr>
      <vt:lpstr>MDR-A Outbreak</vt:lpstr>
      <vt:lpstr>Site Visit #3 findings/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MDR-A outbreak</vt:lpstr>
      <vt:lpstr>PowerPoint Presentation</vt:lpstr>
      <vt:lpstr>Conclusion</vt:lpstr>
      <vt:lpstr>Questions</vt:lpstr>
      <vt:lpstr>References</vt:lpstr>
    </vt:vector>
  </TitlesOfParts>
  <Company>Texas Department of State Health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TSICP</dc:title>
  <dc:creator>Garcia,Bobbiejean (DSHS)</dc:creator>
  <cp:lastModifiedBy>Pinter,Henry J (DSHS)</cp:lastModifiedBy>
  <cp:revision>179</cp:revision>
  <dcterms:created xsi:type="dcterms:W3CDTF">2015-03-17T18:11:15Z</dcterms:created>
  <dcterms:modified xsi:type="dcterms:W3CDTF">2023-02-17T20:46:43Z</dcterms:modified>
</cp:coreProperties>
</file>