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8" r:id="rId2"/>
    <p:sldId id="263" r:id="rId3"/>
    <p:sldId id="257" r:id="rId4"/>
    <p:sldId id="258" r:id="rId5"/>
    <p:sldId id="269" r:id="rId6"/>
    <p:sldId id="270" r:id="rId7"/>
    <p:sldId id="271" r:id="rId8"/>
    <p:sldId id="259" r:id="rId9"/>
    <p:sldId id="275" r:id="rId10"/>
    <p:sldId id="277" r:id="rId11"/>
    <p:sldId id="278" r:id="rId12"/>
    <p:sldId id="260" r:id="rId13"/>
    <p:sldId id="280" r:id="rId14"/>
    <p:sldId id="279" r:id="rId15"/>
    <p:sldId id="276" r:id="rId16"/>
    <p:sldId id="264" r:id="rId17"/>
    <p:sldId id="267" r:id="rId18"/>
    <p:sldId id="272" r:id="rId19"/>
    <p:sldId id="273" r:id="rId20"/>
    <p:sldId id="274" r:id="rId21"/>
    <p:sldId id="262" r:id="rId22"/>
    <p:sldId id="281" r:id="rId23"/>
    <p:sldId id="26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HSHQCTRA02\DCPS%20share\zc\AA\ZCB%20Surveillance%20Data\HUMAN\Typhus_2003_2013_All_Va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HSHQCTRA02\DCPS%20share\zc\AA\ZCB%20Surveillance%20Data\Arboviral\WNV%20Annual%20Summary%202003_201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Campy</c:v>
                </c:pt>
                <c:pt idx="1">
                  <c:v>Shigella</c:v>
                </c:pt>
                <c:pt idx="2">
                  <c:v>Salmonella</c:v>
                </c:pt>
                <c:pt idx="3">
                  <c:v>Amebiasis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2592</c:v>
                </c:pt>
                <c:pt idx="1">
                  <c:v>2744</c:v>
                </c:pt>
                <c:pt idx="2">
                  <c:v>5174</c:v>
                </c:pt>
                <c:pt idx="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C-492A-99E3-41A1818DF8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Suspects Added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Campy</c:v>
                </c:pt>
                <c:pt idx="1">
                  <c:v>Shigella</c:v>
                </c:pt>
                <c:pt idx="2">
                  <c:v>Salmonella</c:v>
                </c:pt>
                <c:pt idx="3">
                  <c:v>Amebiasis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3076</c:v>
                </c:pt>
                <c:pt idx="1">
                  <c:v>2768</c:v>
                </c:pt>
                <c:pt idx="2">
                  <c:v>5220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C-492A-99E3-41A1818D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82528"/>
        <c:axId val="133384448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increase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ln w="25400">
                <a:solidFill>
                  <a:schemeClr val="tx1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Campy</c:v>
                </c:pt>
                <c:pt idx="1">
                  <c:v>Shigella</c:v>
                </c:pt>
                <c:pt idx="2">
                  <c:v>Salmonella</c:v>
                </c:pt>
                <c:pt idx="3">
                  <c:v>Amebiasis</c:v>
                </c:pt>
              </c:strCache>
            </c:strRef>
          </c:xVal>
          <c:yVal>
            <c:numRef>
              <c:f>Sheet1!$D$2:$D$5</c:f>
              <c:numCache>
                <c:formatCode>0%</c:formatCode>
                <c:ptCount val="4"/>
                <c:pt idx="0">
                  <c:v>0.18672839506172839</c:v>
                </c:pt>
                <c:pt idx="1">
                  <c:v>8.7463556851311956E-3</c:v>
                </c:pt>
                <c:pt idx="2">
                  <c:v>8.8906068805566299E-3</c:v>
                </c:pt>
                <c:pt idx="3">
                  <c:v>5.8201058201058198E-2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8CC-492A-99E3-41A1818D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87776"/>
        <c:axId val="133386240"/>
      </c:scatterChart>
      <c:catAx>
        <c:axId val="1333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384448"/>
        <c:crosses val="autoZero"/>
        <c:auto val="1"/>
        <c:lblAlgn val="ctr"/>
        <c:lblOffset val="100"/>
        <c:noMultiLvlLbl val="0"/>
      </c:catAx>
      <c:valAx>
        <c:axId val="13338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82528"/>
        <c:crosses val="autoZero"/>
        <c:crossBetween val="between"/>
      </c:valAx>
      <c:valAx>
        <c:axId val="1333862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33387776"/>
        <c:crosses val="max"/>
        <c:crossBetween val="midCat"/>
      </c:valAx>
      <c:valAx>
        <c:axId val="13338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3386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99710800038881"/>
          <c:y val="6.8901358672176519E-2"/>
          <c:w val="0.23015104014775931"/>
          <c:h val="0.3851717303035840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trendline>
            <c:name>3 yr moving average</c:name>
            <c:trendlineType val="movingAvg"/>
            <c:period val="3"/>
            <c:dispRSqr val="0"/>
            <c:dispEq val="0"/>
          </c:trendline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327</c:v>
                </c:pt>
                <c:pt idx="1">
                  <c:v>615</c:v>
                </c:pt>
                <c:pt idx="2">
                  <c:v>1240</c:v>
                </c:pt>
                <c:pt idx="3">
                  <c:v>670</c:v>
                </c:pt>
                <c:pt idx="4">
                  <c:v>1184</c:v>
                </c:pt>
                <c:pt idx="5">
                  <c:v>2224</c:v>
                </c:pt>
                <c:pt idx="6">
                  <c:v>954</c:v>
                </c:pt>
                <c:pt idx="7">
                  <c:v>1051</c:v>
                </c:pt>
                <c:pt idx="8">
                  <c:v>2046</c:v>
                </c:pt>
                <c:pt idx="9">
                  <c:v>3358</c:v>
                </c:pt>
                <c:pt idx="10">
                  <c:v>2848</c:v>
                </c:pt>
                <c:pt idx="11">
                  <c:v>961</c:v>
                </c:pt>
                <c:pt idx="12">
                  <c:v>2218</c:v>
                </c:pt>
                <c:pt idx="13">
                  <c:v>3985</c:v>
                </c:pt>
                <c:pt idx="14">
                  <c:v>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8-492B-B662-9860E5035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23872"/>
        <c:axId val="133866624"/>
      </c:barChart>
      <c:catAx>
        <c:axId val="133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/>
            </a:pPr>
            <a:endParaRPr lang="en-US"/>
          </a:p>
        </c:txPr>
        <c:crossAx val="133866624"/>
        <c:crosses val="autoZero"/>
        <c:auto val="1"/>
        <c:lblAlgn val="ctr"/>
        <c:lblOffset val="100"/>
        <c:noMultiLvlLbl val="0"/>
      </c:catAx>
      <c:valAx>
        <c:axId val="133866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Case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82387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5789473684210525"/>
          <c:y val="6.1224250377793686E-2"/>
          <c:w val="0.26000782796887228"/>
          <c:h val="0.140177761870675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 of Condition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66</c:v>
                </c:pt>
                <c:pt idx="2">
                  <c:v>100</c:v>
                </c:pt>
                <c:pt idx="3">
                  <c:v>146</c:v>
                </c:pt>
                <c:pt idx="4">
                  <c:v>169</c:v>
                </c:pt>
                <c:pt idx="5">
                  <c:v>157</c:v>
                </c:pt>
                <c:pt idx="6">
                  <c:v>190</c:v>
                </c:pt>
                <c:pt idx="7">
                  <c:v>135</c:v>
                </c:pt>
                <c:pt idx="8">
                  <c:v>286</c:v>
                </c:pt>
                <c:pt idx="9">
                  <c:v>263</c:v>
                </c:pt>
                <c:pt idx="10">
                  <c:v>222</c:v>
                </c:pt>
                <c:pt idx="11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6D-4CCA-83F5-6F1F40305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988096"/>
        <c:axId val="129990016"/>
      </c:lineChart>
      <c:catAx>
        <c:axId val="12998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Report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400"/>
            </a:pPr>
            <a:endParaRPr lang="en-US"/>
          </a:p>
        </c:txPr>
        <c:crossAx val="129990016"/>
        <c:crosses val="autoZero"/>
        <c:auto val="1"/>
        <c:lblAlgn val="ctr"/>
        <c:lblOffset val="100"/>
        <c:noMultiLvlLbl val="0"/>
      </c:catAx>
      <c:valAx>
        <c:axId val="129990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Reported</a:t>
                </a:r>
                <a:r>
                  <a:rPr lang="en-US" sz="1600" baseline="0" dirty="0"/>
                  <a:t> Cases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9988096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Sheet1!$A$5</c:f>
              <c:strCache>
                <c:ptCount val="1"/>
                <c:pt idx="0">
                  <c:v>West Nile Fever</c:v>
                </c:pt>
              </c:strCache>
            </c:strRef>
          </c:tx>
          <c:invertIfNegative val="0"/>
          <c:cat>
            <c:strRef>
              <c:f>Sheet1!$B$2:$N$2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2014*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0</c:v>
                </c:pt>
                <c:pt idx="1">
                  <c:v>289</c:v>
                </c:pt>
                <c:pt idx="2">
                  <c:v>57</c:v>
                </c:pt>
                <c:pt idx="3">
                  <c:v>67</c:v>
                </c:pt>
                <c:pt idx="4">
                  <c:v>121</c:v>
                </c:pt>
                <c:pt idx="5">
                  <c:v>90</c:v>
                </c:pt>
                <c:pt idx="6">
                  <c:v>24</c:v>
                </c:pt>
                <c:pt idx="7">
                  <c:v>22</c:v>
                </c:pt>
                <c:pt idx="8">
                  <c:v>12</c:v>
                </c:pt>
                <c:pt idx="9">
                  <c:v>7</c:v>
                </c:pt>
                <c:pt idx="10">
                  <c:v>1024</c:v>
                </c:pt>
                <c:pt idx="11">
                  <c:v>70</c:v>
                </c:pt>
                <c:pt idx="12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7-4A6E-82D9-099F83E37FFC}"/>
            </c:ext>
          </c:extLst>
        </c:ser>
        <c:ser>
          <c:idx val="2"/>
          <c:order val="1"/>
          <c:tx>
            <c:strRef>
              <c:f>Sheet1!$A$6</c:f>
              <c:strCache>
                <c:ptCount val="1"/>
                <c:pt idx="0">
                  <c:v>West Nile Neuroinvasive Disease</c:v>
                </c:pt>
              </c:strCache>
            </c:strRef>
          </c:tx>
          <c:invertIfNegative val="0"/>
          <c:cat>
            <c:strRef>
              <c:f>Sheet1!$B$2:$N$2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2014*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202</c:v>
                </c:pt>
                <c:pt idx="1">
                  <c:v>431</c:v>
                </c:pt>
                <c:pt idx="2">
                  <c:v>119</c:v>
                </c:pt>
                <c:pt idx="3">
                  <c:v>128</c:v>
                </c:pt>
                <c:pt idx="4">
                  <c:v>233</c:v>
                </c:pt>
                <c:pt idx="5">
                  <c:v>170</c:v>
                </c:pt>
                <c:pt idx="6">
                  <c:v>40</c:v>
                </c:pt>
                <c:pt idx="7">
                  <c:v>93</c:v>
                </c:pt>
                <c:pt idx="8">
                  <c:v>77</c:v>
                </c:pt>
                <c:pt idx="9">
                  <c:v>20</c:v>
                </c:pt>
                <c:pt idx="10">
                  <c:v>844</c:v>
                </c:pt>
                <c:pt idx="11">
                  <c:v>113</c:v>
                </c:pt>
                <c:pt idx="12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7-4A6E-82D9-099F83E37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011904"/>
        <c:axId val="130013824"/>
      </c:barChart>
      <c:catAx>
        <c:axId val="13001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Report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130013824"/>
        <c:crosses val="autoZero"/>
        <c:auto val="1"/>
        <c:lblAlgn val="ctr"/>
        <c:lblOffset val="100"/>
        <c:noMultiLvlLbl val="0"/>
      </c:catAx>
      <c:valAx>
        <c:axId val="130013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Number of Reported Cases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011904"/>
        <c:crosses val="autoZero"/>
        <c:crossBetween val="between"/>
        <c:majorUnit val="250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Malaria Cases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7.7160493827160212E-3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8-428F-8061-C2A1AC25FE26}"/>
                </c:ext>
              </c:extLst>
            </c:dLbl>
            <c:dLbl>
              <c:idx val="1"/>
              <c:layout>
                <c:manualLayout>
                  <c:x val="-1.5432098765432098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88-428F-8061-C2A1AC25FE26}"/>
                </c:ext>
              </c:extLst>
            </c:dLbl>
            <c:dLbl>
              <c:idx val="2"/>
              <c:layout>
                <c:manualLayout>
                  <c:x val="1.3888888888888888E-2"/>
                  <c:y val="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88-428F-8061-C2A1AC25FE26}"/>
                </c:ext>
              </c:extLst>
            </c:dLbl>
            <c:dLbl>
              <c:idx val="3"/>
              <c:layout>
                <c:manualLayout>
                  <c:x val="-2.3148148148148036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88-428F-8061-C2A1AC25F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rendlineType val="linear"/>
            <c:dispRSqr val="0"/>
            <c:dispEq val="0"/>
          </c:trendline>
          <c:trendline>
            <c:spPr>
              <a:ln w="63500" cmpd="dbl">
                <a:solidFill>
                  <a:srgbClr val="C0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102</c:v>
                </c:pt>
                <c:pt idx="1">
                  <c:v>102</c:v>
                </c:pt>
                <c:pt idx="2">
                  <c:v>90</c:v>
                </c:pt>
                <c:pt idx="3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88-428F-8061-C2A1AC25F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47360"/>
        <c:axId val="158580736"/>
      </c:lineChart>
      <c:catAx>
        <c:axId val="15724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Report</a:t>
                </a:r>
                <a:r>
                  <a:rPr lang="en-US" baseline="0" dirty="0"/>
                  <a:t> 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8580736"/>
        <c:crosses val="autoZero"/>
        <c:auto val="1"/>
        <c:lblAlgn val="ctr"/>
        <c:lblOffset val="100"/>
        <c:noMultiLvlLbl val="0"/>
      </c:catAx>
      <c:valAx>
        <c:axId val="1585807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</a:t>
                </a:r>
                <a:r>
                  <a:rPr lang="en-US" baseline="0" dirty="0"/>
                  <a:t> Cases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24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0.7936</cdr:x>
      <cdr:y>0.31989</cdr:y>
    </cdr:from>
    <cdr:to>
      <cdr:x>0.99875</cdr:x>
      <cdr:y>0.43549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31018" y="1447800"/>
          <a:ext cx="168828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Trend line</a:t>
          </a:r>
          <a:endParaRPr 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BC7CF-3DFB-4C66-B6B6-5B5110540C9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64437E-D0CE-44B3-8882-2F55E4A0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9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0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2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CA4E-7053-484C-B037-C438C1BE6FE5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83C7-9EE5-4392-8B03-95934C6F5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1" y="228600"/>
            <a:ext cx="8857119" cy="62484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3958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3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Notifiable Conditions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43" y="4523283"/>
            <a:ext cx="59731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ELC Workshop </a:t>
            </a:r>
          </a:p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April 28, 2015</a:t>
            </a:r>
          </a:p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Rachel Wiseman, MPH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48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EV-D68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/>
          <a:lstStyle/>
          <a:p>
            <a:r>
              <a:rPr lang="en-US" dirty="0"/>
              <a:t>National (8/2014-1/2015)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/>
          <a:p>
            <a:r>
              <a:rPr lang="en-US" dirty="0"/>
              <a:t>1,153 confirmed specimens in 49 states and DC</a:t>
            </a:r>
          </a:p>
          <a:p>
            <a:r>
              <a:rPr lang="en-US" dirty="0"/>
              <a:t>Predominantly in children</a:t>
            </a:r>
          </a:p>
          <a:p>
            <a:pPr lvl="1"/>
            <a:r>
              <a:rPr lang="en-US" dirty="0"/>
              <a:t>Especially those with hx of wheezing/asthma</a:t>
            </a:r>
          </a:p>
          <a:p>
            <a:r>
              <a:rPr lang="en-US" dirty="0"/>
              <a:t>14 deaths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>
            <a:normAutofit/>
          </a:bodyPr>
          <a:lstStyle/>
          <a:p>
            <a:r>
              <a:rPr lang="en-US" dirty="0"/>
              <a:t>Texas (7/2014-10/2014)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3951288"/>
          </a:xfrm>
        </p:spPr>
        <p:txBody>
          <a:bodyPr/>
          <a:lstStyle/>
          <a:p>
            <a:r>
              <a:rPr lang="en-US" dirty="0"/>
              <a:t>27 Texas residents positive for EV-D68</a:t>
            </a:r>
          </a:p>
          <a:p>
            <a:r>
              <a:rPr lang="en-US" dirty="0"/>
              <a:t>Ages: 2 mos-14 years</a:t>
            </a:r>
          </a:p>
          <a:p>
            <a:r>
              <a:rPr lang="en-US" dirty="0"/>
              <a:t>No cases since 10/17</a:t>
            </a:r>
          </a:p>
          <a:p>
            <a:r>
              <a:rPr lang="en-US" dirty="0"/>
              <a:t>No deaths</a:t>
            </a:r>
          </a:p>
          <a:p>
            <a:r>
              <a:rPr lang="en-US" dirty="0"/>
              <a:t>All hospitalized (ICU admit required for testing)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76017"/>
            <a:ext cx="3505200" cy="24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11" y="0"/>
            <a:ext cx="42375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4876800" cy="1524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Acute Flaccid Myelitis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040188" cy="639762"/>
          </a:xfrm>
        </p:spPr>
        <p:txBody>
          <a:bodyPr/>
          <a:lstStyle/>
          <a:p>
            <a:r>
              <a:rPr lang="en-US" dirty="0"/>
              <a:t>National (8/2014-4/2015)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81940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CDC verified 118 children in 34 states</a:t>
            </a:r>
          </a:p>
          <a:p>
            <a:r>
              <a:rPr lang="en-US" dirty="0"/>
              <a:t>Median age: 7 years</a:t>
            </a:r>
          </a:p>
          <a:p>
            <a:r>
              <a:rPr lang="en-US" dirty="0"/>
              <a:t>Most reported a fever/ respiratory illness before neurological symptom onset</a:t>
            </a:r>
          </a:p>
          <a:p>
            <a:r>
              <a:rPr lang="en-US" dirty="0"/>
              <a:t>2 fully recovered</a:t>
            </a:r>
          </a:p>
          <a:p>
            <a:r>
              <a:rPr lang="en-US" dirty="0"/>
              <a:t>~66% partially recovered</a:t>
            </a:r>
          </a:p>
          <a:p>
            <a:r>
              <a:rPr lang="en-US" dirty="0"/>
              <a:t>No pathogens identified in 71 CSFs tested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4041775" cy="639762"/>
          </a:xfrm>
        </p:spPr>
        <p:txBody>
          <a:bodyPr/>
          <a:lstStyle/>
          <a:p>
            <a:r>
              <a:rPr lang="en-US" dirty="0"/>
              <a:t>Texas (8/2014-10/2014)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819400"/>
            <a:ext cx="4422775" cy="3921125"/>
          </a:xfrm>
        </p:spPr>
        <p:txBody>
          <a:bodyPr>
            <a:normAutofit/>
          </a:bodyPr>
          <a:lstStyle/>
          <a:p>
            <a:r>
              <a:rPr lang="en-US" dirty="0"/>
              <a:t>3 meet CDC case definition</a:t>
            </a:r>
          </a:p>
          <a:p>
            <a:r>
              <a:rPr lang="en-US" dirty="0"/>
              <a:t>Ages: 4, 5 and 11 years</a:t>
            </a:r>
          </a:p>
          <a:p>
            <a:r>
              <a:rPr lang="en-US" dirty="0"/>
              <a:t>All had fever/respiratory illness concurrent or prior to neurological symptoms</a:t>
            </a:r>
          </a:p>
          <a:p>
            <a:r>
              <a:rPr lang="en-US" dirty="0"/>
              <a:t>No deaths, partial recovery</a:t>
            </a:r>
          </a:p>
          <a:p>
            <a:r>
              <a:rPr lang="en-US" dirty="0"/>
              <a:t>2 respiratory specimens were EV-D68+</a:t>
            </a:r>
          </a:p>
          <a:p>
            <a:r>
              <a:rPr lang="en-US" dirty="0"/>
              <a:t>1 CSF specimen—no pathogens</a:t>
            </a:r>
          </a:p>
        </p:txBody>
      </p:sp>
    </p:spTree>
    <p:extLst>
      <p:ext uri="{BB962C8B-B14F-4D97-AF65-F5344CB8AC3E}">
        <p14:creationId xmlns:p14="http://schemas.microsoft.com/office/powerpoint/2010/main" val="40700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76007"/>
              </p:ext>
            </p:extLst>
          </p:nvPr>
        </p:nvGraphicFramePr>
        <p:xfrm>
          <a:off x="457200" y="762000"/>
          <a:ext cx="8229600" cy="502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Vaccine Preventable</a:t>
                      </a:r>
                      <a:r>
                        <a:rPr lang="en-US" sz="2400" baseline="0" dirty="0"/>
                        <a:t> Conditions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</a:t>
                      </a:r>
                      <a:r>
                        <a:rPr lang="en-US" sz="2400" baseline="0" dirty="0"/>
                        <a:t> Case Count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Invasive HIB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Hepatitis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 Hepatitis B Infection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 Hepatitis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Pertussis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Tetanus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Varicella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Pertussis Cycles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64750"/>
              </p:ext>
            </p:extLst>
          </p:nvPr>
        </p:nvGraphicFramePr>
        <p:xfrm>
          <a:off x="228600" y="14478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47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VPD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 numCol="1">
            <a:normAutofit/>
          </a:bodyPr>
          <a:lstStyle/>
          <a:p>
            <a:r>
              <a:rPr lang="en-US" dirty="0"/>
              <a:t>HIB (1)</a:t>
            </a:r>
          </a:p>
          <a:p>
            <a:pPr lvl="1"/>
            <a:r>
              <a:rPr lang="en-US" dirty="0"/>
              <a:t>64 yo, immunocompromised</a:t>
            </a:r>
          </a:p>
          <a:p>
            <a:r>
              <a:rPr lang="en-US" dirty="0"/>
              <a:t>Pertussis (2)</a:t>
            </a:r>
          </a:p>
          <a:p>
            <a:pPr lvl="1"/>
            <a:r>
              <a:rPr lang="en-US" dirty="0"/>
              <a:t>Vaccinated 14 yo, severe comorbidities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Unvaccinated 6 wk old, Mom vax’ed post-partum</a:t>
            </a:r>
          </a:p>
          <a:p>
            <a:r>
              <a:rPr lang="en-US" b="1" dirty="0">
                <a:solidFill>
                  <a:srgbClr val="FF0000"/>
                </a:solidFill>
              </a:rPr>
              <a:t>Tetanus (1)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86 yo, unvaccinated, laceration from fall</a:t>
            </a:r>
          </a:p>
          <a:p>
            <a:r>
              <a:rPr lang="en-US" b="1" dirty="0">
                <a:solidFill>
                  <a:srgbClr val="FF0000"/>
                </a:solidFill>
              </a:rPr>
              <a:t>Varicella (1)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Unvaxed? healthy 47 yo. Case and death unreported (found via Medicaid and death data)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5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Flu-Mumps and Flu-Measles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12/14: Statewide increase in parotitis reports</a:t>
            </a:r>
          </a:p>
          <a:p>
            <a:r>
              <a:rPr lang="en-US" dirty="0"/>
              <a:t>All PCR- </a:t>
            </a:r>
            <a:r>
              <a:rPr lang="en-US"/>
              <a:t>for mumps; </a:t>
            </a:r>
            <a:r>
              <a:rPr lang="en-US" dirty="0"/>
              <a:t>non-mumps outbreak?</a:t>
            </a:r>
          </a:p>
          <a:p>
            <a:r>
              <a:rPr lang="en-US" dirty="0"/>
              <a:t>CDC: Flu w/ parotitis, known but rare symptom</a:t>
            </a:r>
          </a:p>
          <a:p>
            <a:r>
              <a:rPr lang="en-US" dirty="0"/>
              <a:t>Tested our mumps rule outs for flu: 9 flu+</a:t>
            </a:r>
          </a:p>
          <a:p>
            <a:pPr marL="0" indent="0">
              <a:buNone/>
            </a:pPr>
            <a:r>
              <a:rPr lang="en-US" dirty="0"/>
              <a:t>2/15: CDC announces flu, now with rash!</a:t>
            </a:r>
          </a:p>
          <a:p>
            <a:r>
              <a:rPr lang="en-US" dirty="0"/>
              <a:t>Tested all of our measles rule outs for flu: 3 flu B+</a:t>
            </a:r>
          </a:p>
          <a:p>
            <a:r>
              <a:rPr lang="en-US" dirty="0"/>
              <a:t>Possible causes: antibiotic reaction, febrile rash, caused by flu virus itself?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4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6545429"/>
              </p:ext>
            </p:extLst>
          </p:nvPr>
        </p:nvGraphicFramePr>
        <p:xfrm>
          <a:off x="457200" y="533400"/>
          <a:ext cx="8229600" cy="604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37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Zoonotic Conditions, part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 Case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Anaplasma phagocytophilum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Babesiosis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Brucellosis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Chagas indeterminate/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symptomatic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Cysticercosis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Louis encephalitis/virus non-neuroinvasive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Nile encephalitis/fever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253/126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Arbovirus, 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Dengue (hemorrhagic)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(2)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8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7013112"/>
              </p:ext>
            </p:extLst>
          </p:nvPr>
        </p:nvGraphicFramePr>
        <p:xfrm>
          <a:off x="457200" y="609600"/>
          <a:ext cx="8229600" cy="559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37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Zoonotic Conditions, part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 Case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Ehrlichiosis, chaffeensis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Hantavirus pulmonary syndrome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Leishmaniasis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Lyme disease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fever Acute/Chronic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Spotted Fever Rickettsiosis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Taeniasis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Trichinosis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Typhus fever-fleaborne, murine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6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Reported Cases of Flea-borne Typhus in Texas, 2003-2014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375325"/>
              </p:ext>
            </p:extLst>
          </p:nvPr>
        </p:nvGraphicFramePr>
        <p:xfrm>
          <a:off x="76200" y="1600200"/>
          <a:ext cx="8839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90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21593"/>
              </p:ext>
            </p:extLst>
          </p:nvPr>
        </p:nvGraphicFramePr>
        <p:xfrm>
          <a:off x="1524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Reported Cases of West Nile Virus in Texas, 2003-2014</a:t>
            </a:r>
          </a:p>
        </p:txBody>
      </p:sp>
      <p:sp>
        <p:nvSpPr>
          <p:cNvPr id="3" name="Oval 2"/>
          <p:cNvSpPr/>
          <p:nvPr/>
        </p:nvSpPr>
        <p:spPr>
          <a:xfrm>
            <a:off x="8178800" y="5410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5344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All data is provisional as of 4/22/15!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983721" y="71040"/>
            <a:ext cx="7017279" cy="5567760"/>
          </a:xfrm>
        </p:spPr>
      </p:pic>
      <p:sp>
        <p:nvSpPr>
          <p:cNvPr id="2" name="TextBox 1"/>
          <p:cNvSpPr txBox="1"/>
          <p:nvPr/>
        </p:nvSpPr>
        <p:spPr>
          <a:xfrm>
            <a:off x="2057400" y="4876800"/>
            <a:ext cx="51054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“Same graph as last year, </a:t>
            </a:r>
          </a:p>
          <a:p>
            <a:pPr algn="ctr"/>
            <a:r>
              <a:rPr lang="en-US" sz="2800" dirty="0"/>
              <a:t>but now I have an additional dot.”</a:t>
            </a:r>
          </a:p>
        </p:txBody>
      </p:sp>
    </p:spTree>
    <p:extLst>
      <p:ext uri="{BB962C8B-B14F-4D97-AF65-F5344CB8AC3E}">
        <p14:creationId xmlns:p14="http://schemas.microsoft.com/office/powerpoint/2010/main" val="370227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Spike due to Ebola Worry?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402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wn Arrow 6"/>
          <p:cNvSpPr/>
          <p:nvPr/>
        </p:nvSpPr>
        <p:spPr>
          <a:xfrm rot="8198615">
            <a:off x="7663586" y="2453311"/>
            <a:ext cx="337548" cy="67374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20572"/>
              </p:ext>
            </p:extLst>
          </p:nvPr>
        </p:nvGraphicFramePr>
        <p:xfrm>
          <a:off x="381000" y="685800"/>
          <a:ext cx="8229600" cy="499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Miscellaneous</a:t>
                      </a:r>
                      <a:r>
                        <a:rPr lang="en-US" sz="2400" baseline="0" dirty="0"/>
                        <a:t> Conditions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</a:t>
                      </a:r>
                      <a:r>
                        <a:rPr lang="en-US" sz="2400" baseline="0" dirty="0"/>
                        <a:t> Case Count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 Hepatitis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MDRO: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Multidrug-resistant organisms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VISA: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Vancomycin-intermediate </a:t>
                      </a:r>
                      <a:r>
                        <a:rPr lang="en-US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Staph aureus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Viral hemorrhagic fever (Ebola!)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Creutzfeldt-Jakob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Disease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Novel</a:t>
                      </a:r>
                      <a:r>
                        <a:rPr lang="en-US" sz="3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Coronavirus aka 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5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Miscellaneous Presentations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59" y="3733800"/>
            <a:ext cx="4510878" cy="312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MDRO—off to a bang! </a:t>
            </a:r>
          </a:p>
          <a:p>
            <a:r>
              <a:rPr lang="en-US" dirty="0"/>
              <a:t>CJD—variant! </a:t>
            </a:r>
          </a:p>
          <a:p>
            <a:r>
              <a:rPr lang="en-US" dirty="0"/>
              <a:t>MERS—contact tracing practice?</a:t>
            </a:r>
          </a:p>
          <a:p>
            <a:r>
              <a:rPr lang="en-US" dirty="0"/>
              <a:t>VHF/Ebola—come on, Liberia!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51460"/>
            <a:ext cx="3953933" cy="29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4" y="4543311"/>
            <a:ext cx="3217889" cy="2133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4" y="3352800"/>
            <a:ext cx="3352800" cy="330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ELC Spoiler Alert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368">
            <a:off x="845908" y="4257675"/>
            <a:ext cx="232029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02808"/>
            <a:ext cx="2811992" cy="281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775">
            <a:off x="6678011" y="1238750"/>
            <a:ext cx="2209800" cy="2066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57" y="3777138"/>
            <a:ext cx="1838325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788">
            <a:off x="5164559" y="2852442"/>
            <a:ext cx="202882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966">
            <a:off x="240334" y="1457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Top Ten Conditions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676996"/>
              </p:ext>
            </p:extLst>
          </p:nvPr>
        </p:nvGraphicFramePr>
        <p:xfrm>
          <a:off x="457200" y="1143000"/>
          <a:ext cx="8229600" cy="54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Provisional 2014 Case 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Salmonellosis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Shigellosis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Campylobacteriosis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Pertussis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Varicella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Streptococcus pneumoniae,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Invasive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Invasive Group  B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Streptococcus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MDRO: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Multidrug-resistant Organisms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Invasive Group A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Streptococcus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35551"/>
              </p:ext>
            </p:extLst>
          </p:nvPr>
        </p:nvGraphicFramePr>
        <p:xfrm>
          <a:off x="609600" y="36490"/>
          <a:ext cx="8229600" cy="6743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37">
                <a:tc>
                  <a:txBody>
                    <a:bodyPr/>
                    <a:lstStyle/>
                    <a:p>
                      <a:r>
                        <a:rPr lang="en-US" sz="2400" dirty="0"/>
                        <a:t>Foodborne</a:t>
                      </a:r>
                      <a:r>
                        <a:rPr lang="en-US" sz="2400" baseline="0" dirty="0"/>
                        <a:t> Condition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 Case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Amebiasis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Botulism infant/wound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Campylobacteriosis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Cryptosporidiosis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Cyclosporiasis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Acute Hepatitis 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Listeriosis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Salmonellosis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STEC (HUS)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 (6)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Shigellosis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2744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Typhoid fever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Vibriosis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Yersiniosis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5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 Foodborne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79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0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Salmonellosis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67 multistate outbreaks (400 cases)</a:t>
            </a:r>
          </a:p>
          <a:p>
            <a:pPr lvl="1"/>
            <a:r>
              <a:rPr lang="en-US" dirty="0"/>
              <a:t>Cucumbers, Nut Butter, Organic Sprouted Chia Powder, Frozen Feeder Rodents, Live Poultry, and Bearded Dragons!</a:t>
            </a:r>
          </a:p>
          <a:p>
            <a:r>
              <a:rPr lang="en-US" dirty="0"/>
              <a:t>4 Texas only outbreaks</a:t>
            </a:r>
          </a:p>
          <a:p>
            <a:pPr marL="0" indent="0">
              <a:buNone/>
            </a:pPr>
            <a:r>
              <a:rPr lang="en-US" dirty="0"/>
              <a:t>(23 cases)</a:t>
            </a:r>
          </a:p>
          <a:p>
            <a:r>
              <a:rPr lang="en-US" dirty="0"/>
              <a:t>9 locally investigated </a:t>
            </a:r>
          </a:p>
          <a:p>
            <a:pPr marL="0" indent="0">
              <a:buNone/>
            </a:pPr>
            <a:r>
              <a:rPr lang="en-US" dirty="0"/>
              <a:t>outbreaks (60 cases)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4398"/>
            <a:ext cx="4319912" cy="343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Enteric Outbreaks in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Listeriosis</a:t>
            </a:r>
          </a:p>
          <a:p>
            <a:pPr lvl="1"/>
            <a:r>
              <a:rPr lang="en-US" dirty="0"/>
              <a:t>2 multistate outbreaks</a:t>
            </a:r>
          </a:p>
          <a:p>
            <a:pPr lvl="2"/>
            <a:r>
              <a:rPr lang="en-US" dirty="0"/>
              <a:t>Caramel Apples  (4 TX cases)</a:t>
            </a:r>
          </a:p>
          <a:p>
            <a:pPr lvl="2"/>
            <a:r>
              <a:rPr lang="en-US" dirty="0"/>
              <a:t>Quesito Casero Cheese (1 TX case)</a:t>
            </a:r>
          </a:p>
          <a:p>
            <a:r>
              <a:rPr lang="en-US" dirty="0"/>
              <a:t>Shigellosis</a:t>
            </a:r>
          </a:p>
          <a:p>
            <a:pPr lvl="1"/>
            <a:r>
              <a:rPr lang="en-US" dirty="0"/>
              <a:t>4  multistate outbreaks (45 cases)</a:t>
            </a:r>
          </a:p>
          <a:p>
            <a:pPr lvl="2"/>
            <a:r>
              <a:rPr lang="en-US" dirty="0"/>
              <a:t>Azithromycin resistant </a:t>
            </a:r>
            <a:r>
              <a:rPr lang="en-US" i="1" dirty="0"/>
              <a:t>Shigella</a:t>
            </a:r>
          </a:p>
          <a:p>
            <a:pPr lvl="3"/>
            <a:r>
              <a:rPr lang="en-US" dirty="0"/>
              <a:t>CDC has been investigating decreased antibiotic susceptibility in strains of </a:t>
            </a:r>
            <a:r>
              <a:rPr lang="en-US" i="1" dirty="0"/>
              <a:t>Shigella sonnei </a:t>
            </a:r>
            <a:r>
              <a:rPr lang="en-US" dirty="0"/>
              <a:t>and</a:t>
            </a:r>
            <a:r>
              <a:rPr lang="en-US" i="1" dirty="0"/>
              <a:t> flexneri </a:t>
            </a:r>
            <a:r>
              <a:rPr lang="en-US" dirty="0"/>
              <a:t>in the United States.</a:t>
            </a:r>
            <a:endParaRPr lang="en-US" i="1" dirty="0"/>
          </a:p>
          <a:p>
            <a:pPr lvl="1"/>
            <a:r>
              <a:rPr lang="en-US" dirty="0"/>
              <a:t>41 locally investigated outbreaks (376 cases)</a:t>
            </a:r>
          </a:p>
          <a:p>
            <a:r>
              <a:rPr lang="en-US" dirty="0" err="1"/>
              <a:t>Cyclosporiasis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130 outbreak associated cases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(SPOILER ALERT!) </a:t>
            </a:r>
            <a:r>
              <a:rPr lang="en-US"/>
              <a:t>Cilantro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0287"/>
            <a:ext cx="2755403" cy="18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2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84804"/>
              </p:ext>
            </p:extLst>
          </p:nvPr>
        </p:nvGraphicFramePr>
        <p:xfrm>
          <a:off x="381000" y="685800"/>
          <a:ext cx="8229600" cy="409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Invasive</a:t>
                      </a:r>
                      <a:r>
                        <a:rPr lang="en-US" sz="2400" baseline="0" dirty="0"/>
                        <a:t>/Respiratory Conditions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2014 Provisional</a:t>
                      </a:r>
                      <a:r>
                        <a:rPr lang="en-US" sz="2400" baseline="0" dirty="0"/>
                        <a:t> Case Count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Amebic Meningitis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Flu-associated Pediatric Mortality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Legionellosis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Meningococcal Disease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Streptococcus pneumoniae,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Invasive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Invasive Group  A Streptococcus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Invasive Group  B Streptococcus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44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Legionellosis in 2014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&gt;50% increase from 2013</a:t>
            </a:r>
          </a:p>
          <a:p>
            <a:r>
              <a:rPr lang="en-US" dirty="0"/>
              <a:t>Highest case count since reporting began in 1984</a:t>
            </a:r>
          </a:p>
          <a:p>
            <a:r>
              <a:rPr lang="en-US" dirty="0"/>
              <a:t>35 deaths (and 60 unknown outcomes) </a:t>
            </a:r>
          </a:p>
          <a:p>
            <a:r>
              <a:rPr lang="en-US" dirty="0"/>
              <a:t>13 outbreaks/clusters identified in 2014 </a:t>
            </a:r>
          </a:p>
          <a:p>
            <a:pPr lvl="1"/>
            <a:r>
              <a:rPr lang="en-US" dirty="0"/>
              <a:t>Typically 0-2 per year</a:t>
            </a:r>
          </a:p>
          <a:p>
            <a:pPr lvl="1"/>
            <a:r>
              <a:rPr lang="en-US" dirty="0"/>
              <a:t>NH/LTCF/rehab: 6</a:t>
            </a:r>
          </a:p>
          <a:p>
            <a:pPr lvl="1"/>
            <a:r>
              <a:rPr lang="en-US" dirty="0"/>
              <a:t>Hospital: 3</a:t>
            </a:r>
          </a:p>
          <a:p>
            <a:pPr lvl="1"/>
            <a:r>
              <a:rPr lang="en-US" dirty="0"/>
              <a:t>Outpatient: 1</a:t>
            </a:r>
          </a:p>
          <a:p>
            <a:pPr lvl="1"/>
            <a:r>
              <a:rPr lang="en-US" dirty="0"/>
              <a:t>Hotel: 1</a:t>
            </a:r>
          </a:p>
          <a:p>
            <a:pPr lvl="1"/>
            <a:r>
              <a:rPr lang="en-US" dirty="0"/>
              <a:t>Apt complex: 1</a:t>
            </a:r>
          </a:p>
          <a:p>
            <a:pPr lvl="1"/>
            <a:r>
              <a:rPr lang="en-US" dirty="0"/>
              <a:t>Community: 1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7" y="3657600"/>
            <a:ext cx="48196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863</Words>
  <Application>Microsoft Office PowerPoint</Application>
  <PresentationFormat>On-screen Show (4:3)</PresentationFormat>
  <Paragraphs>246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All data is provisional as of 4/22/15!</vt:lpstr>
      <vt:lpstr>Top Ten Conditions</vt:lpstr>
      <vt:lpstr>PowerPoint Presentation</vt:lpstr>
      <vt:lpstr>Suspect Foodborne Cases</vt:lpstr>
      <vt:lpstr>2014 Salmonellosis Outbreaks</vt:lpstr>
      <vt:lpstr>Other Enteric Outbreaks in 2014</vt:lpstr>
      <vt:lpstr>PowerPoint Presentation</vt:lpstr>
      <vt:lpstr>Legionellosis in 2014</vt:lpstr>
      <vt:lpstr>EV-D68</vt:lpstr>
      <vt:lpstr>Acute Flaccid Myelitis</vt:lpstr>
      <vt:lpstr>PowerPoint Presentation</vt:lpstr>
      <vt:lpstr>Pertussis Cycles</vt:lpstr>
      <vt:lpstr>VPD Deaths</vt:lpstr>
      <vt:lpstr>Flu-Mumps and Flu-Measles</vt:lpstr>
      <vt:lpstr>PowerPoint Presentation</vt:lpstr>
      <vt:lpstr>PowerPoint Presentation</vt:lpstr>
      <vt:lpstr>Reported Cases of Flea-borne Typhus in Texas, 2003-2014</vt:lpstr>
      <vt:lpstr>Reported Cases of West Nile Virus in Texas, 2003-2014</vt:lpstr>
      <vt:lpstr>Malaria Spike due to Ebola Worry?</vt:lpstr>
      <vt:lpstr>PowerPoint Presentation</vt:lpstr>
      <vt:lpstr>Miscellaneous Presentations</vt:lpstr>
      <vt:lpstr>2016 ELC Spoiler Alert</vt:lpstr>
    </vt:vector>
  </TitlesOfParts>
  <Company>Texas Department of State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Notifiable Conditions in Texas, 2014</dc:title>
  <dc:creator>Wiseman,Rachel (DSHS)</dc:creator>
  <cp:lastModifiedBy>Pinter,Henry J (DSHS)</cp:lastModifiedBy>
  <cp:revision>50</cp:revision>
  <cp:lastPrinted>2015-04-27T19:47:25Z</cp:lastPrinted>
  <dcterms:created xsi:type="dcterms:W3CDTF">2015-04-22T19:59:49Z</dcterms:created>
  <dcterms:modified xsi:type="dcterms:W3CDTF">2023-02-16T20:05:30Z</dcterms:modified>
</cp:coreProperties>
</file>