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drawings/drawing3.xml" ContentType="application/vnd.openxmlformats-officedocument.drawingml.chartshapes+xml"/>
  <Override PartName="/ppt/charts/chart5.xml" ContentType="application/vnd.openxmlformats-officedocument.drawingml.chart+xml"/>
  <Override PartName="/ppt/drawings/drawing4.xml" ContentType="application/vnd.openxmlformats-officedocument.drawingml.chartshapes+xml"/>
  <Override PartName="/ppt/charts/chart6.xml" ContentType="application/vnd.openxmlformats-officedocument.drawingml.chart+xml"/>
  <Override PartName="/ppt/drawings/drawing5.xml" ContentType="application/vnd.openxmlformats-officedocument.drawingml.chartshapes+xml"/>
  <Override PartName="/ppt/charts/chart7.xml" ContentType="application/vnd.openxmlformats-officedocument.drawingml.chart+xml"/>
  <Override PartName="/ppt/drawings/drawing6.xml" ContentType="application/vnd.openxmlformats-officedocument.drawingml.chartshapes+xml"/>
  <Override PartName="/ppt/charts/chart8.xml" ContentType="application/vnd.openxmlformats-officedocument.drawingml.chart+xml"/>
  <Override PartName="/ppt/drawings/drawing7.xml" ContentType="application/vnd.openxmlformats-officedocument.drawingml.chartshapes+xml"/>
  <Override PartName="/ppt/charts/chart9.xml" ContentType="application/vnd.openxmlformats-officedocument.drawingml.chart+xml"/>
  <Override PartName="/ppt/drawings/drawing8.xml" ContentType="application/vnd.openxmlformats-officedocument.drawingml.chartshapes+xml"/>
  <Override PartName="/ppt/charts/chart10.xml" ContentType="application/vnd.openxmlformats-officedocument.drawingml.chart+xml"/>
  <Override PartName="/ppt/drawings/drawing9.xml" ContentType="application/vnd.openxmlformats-officedocument.drawingml.chartshapes+xml"/>
  <Override PartName="/ppt/charts/chart11.xml" ContentType="application/vnd.openxmlformats-officedocument.drawingml.chart+xml"/>
  <Override PartName="/ppt/drawings/drawing10.xml" ContentType="application/vnd.openxmlformats-officedocument.drawingml.chartshapes+xml"/>
  <Override PartName="/ppt/charts/chart12.xml" ContentType="application/vnd.openxmlformats-officedocument.drawingml.chart+xml"/>
  <Override PartName="/ppt/drawings/drawing11.xml" ContentType="application/vnd.openxmlformats-officedocument.drawingml.chartshapes+xml"/>
  <Override PartName="/ppt/charts/chart13.xml" ContentType="application/vnd.openxmlformats-officedocument.drawingml.chart+xml"/>
  <Override PartName="/ppt/charts/chart14.xml" ContentType="application/vnd.openxmlformats-officedocument.drawingml.chart+xml"/>
  <Override PartName="/ppt/drawings/drawing12.xml" ContentType="application/vnd.openxmlformats-officedocument.drawingml.chartshapes+xml"/>
  <Override PartName="/ppt/charts/chart15.xml" ContentType="application/vnd.openxmlformats-officedocument.drawingml.chart+xml"/>
  <Override PartName="/ppt/drawings/drawing13.xml" ContentType="application/vnd.openxmlformats-officedocument.drawingml.chartshapes+xml"/>
  <Override PartName="/ppt/charts/chart16.xml" ContentType="application/vnd.openxmlformats-officedocument.drawingml.chart+xml"/>
  <Override PartName="/ppt/drawings/drawing14.xml" ContentType="application/vnd.openxmlformats-officedocument.drawingml.chartshapes+xml"/>
  <Override PartName="/ppt/notesSlides/notesSlide3.xml" ContentType="application/vnd.openxmlformats-officedocument.presentationml.notesSlide+xml"/>
  <Override PartName="/ppt/charts/chart17.xml" ContentType="application/vnd.openxmlformats-officedocument.drawingml.chart+xml"/>
  <Override PartName="/ppt/charts/chart18.xml" ContentType="application/vnd.openxmlformats-officedocument.drawingml.chart+xml"/>
  <Override PartName="/ppt/drawings/drawing15.xml" ContentType="application/vnd.openxmlformats-officedocument.drawingml.chartshapes+xml"/>
  <Override PartName="/ppt/charts/chart19.xml" ContentType="application/vnd.openxmlformats-officedocument.drawingml.chart+xml"/>
  <Override PartName="/ppt/drawings/drawing16.xml" ContentType="application/vnd.openxmlformats-officedocument.drawingml.chartshapes+xml"/>
  <Override PartName="/ppt/charts/chart20.xml" ContentType="application/vnd.openxmlformats-officedocument.drawingml.chart+xml"/>
  <Override PartName="/ppt/drawings/drawing17.xml" ContentType="application/vnd.openxmlformats-officedocument.drawingml.chartshapes+xml"/>
  <Override PartName="/ppt/charts/chart21.xml" ContentType="application/vnd.openxmlformats-officedocument.drawingml.chart+xml"/>
  <Override PartName="/ppt/drawings/drawing18.xml" ContentType="application/vnd.openxmlformats-officedocument.drawingml.chartshapes+xml"/>
  <Override PartName="/ppt/charts/chart22.xml" ContentType="application/vnd.openxmlformats-officedocument.drawingml.chart+xml"/>
  <Override PartName="/ppt/drawings/drawing19.xml" ContentType="application/vnd.openxmlformats-officedocument.drawingml.chartshapes+xml"/>
  <Override PartName="/ppt/charts/chart23.xml" ContentType="application/vnd.openxmlformats-officedocument.drawingml.chart+xml"/>
  <Override PartName="/ppt/drawings/drawing20.xml" ContentType="application/vnd.openxmlformats-officedocument.drawingml.chartshapes+xml"/>
  <Override PartName="/ppt/notesSlides/notesSlide4.xml" ContentType="application/vnd.openxmlformats-officedocument.presentationml.notesSlide+xml"/>
  <Override PartName="/ppt/charts/chart24.xml" ContentType="application/vnd.openxmlformats-officedocument.drawingml.chart+xml"/>
  <Override PartName="/ppt/drawings/drawing21.xml" ContentType="application/vnd.openxmlformats-officedocument.drawingml.chartshapes+xml"/>
  <Override PartName="/ppt/charts/chart25.xml" ContentType="application/vnd.openxmlformats-officedocument.drawingml.chart+xml"/>
  <Override PartName="/ppt/drawings/drawing22.xml" ContentType="application/vnd.openxmlformats-officedocument.drawingml.chartshapes+xml"/>
  <Override PartName="/ppt/charts/chart26.xml" ContentType="application/vnd.openxmlformats-officedocument.drawingml.chart+xml"/>
  <Override PartName="/ppt/drawings/drawing23.xml" ContentType="application/vnd.openxmlformats-officedocument.drawingml.chartshapes+xml"/>
  <Override PartName="/ppt/charts/chart27.xml" ContentType="application/vnd.openxmlformats-officedocument.drawingml.chart+xml"/>
  <Override PartName="/ppt/drawings/drawing24.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3"/>
  </p:notesMasterIdLst>
  <p:sldIdLst>
    <p:sldId id="286" r:id="rId2"/>
    <p:sldId id="280" r:id="rId3"/>
    <p:sldId id="288" r:id="rId4"/>
    <p:sldId id="289" r:id="rId5"/>
    <p:sldId id="256" r:id="rId6"/>
    <p:sldId id="274" r:id="rId7"/>
    <p:sldId id="275" r:id="rId8"/>
    <p:sldId id="276" r:id="rId9"/>
    <p:sldId id="277" r:id="rId10"/>
    <p:sldId id="278" r:id="rId11"/>
    <p:sldId id="257" r:id="rId12"/>
    <p:sldId id="260" r:id="rId13"/>
    <p:sldId id="258" r:id="rId14"/>
    <p:sldId id="281" r:id="rId15"/>
    <p:sldId id="259" r:id="rId16"/>
    <p:sldId id="279" r:id="rId17"/>
    <p:sldId id="261" r:id="rId18"/>
    <p:sldId id="262" r:id="rId19"/>
    <p:sldId id="263" r:id="rId20"/>
    <p:sldId id="265" r:id="rId21"/>
    <p:sldId id="269" r:id="rId22"/>
    <p:sldId id="268" r:id="rId23"/>
    <p:sldId id="272" r:id="rId24"/>
    <p:sldId id="273" r:id="rId25"/>
    <p:sldId id="267" r:id="rId26"/>
    <p:sldId id="270" r:id="rId27"/>
    <p:sldId id="271" r:id="rId28"/>
    <p:sldId id="285" r:id="rId29"/>
    <p:sldId id="283" r:id="rId30"/>
    <p:sldId id="282" r:id="rId31"/>
    <p:sldId id="284" r:id="rId32"/>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657" autoAdjust="0"/>
  </p:normalViewPr>
  <p:slideViewPr>
    <p:cSldViewPr>
      <p:cViewPr varScale="1">
        <p:scale>
          <a:sx n="104" d="100"/>
          <a:sy n="104" d="100"/>
        </p:scale>
        <p:origin x="-1188"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19.xml"/><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20.xml"/><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21.xml"/><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22.xml"/><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23.xml"/><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24.xml"/><Relationship Id="rId1" Type="http://schemas.openxmlformats.org/officeDocument/2006/relationships/package" Target="../embeddings/Microsoft_Excel_Worksheet27.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412185656280142"/>
          <c:y val="0.10511415525114155"/>
          <c:w val="0.75169010924916424"/>
          <c:h val="0.80265613202459285"/>
        </c:manualLayout>
      </c:layout>
      <c:barChart>
        <c:barDir val="bar"/>
        <c:grouping val="clustered"/>
        <c:varyColors val="0"/>
        <c:ser>
          <c:idx val="0"/>
          <c:order val="0"/>
          <c:tx>
            <c:strRef>
              <c:f>Sheet1!$B$1</c:f>
              <c:strCache>
                <c:ptCount val="1"/>
                <c:pt idx="0">
                  <c:v>Number</c:v>
                </c:pt>
              </c:strCache>
            </c:strRef>
          </c:tx>
          <c:spPr>
            <a:solidFill>
              <a:schemeClr val="accent3"/>
            </a:solidFill>
            <a:ln>
              <a:solidFill>
                <a:schemeClr val="accent3"/>
              </a:solidFill>
            </a:ln>
          </c:spPr>
          <c:invertIfNegative val="0"/>
          <c:dLbls>
            <c:dLbl>
              <c:idx val="0"/>
              <c:layout/>
              <c:tx>
                <c:rich>
                  <a:bodyPr/>
                  <a:lstStyle/>
                  <a:p>
                    <a:r>
                      <a:rPr lang="en-US" sz="1600" baseline="0" dirty="0" smtClean="0"/>
                      <a:t>26</a:t>
                    </a:r>
                    <a:endParaRPr lang="en-US" dirty="0"/>
                  </a:p>
                </c:rich>
              </c:tx>
              <c:showLegendKey val="0"/>
              <c:showVal val="1"/>
              <c:showCatName val="0"/>
              <c:showSerName val="0"/>
              <c:showPercent val="0"/>
              <c:showBubbleSize val="0"/>
            </c:dLbl>
            <c:dLbl>
              <c:idx val="1"/>
              <c:layout/>
              <c:tx>
                <c:rich>
                  <a:bodyPr/>
                  <a:lstStyle/>
                  <a:p>
                    <a:r>
                      <a:rPr lang="en-US" sz="1600" baseline="0" dirty="0" smtClean="0"/>
                      <a:t>43</a:t>
                    </a:r>
                    <a:endParaRPr lang="en-US" dirty="0"/>
                  </a:p>
                </c:rich>
              </c:tx>
              <c:showLegendKey val="0"/>
              <c:showVal val="1"/>
              <c:showCatName val="0"/>
              <c:showSerName val="0"/>
              <c:showPercent val="0"/>
              <c:showBubbleSize val="0"/>
            </c:dLbl>
            <c:dLbl>
              <c:idx val="2"/>
              <c:layout/>
              <c:tx>
                <c:rich>
                  <a:bodyPr/>
                  <a:lstStyle/>
                  <a:p>
                    <a:r>
                      <a:rPr lang="en-US" sz="1600" baseline="0" dirty="0" smtClean="0"/>
                      <a:t>113</a:t>
                    </a:r>
                    <a:endParaRPr lang="en-US" dirty="0"/>
                  </a:p>
                </c:rich>
              </c:tx>
              <c:showLegendKey val="0"/>
              <c:showVal val="1"/>
              <c:showCatName val="0"/>
              <c:showSerName val="0"/>
              <c:showPercent val="0"/>
              <c:showBubbleSize val="0"/>
            </c:dLbl>
            <c:dLbl>
              <c:idx val="3"/>
              <c:layout/>
              <c:tx>
                <c:rich>
                  <a:bodyPr/>
                  <a:lstStyle/>
                  <a:p>
                    <a:r>
                      <a:rPr lang="en-US" sz="1600" baseline="0" smtClean="0"/>
                      <a:t>171</a:t>
                    </a:r>
                    <a:endParaRPr lang="en-US"/>
                  </a:p>
                </c:rich>
              </c:tx>
              <c:showLegendKey val="0"/>
              <c:showVal val="1"/>
              <c:showCatName val="0"/>
              <c:showSerName val="0"/>
              <c:showPercent val="0"/>
              <c:showBubbleSize val="0"/>
            </c:dLbl>
            <c:dLbl>
              <c:idx val="4"/>
              <c:layout/>
              <c:tx>
                <c:rich>
                  <a:bodyPr/>
                  <a:lstStyle/>
                  <a:p>
                    <a:r>
                      <a:rPr lang="en-US" sz="1600" baseline="0" smtClean="0"/>
                      <a:t>172</a:t>
                    </a:r>
                    <a:endParaRPr lang="en-US"/>
                  </a:p>
                </c:rich>
              </c:tx>
              <c:showLegendKey val="0"/>
              <c:showVal val="1"/>
              <c:showCatName val="0"/>
              <c:showSerName val="0"/>
              <c:showPercent val="0"/>
              <c:showBubbleSize val="0"/>
            </c:dLbl>
            <c:dLbl>
              <c:idx val="5"/>
              <c:layout/>
              <c:tx>
                <c:rich>
                  <a:bodyPr/>
                  <a:lstStyle/>
                  <a:p>
                    <a:r>
                      <a:rPr lang="en-US" sz="1600" baseline="0" smtClean="0"/>
                      <a:t>191</a:t>
                    </a:r>
                    <a:endParaRPr lang="en-US"/>
                  </a:p>
                </c:rich>
              </c:tx>
              <c:showLegendKey val="0"/>
              <c:showVal val="1"/>
              <c:showCatName val="0"/>
              <c:showSerName val="0"/>
              <c:showPercent val="0"/>
              <c:showBubbleSize val="0"/>
            </c:dLbl>
            <c:dLbl>
              <c:idx val="6"/>
              <c:layout/>
              <c:tx>
                <c:rich>
                  <a:bodyPr/>
                  <a:lstStyle/>
                  <a:p>
                    <a:r>
                      <a:rPr lang="en-US" sz="1600" baseline="0" smtClean="0"/>
                      <a:t>192</a:t>
                    </a:r>
                    <a:endParaRPr lang="en-US"/>
                  </a:p>
                </c:rich>
              </c:tx>
              <c:showLegendKey val="0"/>
              <c:showVal val="1"/>
              <c:showCatName val="0"/>
              <c:showSerName val="0"/>
              <c:showPercent val="0"/>
              <c:showBubbleSize val="0"/>
            </c:dLbl>
            <c:dLbl>
              <c:idx val="7"/>
              <c:layout/>
              <c:tx>
                <c:rich>
                  <a:bodyPr/>
                  <a:lstStyle/>
                  <a:p>
                    <a:r>
                      <a:rPr lang="en-US" sz="1600" baseline="0" smtClean="0"/>
                      <a:t>238</a:t>
                    </a:r>
                    <a:endParaRPr lang="en-US"/>
                  </a:p>
                </c:rich>
              </c:tx>
              <c:showLegendKey val="0"/>
              <c:showVal val="1"/>
              <c:showCatName val="0"/>
              <c:showSerName val="0"/>
              <c:showPercent val="0"/>
              <c:showBubbleSize val="0"/>
            </c:dLbl>
            <c:dLbl>
              <c:idx val="8"/>
              <c:layout/>
              <c:tx>
                <c:rich>
                  <a:bodyPr/>
                  <a:lstStyle/>
                  <a:p>
                    <a:r>
                      <a:rPr lang="en-US" sz="1600" baseline="0" smtClean="0"/>
                      <a:t>311</a:t>
                    </a:r>
                    <a:endParaRPr lang="en-US"/>
                  </a:p>
                </c:rich>
              </c:tx>
              <c:showLegendKey val="0"/>
              <c:showVal val="1"/>
              <c:showCatName val="0"/>
              <c:showSerName val="0"/>
              <c:showPercent val="0"/>
              <c:showBubbleSize val="0"/>
            </c:dLbl>
            <c:dLbl>
              <c:idx val="9"/>
              <c:layout/>
              <c:tx>
                <c:rich>
                  <a:bodyPr/>
                  <a:lstStyle/>
                  <a:p>
                    <a:r>
                      <a:rPr lang="en-US" sz="1600" baseline="0" smtClean="0"/>
                      <a:t>329</a:t>
                    </a:r>
                    <a:endParaRPr lang="en-US"/>
                  </a:p>
                </c:rich>
              </c:tx>
              <c:showLegendKey val="0"/>
              <c:showVal val="1"/>
              <c:showCatName val="0"/>
              <c:showSerName val="0"/>
              <c:showPercent val="0"/>
              <c:showBubbleSize val="0"/>
            </c:dLbl>
            <c:dLbl>
              <c:idx val="10"/>
              <c:layout/>
              <c:tx>
                <c:rich>
                  <a:bodyPr/>
                  <a:lstStyle/>
                  <a:p>
                    <a:r>
                      <a:rPr lang="en-US" sz="1600" baseline="0" smtClean="0"/>
                      <a:t>364</a:t>
                    </a:r>
                    <a:endParaRPr lang="en-US"/>
                  </a:p>
                </c:rich>
              </c:tx>
              <c:showLegendKey val="0"/>
              <c:showVal val="1"/>
              <c:showCatName val="0"/>
              <c:showSerName val="0"/>
              <c:showPercent val="0"/>
              <c:showBubbleSize val="0"/>
            </c:dLbl>
            <c:dLbl>
              <c:idx val="11"/>
              <c:layout/>
              <c:tx>
                <c:rich>
                  <a:bodyPr/>
                  <a:lstStyle/>
                  <a:p>
                    <a:r>
                      <a:rPr lang="en-US" sz="1600" baseline="0" smtClean="0"/>
                      <a:t>484</a:t>
                    </a:r>
                    <a:endParaRPr lang="en-US"/>
                  </a:p>
                </c:rich>
              </c:tx>
              <c:showLegendKey val="0"/>
              <c:showVal val="1"/>
              <c:showCatName val="0"/>
              <c:showSerName val="0"/>
              <c:showPercent val="0"/>
              <c:showBubbleSize val="0"/>
            </c:dLbl>
            <c:dLbl>
              <c:idx val="12"/>
              <c:layout/>
              <c:tx>
                <c:rich>
                  <a:bodyPr/>
                  <a:lstStyle/>
                  <a:p>
                    <a:r>
                      <a:rPr lang="en-US" sz="1600" baseline="0" smtClean="0"/>
                      <a:t>621</a:t>
                    </a:r>
                    <a:endParaRPr lang="en-US"/>
                  </a:p>
                </c:rich>
              </c:tx>
              <c:showLegendKey val="0"/>
              <c:showVal val="1"/>
              <c:showCatName val="0"/>
              <c:showSerName val="0"/>
              <c:showPercent val="0"/>
              <c:showBubbleSize val="0"/>
            </c:dLbl>
            <c:dLbl>
              <c:idx val="13"/>
              <c:layout/>
              <c:tx>
                <c:rich>
                  <a:bodyPr/>
                  <a:lstStyle/>
                  <a:p>
                    <a:r>
                      <a:rPr lang="en-US" sz="1600" baseline="0" smtClean="0"/>
                      <a:t>661</a:t>
                    </a:r>
                    <a:endParaRPr lang="en-US"/>
                  </a:p>
                </c:rich>
              </c:tx>
              <c:showLegendKey val="0"/>
              <c:showVal val="1"/>
              <c:showCatName val="0"/>
              <c:showSerName val="0"/>
              <c:showPercent val="0"/>
              <c:showBubbleSize val="0"/>
            </c:dLbl>
            <c:dLbl>
              <c:idx val="14"/>
              <c:layout/>
              <c:tx>
                <c:rich>
                  <a:bodyPr/>
                  <a:lstStyle/>
                  <a:p>
                    <a:r>
                      <a:rPr lang="en-US" sz="1600" baseline="0" smtClean="0"/>
                      <a:t>774</a:t>
                    </a:r>
                    <a:endParaRPr lang="en-US"/>
                  </a:p>
                </c:rich>
              </c:tx>
              <c:showLegendKey val="0"/>
              <c:showVal val="1"/>
              <c:showCatName val="0"/>
              <c:showSerName val="0"/>
              <c:showPercent val="0"/>
              <c:showBubbleSize val="0"/>
            </c:dLbl>
            <c:txPr>
              <a:bodyPr/>
              <a:lstStyle/>
              <a:p>
                <a:pPr>
                  <a:defRPr sz="1600" baseline="0"/>
                </a:pPr>
                <a:endParaRPr lang="en-US"/>
              </a:p>
            </c:txPr>
            <c:showLegendKey val="0"/>
            <c:showVal val="1"/>
            <c:showCatName val="0"/>
            <c:showSerName val="0"/>
            <c:showPercent val="0"/>
            <c:showBubbleSize val="0"/>
            <c:showLeaderLines val="0"/>
          </c:dLbls>
          <c:cat>
            <c:numRef>
              <c:f>Sheet1!$A$2:$A$16</c:f>
              <c:numCache>
                <c:formatCode>General</c:formatCode>
                <c:ptCount val="15"/>
              </c:numCache>
            </c:numRef>
          </c:cat>
          <c:val>
            <c:numRef>
              <c:f>Sheet1!$B$2:$B$16</c:f>
              <c:numCache>
                <c:formatCode>General</c:formatCode>
                <c:ptCount val="15"/>
                <c:pt idx="0">
                  <c:v>-26</c:v>
                </c:pt>
                <c:pt idx="1">
                  <c:v>-43</c:v>
                </c:pt>
                <c:pt idx="2">
                  <c:v>-113</c:v>
                </c:pt>
                <c:pt idx="3">
                  <c:v>-171</c:v>
                </c:pt>
                <c:pt idx="4">
                  <c:v>-172</c:v>
                </c:pt>
                <c:pt idx="5">
                  <c:v>-191</c:v>
                </c:pt>
                <c:pt idx="6">
                  <c:v>-192</c:v>
                </c:pt>
                <c:pt idx="7">
                  <c:v>-238</c:v>
                </c:pt>
                <c:pt idx="8">
                  <c:v>-311</c:v>
                </c:pt>
                <c:pt idx="9">
                  <c:v>-329</c:v>
                </c:pt>
                <c:pt idx="10">
                  <c:v>-364</c:v>
                </c:pt>
                <c:pt idx="11">
                  <c:v>-484</c:v>
                </c:pt>
                <c:pt idx="12">
                  <c:v>-621</c:v>
                </c:pt>
                <c:pt idx="13">
                  <c:v>-661</c:v>
                </c:pt>
                <c:pt idx="14">
                  <c:v>-774</c:v>
                </c:pt>
              </c:numCache>
            </c:numRef>
          </c:val>
        </c:ser>
        <c:ser>
          <c:idx val="1"/>
          <c:order val="1"/>
          <c:tx>
            <c:strRef>
              <c:f>Sheet1!$C$1</c:f>
              <c:strCache>
                <c:ptCount val="1"/>
                <c:pt idx="0">
                  <c:v>Column1</c:v>
                </c:pt>
              </c:strCache>
            </c:strRef>
          </c:tx>
          <c:invertIfNegative val="0"/>
          <c:cat>
            <c:numRef>
              <c:f>Sheet1!$A$2:$A$16</c:f>
              <c:numCache>
                <c:formatCode>General</c:formatCode>
                <c:ptCount val="15"/>
              </c:numCache>
            </c:numRef>
          </c:cat>
          <c:val>
            <c:numRef>
              <c:f>Sheet1!$C$2:$C$16</c:f>
            </c:numRef>
          </c:val>
        </c:ser>
        <c:dLbls>
          <c:showLegendKey val="0"/>
          <c:showVal val="0"/>
          <c:showCatName val="0"/>
          <c:showSerName val="0"/>
          <c:showPercent val="0"/>
          <c:showBubbleSize val="0"/>
        </c:dLbls>
        <c:gapWidth val="150"/>
        <c:axId val="200804992"/>
        <c:axId val="200831360"/>
      </c:barChart>
      <c:catAx>
        <c:axId val="200804992"/>
        <c:scaling>
          <c:orientation val="minMax"/>
        </c:scaling>
        <c:delete val="0"/>
        <c:axPos val="l"/>
        <c:numFmt formatCode="General" sourceLinked="1"/>
        <c:majorTickMark val="none"/>
        <c:minorTickMark val="none"/>
        <c:tickLblPos val="nextTo"/>
        <c:txPr>
          <a:bodyPr/>
          <a:lstStyle/>
          <a:p>
            <a:pPr>
              <a:defRPr i="1"/>
            </a:pPr>
            <a:endParaRPr lang="en-US"/>
          </a:p>
        </c:txPr>
        <c:crossAx val="200831360"/>
        <c:crosses val="autoZero"/>
        <c:auto val="1"/>
        <c:lblAlgn val="ctr"/>
        <c:lblOffset val="100"/>
        <c:noMultiLvlLbl val="0"/>
      </c:catAx>
      <c:valAx>
        <c:axId val="200831360"/>
        <c:scaling>
          <c:orientation val="minMax"/>
          <c:max val="900"/>
          <c:min val="-900"/>
        </c:scaling>
        <c:delete val="0"/>
        <c:axPos val="b"/>
        <c:majorGridlines/>
        <c:numFmt formatCode="@" sourceLinked="0"/>
        <c:majorTickMark val="none"/>
        <c:minorTickMark val="none"/>
        <c:tickLblPos val="none"/>
        <c:crossAx val="200804992"/>
        <c:crosses val="autoZero"/>
        <c:crossBetween val="between"/>
        <c:majorUnit val="300"/>
        <c:minorUnit val="20"/>
        <c:dispUnits>
          <c:builtInUnit val="hundreds"/>
        </c:dispUnits>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0217325058943905"/>
          <c:h val="0.91232070653330499"/>
        </c:manualLayout>
      </c:layout>
      <c:pie3DChart>
        <c:varyColors val="1"/>
        <c:ser>
          <c:idx val="0"/>
          <c:order val="0"/>
          <c:tx>
            <c:strRef>
              <c:f>Sheet1!$B$1</c:f>
              <c:strCache>
                <c:ptCount val="1"/>
                <c:pt idx="0">
                  <c:v>Assault &amp; Violent Acts</c:v>
                </c:pt>
              </c:strCache>
            </c:strRef>
          </c:tx>
          <c:cat>
            <c:strRef>
              <c:f>Sheet1!$A$2:$A$4</c:f>
              <c:strCache>
                <c:ptCount val="3"/>
                <c:pt idx="0">
                  <c:v>Homicides</c:v>
                </c:pt>
                <c:pt idx="1">
                  <c:v>Self-Inflicted Injuries</c:v>
                </c:pt>
                <c:pt idx="2">
                  <c:v>Other or Unknown</c:v>
                </c:pt>
              </c:strCache>
            </c:strRef>
          </c:cat>
          <c:val>
            <c:numRef>
              <c:f>Sheet1!$B$2:$B$4</c:f>
              <c:numCache>
                <c:formatCode>0.0%</c:formatCode>
                <c:ptCount val="3"/>
                <c:pt idx="0">
                  <c:v>0.73799999999999999</c:v>
                </c:pt>
                <c:pt idx="1">
                  <c:v>0.23300000000000001</c:v>
                </c:pt>
                <c:pt idx="2">
                  <c:v>2.9000000000000001E-2</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ayout>
        <c:manualLayout>
          <c:xMode val="edge"/>
          <c:yMode val="edge"/>
          <c:x val="0.61766014947284131"/>
          <c:y val="4.1259295713035847E-2"/>
          <c:w val="0.37386527425597221"/>
          <c:h val="0.75081474190726172"/>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Race or Ethnic Origin</a:t>
            </a:r>
            <a:endParaRPr lang="en-US" dirty="0"/>
          </a:p>
        </c:rich>
      </c:tx>
      <c:layout>
        <c:manualLayout>
          <c:xMode val="edge"/>
          <c:yMode val="edge"/>
          <c:x val="0.66464136655049266"/>
          <c:y val="1.6183412002697236E-2"/>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Percent</c:v>
                </c:pt>
              </c:strCache>
            </c:strRef>
          </c:tx>
          <c:cat>
            <c:strRef>
              <c:f>Sheet1!$A$2:$A$5</c:f>
              <c:strCache>
                <c:ptCount val="4"/>
                <c:pt idx="0">
                  <c:v>Non-Hispanic White</c:v>
                </c:pt>
                <c:pt idx="1">
                  <c:v>Black or African American</c:v>
                </c:pt>
                <c:pt idx="2">
                  <c:v>Hispanic or Latino</c:v>
                </c:pt>
                <c:pt idx="3">
                  <c:v>Asian</c:v>
                </c:pt>
              </c:strCache>
            </c:strRef>
          </c:cat>
          <c:val>
            <c:numRef>
              <c:f>Sheet1!$B$2:$B$5</c:f>
              <c:numCache>
                <c:formatCode>General</c:formatCode>
                <c:ptCount val="4"/>
                <c:pt idx="0">
                  <c:v>52</c:v>
                </c:pt>
                <c:pt idx="1">
                  <c:v>8.5</c:v>
                </c:pt>
                <c:pt idx="2">
                  <c:v>36.4</c:v>
                </c:pt>
                <c:pt idx="3">
                  <c:v>2.9</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i="0" baseline="0"/>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ayout>
        <c:manualLayout>
          <c:xMode val="edge"/>
          <c:yMode val="edge"/>
          <c:x val="0.64743328958880142"/>
          <c:y val="9.793682735039104E-2"/>
          <c:w val="0.33296641710769759"/>
          <c:h val="0.38760333650134593"/>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Age Groups</a:t>
            </a:r>
            <a:endParaRPr lang="en-US" dirty="0"/>
          </a:p>
        </c:rich>
      </c:tx>
      <c:layout>
        <c:manualLayout>
          <c:xMode val="edge"/>
          <c:yMode val="edge"/>
          <c:x val="0.7597183338193837"/>
          <c:y val="0.13216453135536074"/>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Percent</c:v>
                </c:pt>
              </c:strCache>
            </c:strRef>
          </c:tx>
          <c:cat>
            <c:strRef>
              <c:f>Sheet1!$A$2:$A$8</c:f>
              <c:strCache>
                <c:ptCount val="7"/>
                <c:pt idx="0">
                  <c:v>18-19</c:v>
                </c:pt>
                <c:pt idx="1">
                  <c:v>20-24</c:v>
                </c:pt>
                <c:pt idx="2">
                  <c:v>25-34</c:v>
                </c:pt>
                <c:pt idx="3">
                  <c:v>35-44</c:v>
                </c:pt>
                <c:pt idx="4">
                  <c:v>45-54</c:v>
                </c:pt>
                <c:pt idx="5">
                  <c:v>55-64</c:v>
                </c:pt>
                <c:pt idx="6">
                  <c:v>65 and Older</c:v>
                </c:pt>
              </c:strCache>
            </c:strRef>
          </c:cat>
          <c:val>
            <c:numRef>
              <c:f>Sheet1!$B$2:$B$8</c:f>
              <c:numCache>
                <c:formatCode>General</c:formatCode>
                <c:ptCount val="7"/>
                <c:pt idx="0">
                  <c:v>1.7</c:v>
                </c:pt>
                <c:pt idx="1">
                  <c:v>8.8000000000000007</c:v>
                </c:pt>
                <c:pt idx="2">
                  <c:v>20.5</c:v>
                </c:pt>
                <c:pt idx="3">
                  <c:v>22.6</c:v>
                </c:pt>
                <c:pt idx="4">
                  <c:v>24.1</c:v>
                </c:pt>
                <c:pt idx="5">
                  <c:v>15.1</c:v>
                </c:pt>
                <c:pt idx="6">
                  <c:v>6.9</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79055847185768446"/>
          <c:y val="0.21141801307203423"/>
          <c:w val="0.20018226888305629"/>
          <c:h val="0.60154698127332873"/>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Gender</a:t>
            </a:r>
            <a:endParaRPr lang="en-US" dirty="0"/>
          </a:p>
        </c:rich>
      </c:tx>
      <c:layout>
        <c:manualLayout>
          <c:xMode val="edge"/>
          <c:yMode val="edge"/>
          <c:x val="0.72963728492271795"/>
          <c:y val="0.29130141604855025"/>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Percent</c:v>
                </c:pt>
              </c:strCache>
            </c:strRef>
          </c:tx>
          <c:cat>
            <c:strRef>
              <c:f>Sheet1!$A$2:$A$3</c:f>
              <c:strCache>
                <c:ptCount val="2"/>
                <c:pt idx="0">
                  <c:v>Male</c:v>
                </c:pt>
                <c:pt idx="1">
                  <c:v>Female</c:v>
                </c:pt>
              </c:strCache>
            </c:strRef>
          </c:cat>
          <c:val>
            <c:numRef>
              <c:f>Sheet1!$B$2:$B$3</c:f>
              <c:numCache>
                <c:formatCode>0.0%</c:formatCode>
                <c:ptCount val="2"/>
                <c:pt idx="0">
                  <c:v>0.94099999999999995</c:v>
                </c:pt>
                <c:pt idx="1">
                  <c:v>5.8999999999999997E-2</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74149229610187617"/>
          <c:y val="0.39542149611608729"/>
          <c:w val="0.12887807426849421"/>
          <c:h val="0.15183396074142114"/>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Percent</c:v>
                </c:pt>
              </c:strCache>
            </c:strRef>
          </c:tx>
          <c:cat>
            <c:strRef>
              <c:f>Sheet1!$A$2:$A$5</c:f>
              <c:strCache>
                <c:ptCount val="4"/>
                <c:pt idx="0">
                  <c:v>Falls</c:v>
                </c:pt>
                <c:pt idx="1">
                  <c:v>Exposure to Harmful Substances or Environments</c:v>
                </c:pt>
                <c:pt idx="2">
                  <c:v>Transportation Incidents</c:v>
                </c:pt>
                <c:pt idx="3">
                  <c:v>Assaults &amp; Violent Acts</c:v>
                </c:pt>
              </c:strCache>
            </c:strRef>
          </c:cat>
          <c:val>
            <c:numRef>
              <c:f>Sheet1!$B$2:$B$5</c:f>
              <c:numCache>
                <c:formatCode>General</c:formatCode>
                <c:ptCount val="4"/>
                <c:pt idx="0">
                  <c:v>3.5</c:v>
                </c:pt>
                <c:pt idx="1">
                  <c:v>4.2</c:v>
                </c:pt>
                <c:pt idx="2">
                  <c:v>43.8</c:v>
                </c:pt>
                <c:pt idx="3">
                  <c:v>38.200000000000003</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ayout>
        <c:manualLayout>
          <c:xMode val="edge"/>
          <c:yMode val="edge"/>
          <c:x val="0.61762967658703682"/>
          <c:y val="7.1587926509186356E-2"/>
          <c:w val="0.33567985675519374"/>
          <c:h val="0.84229048833684517"/>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Employee Status</a:t>
            </a:r>
            <a:endParaRPr lang="en-US" dirty="0"/>
          </a:p>
        </c:rich>
      </c:tx>
      <c:layout>
        <c:manualLayout>
          <c:xMode val="edge"/>
          <c:yMode val="edge"/>
          <c:x val="0.72763500048605034"/>
          <c:y val="0.36952124072825354"/>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Percent</c:v>
                </c:pt>
              </c:strCache>
            </c:strRef>
          </c:tx>
          <c:cat>
            <c:strRef>
              <c:f>Sheet1!$A$2:$A$3</c:f>
              <c:strCache>
                <c:ptCount val="2"/>
                <c:pt idx="0">
                  <c:v>Wage and Salary</c:v>
                </c:pt>
                <c:pt idx="1">
                  <c:v>Self Employed</c:v>
                </c:pt>
              </c:strCache>
            </c:strRef>
          </c:cat>
          <c:val>
            <c:numRef>
              <c:f>Sheet1!$B$2:$B$3</c:f>
              <c:numCache>
                <c:formatCode>General</c:formatCode>
                <c:ptCount val="2"/>
                <c:pt idx="0">
                  <c:v>81</c:v>
                </c:pt>
                <c:pt idx="1">
                  <c:v>19</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Percent</c:v>
                </c:pt>
              </c:strCache>
            </c:strRef>
          </c:tx>
          <c:cat>
            <c:strRef>
              <c:f>Sheet1!$A$2:$A$7</c:f>
              <c:strCache>
                <c:ptCount val="6"/>
                <c:pt idx="0">
                  <c:v>Contact with Objects &amp; Equipment</c:v>
                </c:pt>
                <c:pt idx="1">
                  <c:v>Falls</c:v>
                </c:pt>
                <c:pt idx="2">
                  <c:v>Exposure to Harmful Substances or Environments</c:v>
                </c:pt>
                <c:pt idx="3">
                  <c:v>Transportation Incidents</c:v>
                </c:pt>
                <c:pt idx="4">
                  <c:v>Fires or Explosions</c:v>
                </c:pt>
                <c:pt idx="5">
                  <c:v>Assaults &amp; Violent Acts</c:v>
                </c:pt>
              </c:strCache>
            </c:strRef>
          </c:cat>
          <c:val>
            <c:numRef>
              <c:f>Sheet1!$B$2:$B$7</c:f>
              <c:numCache>
                <c:formatCode>General</c:formatCode>
                <c:ptCount val="6"/>
                <c:pt idx="0">
                  <c:v>13.2</c:v>
                </c:pt>
                <c:pt idx="1">
                  <c:v>21</c:v>
                </c:pt>
                <c:pt idx="2">
                  <c:v>12.4</c:v>
                </c:pt>
                <c:pt idx="3">
                  <c:v>25.6</c:v>
                </c:pt>
                <c:pt idx="4">
                  <c:v>1.5</c:v>
                </c:pt>
                <c:pt idx="5">
                  <c:v>24.9</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egendEntry>
        <c:idx val="5"/>
        <c:txPr>
          <a:bodyPr/>
          <a:lstStyle/>
          <a:p>
            <a:pPr>
              <a:defRPr b="1" i="0" baseline="0"/>
            </a:pPr>
            <a:endParaRPr lang="en-US"/>
          </a:p>
        </c:txPr>
      </c:legendEntry>
      <c:layout>
        <c:manualLayout>
          <c:xMode val="edge"/>
          <c:yMode val="edge"/>
          <c:x val="0.61762967658703682"/>
          <c:y val="7.1587926509186356E-2"/>
          <c:w val="0.33567985675519374"/>
          <c:h val="0.84229048833684517"/>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76914345776222415"/>
          <c:y val="0.3722184760620364"/>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Industry</c:v>
                </c:pt>
              </c:strCache>
            </c:strRef>
          </c:tx>
          <c:cat>
            <c:strRef>
              <c:f>Sheet1!$A$2:$A$3</c:f>
              <c:strCache>
                <c:ptCount val="2"/>
                <c:pt idx="0">
                  <c:v>Private Industry</c:v>
                </c:pt>
                <c:pt idx="1">
                  <c:v>Government</c:v>
                </c:pt>
              </c:strCache>
            </c:strRef>
          </c:cat>
          <c:val>
            <c:numRef>
              <c:f>Sheet1!$B$2:$B$3</c:f>
              <c:numCache>
                <c:formatCode>General</c:formatCode>
                <c:ptCount val="2"/>
                <c:pt idx="0">
                  <c:v>91.3</c:v>
                </c:pt>
                <c:pt idx="1">
                  <c:v>8.6999999999999993</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a:pPr>
            <a:endParaRPr lang="en-US"/>
          </a:p>
        </c:txPr>
      </c:legendEntry>
      <c:layou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Private Industry</a:t>
            </a:r>
            <a:endParaRPr lang="en-US" dirty="0"/>
          </a:p>
        </c:rich>
      </c:tx>
      <c:layout>
        <c:manualLayout>
          <c:xMode val="edge"/>
          <c:yMode val="edge"/>
          <c:x val="0.72207178963740648"/>
          <c:y val="0.3722184760620364"/>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Industry Type</c:v>
                </c:pt>
              </c:strCache>
            </c:strRef>
          </c:tx>
          <c:cat>
            <c:strRef>
              <c:f>Sheet1!$A$2:$A$3</c:f>
              <c:strCache>
                <c:ptCount val="2"/>
                <c:pt idx="0">
                  <c:v>Goods Producing</c:v>
                </c:pt>
                <c:pt idx="1">
                  <c:v>Service Providing</c:v>
                </c:pt>
              </c:strCache>
            </c:strRef>
          </c:cat>
          <c:val>
            <c:numRef>
              <c:f>Sheet1!$B$2:$B$3</c:f>
              <c:numCache>
                <c:formatCode>0.00%</c:formatCode>
                <c:ptCount val="2"/>
                <c:pt idx="0">
                  <c:v>0.504</c:v>
                </c:pt>
                <c:pt idx="1">
                  <c:v>0.496</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64953703703703702"/>
          <c:y val="0.26163182737693863"/>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Goods Producing</c:v>
                </c:pt>
              </c:strCache>
            </c:strRef>
          </c:tx>
          <c:cat>
            <c:strRef>
              <c:f>Sheet1!$A$2:$A$4</c:f>
              <c:strCache>
                <c:ptCount val="3"/>
                <c:pt idx="0">
                  <c:v>Natural Resources &amp; Mining</c:v>
                </c:pt>
                <c:pt idx="1">
                  <c:v>Construction</c:v>
                </c:pt>
                <c:pt idx="2">
                  <c:v>Manufacturing</c:v>
                </c:pt>
              </c:strCache>
            </c:strRef>
          </c:cat>
          <c:val>
            <c:numRef>
              <c:f>Sheet1!$B$2:$B$4</c:f>
              <c:numCache>
                <c:formatCode>0.0%</c:formatCode>
                <c:ptCount val="3"/>
                <c:pt idx="0">
                  <c:v>0.28599999999999998</c:v>
                </c:pt>
                <c:pt idx="1">
                  <c:v>0.55700000000000005</c:v>
                </c:pt>
                <c:pt idx="2">
                  <c:v>0.157</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i="0" baseline="0"/>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ayout>
        <c:manualLayout>
          <c:xMode val="edge"/>
          <c:yMode val="edge"/>
          <c:x val="0.6107927481287061"/>
          <c:y val="0.35163049999734525"/>
          <c:w val="0.3799479926120346"/>
          <c:h val="0.39124991372032641"/>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7309621553716039"/>
          <c:y val="8.0669641294838154E-2"/>
          <c:w val="0.39271575027480538"/>
          <c:h val="0.8004339457567804"/>
        </c:manualLayout>
      </c:layout>
      <c:barChart>
        <c:barDir val="bar"/>
        <c:grouping val="clustered"/>
        <c:varyColors val="0"/>
        <c:ser>
          <c:idx val="0"/>
          <c:order val="0"/>
          <c:tx>
            <c:strRef>
              <c:f>Sheet1!$B$1</c:f>
              <c:strCache>
                <c:ptCount val="1"/>
                <c:pt idx="0">
                  <c:v>Rate</c:v>
                </c:pt>
              </c:strCache>
            </c:strRef>
          </c:tx>
          <c:spPr>
            <a:solidFill>
              <a:schemeClr val="accent2"/>
            </a:solidFill>
          </c:spPr>
          <c:invertIfNegative val="0"/>
          <c:dLbls>
            <c:numFmt formatCode="#,##0.0" sourceLinked="0"/>
            <c:txPr>
              <a:bodyPr/>
              <a:lstStyle/>
              <a:p>
                <a:pPr>
                  <a:defRPr sz="1600" baseline="0"/>
                </a:pPr>
                <a:endParaRPr lang="en-US"/>
              </a:p>
            </c:txPr>
            <c:showLegendKey val="0"/>
            <c:showVal val="1"/>
            <c:showCatName val="0"/>
            <c:showSerName val="0"/>
            <c:showPercent val="0"/>
            <c:showBubbleSize val="0"/>
            <c:showLeaderLines val="0"/>
          </c:dLbls>
          <c:cat>
            <c:numRef>
              <c:f>Sheet1!$A$2:$A$16</c:f>
              <c:numCache>
                <c:formatCode>General</c:formatCode>
                <c:ptCount val="15"/>
              </c:numCache>
            </c:numRef>
          </c:cat>
          <c:val>
            <c:numRef>
              <c:f>Sheet1!$B$2:$B$16</c:f>
              <c:numCache>
                <c:formatCode>General</c:formatCode>
                <c:ptCount val="15"/>
                <c:pt idx="0">
                  <c:v>2.8</c:v>
                </c:pt>
                <c:pt idx="1">
                  <c:v>1.5</c:v>
                </c:pt>
                <c:pt idx="2">
                  <c:v>1.3</c:v>
                </c:pt>
                <c:pt idx="3">
                  <c:v>0.9</c:v>
                </c:pt>
                <c:pt idx="4">
                  <c:v>19.8</c:v>
                </c:pt>
                <c:pt idx="5">
                  <c:v>4.9000000000000004</c:v>
                </c:pt>
                <c:pt idx="6">
                  <c:v>3</c:v>
                </c:pt>
                <c:pt idx="7">
                  <c:v>2.2999999999999998</c:v>
                </c:pt>
                <c:pt idx="8">
                  <c:v>2.2000000000000002</c:v>
                </c:pt>
                <c:pt idx="9">
                  <c:v>2.2999999999999998</c:v>
                </c:pt>
                <c:pt idx="10">
                  <c:v>2.6</c:v>
                </c:pt>
                <c:pt idx="11">
                  <c:v>2.2000000000000002</c:v>
                </c:pt>
                <c:pt idx="12">
                  <c:v>27.9</c:v>
                </c:pt>
                <c:pt idx="13">
                  <c:v>13.7</c:v>
                </c:pt>
                <c:pt idx="14">
                  <c:v>9.8000000000000007</c:v>
                </c:pt>
              </c:numCache>
            </c:numRef>
          </c:val>
        </c:ser>
        <c:ser>
          <c:idx val="1"/>
          <c:order val="1"/>
          <c:tx>
            <c:strRef>
              <c:f>Sheet1!$C$1</c:f>
              <c:strCache>
                <c:ptCount val="1"/>
                <c:pt idx="0">
                  <c:v>Column1</c:v>
                </c:pt>
              </c:strCache>
            </c:strRef>
          </c:tx>
          <c:invertIfNegative val="0"/>
          <c:cat>
            <c:numRef>
              <c:f>Sheet1!$A$2:$A$16</c:f>
              <c:numCache>
                <c:formatCode>General</c:formatCode>
                <c:ptCount val="15"/>
              </c:numCache>
            </c:numRef>
          </c:cat>
          <c:val>
            <c:numRef>
              <c:f>Sheet1!$C$2:$C$16</c:f>
            </c:numRef>
          </c:val>
        </c:ser>
        <c:dLbls>
          <c:showLegendKey val="0"/>
          <c:showVal val="0"/>
          <c:showCatName val="0"/>
          <c:showSerName val="0"/>
          <c:showPercent val="0"/>
          <c:showBubbleSize val="0"/>
        </c:dLbls>
        <c:gapWidth val="150"/>
        <c:axId val="200684672"/>
        <c:axId val="200686208"/>
      </c:barChart>
      <c:catAx>
        <c:axId val="200684672"/>
        <c:scaling>
          <c:orientation val="minMax"/>
        </c:scaling>
        <c:delete val="1"/>
        <c:axPos val="l"/>
        <c:numFmt formatCode="General" sourceLinked="1"/>
        <c:majorTickMark val="none"/>
        <c:minorTickMark val="none"/>
        <c:tickLblPos val="nextTo"/>
        <c:crossAx val="200686208"/>
        <c:crosses val="autoZero"/>
        <c:auto val="1"/>
        <c:lblAlgn val="ctr"/>
        <c:lblOffset val="100"/>
        <c:noMultiLvlLbl val="0"/>
      </c:catAx>
      <c:valAx>
        <c:axId val="200686208"/>
        <c:scaling>
          <c:orientation val="minMax"/>
        </c:scaling>
        <c:delete val="0"/>
        <c:axPos val="b"/>
        <c:numFmt formatCode="General" sourceLinked="1"/>
        <c:majorTickMark val="none"/>
        <c:minorTickMark val="none"/>
        <c:tickLblPos val="none"/>
        <c:spPr>
          <a:noFill/>
          <a:effectLst/>
        </c:spPr>
        <c:txPr>
          <a:bodyPr/>
          <a:lstStyle/>
          <a:p>
            <a:pPr>
              <a:defRPr sz="1400" baseline="0">
                <a:solidFill>
                  <a:schemeClr val="tx1"/>
                </a:solidFill>
                <a:latin typeface="+mn-lt"/>
                <a:ea typeface="+mn-ea"/>
                <a:cs typeface="+mn-cs"/>
              </a:defRPr>
            </a:pPr>
            <a:endParaRPr lang="en-US"/>
          </a:p>
        </c:txPr>
        <c:crossAx val="20068467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Service</a:t>
            </a:r>
            <a:r>
              <a:rPr lang="en-US" baseline="0" dirty="0" smtClean="0"/>
              <a:t> </a:t>
            </a:r>
            <a:r>
              <a:rPr lang="en-US" dirty="0" smtClean="0"/>
              <a:t>Providing</a:t>
            </a:r>
            <a:endParaRPr lang="en-US" dirty="0"/>
          </a:p>
        </c:rich>
      </c:tx>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Service Providing</c:v>
                </c:pt>
              </c:strCache>
            </c:strRef>
          </c:tx>
          <c:cat>
            <c:strRef>
              <c:f>Sheet1!$A$2:$A$7</c:f>
              <c:strCache>
                <c:ptCount val="6"/>
                <c:pt idx="0">
                  <c:v>Trade, Transportation, &amp; Utilities</c:v>
                </c:pt>
                <c:pt idx="1">
                  <c:v>Financial Activities</c:v>
                </c:pt>
                <c:pt idx="2">
                  <c:v>Professional &amp; Business Services</c:v>
                </c:pt>
                <c:pt idx="3">
                  <c:v>Education &amp; Health Services</c:v>
                </c:pt>
                <c:pt idx="4">
                  <c:v>Leisure &amp; Hospitality</c:v>
                </c:pt>
                <c:pt idx="5">
                  <c:v>Other</c:v>
                </c:pt>
              </c:strCache>
            </c:strRef>
          </c:cat>
          <c:val>
            <c:numRef>
              <c:f>Sheet1!$B$2:$B$7</c:f>
              <c:numCache>
                <c:formatCode>0.0%</c:formatCode>
                <c:ptCount val="6"/>
                <c:pt idx="0">
                  <c:v>0.57099999999999995</c:v>
                </c:pt>
                <c:pt idx="1">
                  <c:v>5.6000000000000001E-2</c:v>
                </c:pt>
                <c:pt idx="2">
                  <c:v>0.16</c:v>
                </c:pt>
                <c:pt idx="3">
                  <c:v>4.5999999999999999E-2</c:v>
                </c:pt>
                <c:pt idx="4">
                  <c:v>8.7999999999999995E-2</c:v>
                </c:pt>
                <c:pt idx="5">
                  <c:v>7.9000000000000001E-2</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i="0" baseline="0"/>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a:pPr>
            <a:endParaRPr lang="en-US"/>
          </a:p>
        </c:txPr>
      </c:legendEntry>
      <c:legendEntry>
        <c:idx val="4"/>
        <c:txPr>
          <a:bodyPr/>
          <a:lstStyle/>
          <a:p>
            <a:pPr>
              <a:defRPr b="1"/>
            </a:pPr>
            <a:endParaRPr lang="en-US"/>
          </a:p>
        </c:txPr>
      </c:legendEntry>
      <c:layout>
        <c:manualLayout>
          <c:xMode val="edge"/>
          <c:yMode val="edge"/>
          <c:x val="0.58147176047438509"/>
          <c:y val="0.11427379062445243"/>
          <c:w val="0.40926898026635561"/>
          <c:h val="0.67985409443509381"/>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1.8648840769903762E-2"/>
          <c:w val="0.61871152469577662"/>
          <c:h val="0.93909758675998833"/>
        </c:manualLayout>
      </c:layout>
      <c:pie3DChart>
        <c:varyColors val="1"/>
        <c:ser>
          <c:idx val="0"/>
          <c:order val="0"/>
          <c:tx>
            <c:strRef>
              <c:f>Sheet1!$B$1</c:f>
              <c:strCache>
                <c:ptCount val="1"/>
                <c:pt idx="0">
                  <c:v>Goods Producing</c:v>
                </c:pt>
              </c:strCache>
            </c:strRef>
          </c:tx>
          <c:cat>
            <c:strRef>
              <c:f>Sheet1!$A$2:$A$7</c:f>
              <c:strCache>
                <c:ptCount val="6"/>
                <c:pt idx="0">
                  <c:v>Contact with Objects &amp; Equipment</c:v>
                </c:pt>
                <c:pt idx="1">
                  <c:v>Falls</c:v>
                </c:pt>
                <c:pt idx="2">
                  <c:v>Exposure to Harmful Substances or Environments</c:v>
                </c:pt>
                <c:pt idx="3">
                  <c:v>Transportation Incidents</c:v>
                </c:pt>
                <c:pt idx="4">
                  <c:v>Fires or Explosions</c:v>
                </c:pt>
                <c:pt idx="5">
                  <c:v>Assaults &amp; Violent Acts</c:v>
                </c:pt>
              </c:strCache>
            </c:strRef>
          </c:cat>
          <c:val>
            <c:numRef>
              <c:f>Sheet1!$B$2:$B$7</c:f>
              <c:numCache>
                <c:formatCode>General</c:formatCode>
                <c:ptCount val="6"/>
                <c:pt idx="0">
                  <c:v>21.5</c:v>
                </c:pt>
                <c:pt idx="1">
                  <c:v>22.4</c:v>
                </c:pt>
                <c:pt idx="2">
                  <c:v>15.2</c:v>
                </c:pt>
                <c:pt idx="3">
                  <c:v>30.1</c:v>
                </c:pt>
                <c:pt idx="4">
                  <c:v>5.5</c:v>
                </c:pt>
                <c:pt idx="5">
                  <c:v>4.8</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egendEntry>
        <c:idx val="5"/>
        <c:txPr>
          <a:bodyPr/>
          <a:lstStyle/>
          <a:p>
            <a:pPr>
              <a:defRPr b="1" i="0" baseline="0"/>
            </a:pPr>
            <a:endParaRPr lang="en-US"/>
          </a:p>
        </c:txPr>
      </c:legendEntry>
      <c:layout>
        <c:manualLayout>
          <c:xMode val="edge"/>
          <c:yMode val="edge"/>
          <c:x val="0.61762967658703682"/>
          <c:y val="1.4399040494695E-2"/>
          <c:w val="0.33567985675519374"/>
          <c:h val="0.89947944566092464"/>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1.8648840769903762E-2"/>
          <c:w val="0.61871152469577662"/>
          <c:h val="0.93909758675998833"/>
        </c:manualLayout>
      </c:layout>
      <c:pie3DChart>
        <c:varyColors val="1"/>
        <c:ser>
          <c:idx val="0"/>
          <c:order val="0"/>
          <c:tx>
            <c:strRef>
              <c:f>Sheet1!$B$1</c:f>
              <c:strCache>
                <c:ptCount val="1"/>
                <c:pt idx="0">
                  <c:v>Service Providing</c:v>
                </c:pt>
              </c:strCache>
            </c:strRef>
          </c:tx>
          <c:cat>
            <c:strRef>
              <c:f>Sheet1!$A$2:$A$7</c:f>
              <c:strCache>
                <c:ptCount val="6"/>
                <c:pt idx="0">
                  <c:v>Contact with Objects &amp; Equipment</c:v>
                </c:pt>
                <c:pt idx="1">
                  <c:v>Falls</c:v>
                </c:pt>
                <c:pt idx="2">
                  <c:v>Exposure to Harmful Substances or Environments</c:v>
                </c:pt>
                <c:pt idx="3">
                  <c:v>Transportation Incidents</c:v>
                </c:pt>
                <c:pt idx="4">
                  <c:v>Fires or Explosions</c:v>
                </c:pt>
                <c:pt idx="5">
                  <c:v>Assaults &amp; Violent Acts</c:v>
                </c:pt>
              </c:strCache>
            </c:strRef>
          </c:cat>
          <c:val>
            <c:numRef>
              <c:f>Sheet1!$B$2:$B$7</c:f>
              <c:numCache>
                <c:formatCode>General</c:formatCode>
                <c:ptCount val="6"/>
                <c:pt idx="0">
                  <c:v>10.6</c:v>
                </c:pt>
                <c:pt idx="1">
                  <c:v>5.7</c:v>
                </c:pt>
                <c:pt idx="2">
                  <c:v>7.7</c:v>
                </c:pt>
                <c:pt idx="3">
                  <c:v>47.6</c:v>
                </c:pt>
                <c:pt idx="4">
                  <c:v>2.5</c:v>
                </c:pt>
                <c:pt idx="5">
                  <c:v>25.6</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egendEntry>
        <c:idx val="5"/>
        <c:txPr>
          <a:bodyPr/>
          <a:lstStyle/>
          <a:p>
            <a:pPr>
              <a:defRPr b="1" i="0" baseline="0"/>
            </a:pPr>
            <a:endParaRPr lang="en-US"/>
          </a:p>
        </c:txPr>
      </c:legendEntry>
      <c:layout>
        <c:manualLayout>
          <c:xMode val="edge"/>
          <c:yMode val="edge"/>
          <c:x val="0.61762967658703682"/>
          <c:y val="1.4399040494695E-2"/>
          <c:w val="0.33567985675519374"/>
          <c:h val="0.89947944566092464"/>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71387345679012348"/>
          <c:y val="0.25893459204315578"/>
        </c:manualLayout>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Government</c:v>
                </c:pt>
              </c:strCache>
            </c:strRef>
          </c:tx>
          <c:cat>
            <c:strRef>
              <c:f>Sheet1!$A$2:$A$4</c:f>
              <c:strCache>
                <c:ptCount val="3"/>
                <c:pt idx="0">
                  <c:v>Federal</c:v>
                </c:pt>
                <c:pt idx="1">
                  <c:v>State</c:v>
                </c:pt>
                <c:pt idx="2">
                  <c:v>Local</c:v>
                </c:pt>
              </c:strCache>
            </c:strRef>
          </c:cat>
          <c:val>
            <c:numRef>
              <c:f>Sheet1!$B$2:$B$4</c:f>
              <c:numCache>
                <c:formatCode>0.0%</c:formatCode>
                <c:ptCount val="3"/>
                <c:pt idx="0">
                  <c:v>0.20200000000000001</c:v>
                </c:pt>
                <c:pt idx="1">
                  <c:v>0.156</c:v>
                </c:pt>
                <c:pt idx="2">
                  <c:v>0.627</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i="0" baseline="0"/>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ayout>
        <c:manualLayout>
          <c:xMode val="edge"/>
          <c:yMode val="edge"/>
          <c:x val="0.68332361232623695"/>
          <c:y val="0.2383466159784646"/>
          <c:w val="0.30741712841450375"/>
          <c:h val="0.57196468108377885"/>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1.8648840769903762E-2"/>
          <c:w val="0.61871152469577662"/>
          <c:h val="0.93909758675998833"/>
        </c:manualLayout>
      </c:layout>
      <c:pie3DChart>
        <c:varyColors val="1"/>
        <c:ser>
          <c:idx val="0"/>
          <c:order val="0"/>
          <c:tx>
            <c:strRef>
              <c:f>Sheet1!$B$1</c:f>
              <c:strCache>
                <c:ptCount val="1"/>
                <c:pt idx="0">
                  <c:v>Government</c:v>
                </c:pt>
              </c:strCache>
            </c:strRef>
          </c:tx>
          <c:cat>
            <c:strRef>
              <c:f>Sheet1!$A$2:$A$6</c:f>
              <c:strCache>
                <c:ptCount val="5"/>
                <c:pt idx="0">
                  <c:v>Contact with Objects &amp; Equipment</c:v>
                </c:pt>
                <c:pt idx="1">
                  <c:v>Falls</c:v>
                </c:pt>
                <c:pt idx="2">
                  <c:v>Exposure to Harmful Substances or Environments</c:v>
                </c:pt>
                <c:pt idx="3">
                  <c:v>Transportation Incidents</c:v>
                </c:pt>
                <c:pt idx="4">
                  <c:v>Assaults &amp; Violent Acts</c:v>
                </c:pt>
              </c:strCache>
            </c:strRef>
          </c:cat>
          <c:val>
            <c:numRef>
              <c:f>Sheet1!$B$2:$B$6</c:f>
              <c:numCache>
                <c:formatCode>General</c:formatCode>
                <c:ptCount val="5"/>
                <c:pt idx="0">
                  <c:v>6.6</c:v>
                </c:pt>
                <c:pt idx="1">
                  <c:v>5.2</c:v>
                </c:pt>
                <c:pt idx="2">
                  <c:v>4.2</c:v>
                </c:pt>
                <c:pt idx="3">
                  <c:v>50.5</c:v>
                </c:pt>
                <c:pt idx="4">
                  <c:v>25.9</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ayout>
        <c:manualLayout>
          <c:xMode val="edge"/>
          <c:yMode val="edge"/>
          <c:x val="0.61762967658703682"/>
          <c:y val="0.17850639983460048"/>
          <c:w val="0.37658900023860653"/>
          <c:h val="0.77515568858523876"/>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Occupation</a:t>
            </a:r>
            <a:endParaRPr lang="en-US" dirty="0"/>
          </a:p>
        </c:rich>
      </c:tx>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Occupation</c:v>
                </c:pt>
              </c:strCache>
            </c:strRef>
          </c:tx>
          <c:cat>
            <c:strRef>
              <c:f>Sheet1!$A$2:$A$7</c:f>
              <c:strCache>
                <c:ptCount val="6"/>
                <c:pt idx="0">
                  <c:v>Management, Professional &amp; Related Occupations</c:v>
                </c:pt>
                <c:pt idx="1">
                  <c:v>Service Occupations</c:v>
                </c:pt>
                <c:pt idx="2">
                  <c:v>Sales &amp; Office Occupations</c:v>
                </c:pt>
                <c:pt idx="3">
                  <c:v>Natural Resources, Construction &amp; Maintenance</c:v>
                </c:pt>
                <c:pt idx="4">
                  <c:v>Production, Transportation, &amp; Material Moving</c:v>
                </c:pt>
                <c:pt idx="5">
                  <c:v>Military Specific Occupations</c:v>
                </c:pt>
              </c:strCache>
            </c:strRef>
          </c:cat>
          <c:val>
            <c:numRef>
              <c:f>Sheet1!$B$2:$B$7</c:f>
              <c:numCache>
                <c:formatCode>0.0%</c:formatCode>
                <c:ptCount val="6"/>
                <c:pt idx="0">
                  <c:v>0.09</c:v>
                </c:pt>
                <c:pt idx="1">
                  <c:v>0.11799999999999999</c:v>
                </c:pt>
                <c:pt idx="2">
                  <c:v>8.3000000000000004E-2</c:v>
                </c:pt>
                <c:pt idx="3">
                  <c:v>0.376</c:v>
                </c:pt>
                <c:pt idx="4">
                  <c:v>0.31900000000000001</c:v>
                </c:pt>
                <c:pt idx="5">
                  <c:v>1.0999999999999999E-2</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i="0" baseline="0"/>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a:pPr>
            <a:endParaRPr lang="en-US"/>
          </a:p>
        </c:txPr>
      </c:legendEntry>
      <c:legendEntry>
        <c:idx val="4"/>
        <c:txPr>
          <a:bodyPr/>
          <a:lstStyle/>
          <a:p>
            <a:pPr>
              <a:defRPr b="1"/>
            </a:pPr>
            <a:endParaRPr lang="en-US"/>
          </a:p>
        </c:txPr>
      </c:legendEntry>
      <c:legendEntry>
        <c:idx val="5"/>
        <c:txPr>
          <a:bodyPr/>
          <a:lstStyle/>
          <a:p>
            <a:pPr>
              <a:defRPr b="1"/>
            </a:pPr>
            <a:endParaRPr lang="en-US"/>
          </a:p>
        </c:txPr>
      </c:legendEntry>
      <c:layout>
        <c:manualLayout>
          <c:xMode val="edge"/>
          <c:yMode val="edge"/>
          <c:x val="0.58147176047438509"/>
          <c:y val="7.1118025283926495E-2"/>
          <c:w val="0.40926898026635561"/>
          <c:h val="0.90102739180528935"/>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1.8648840769903762E-2"/>
          <c:w val="0.61871152469577662"/>
          <c:h val="0.93909758675998833"/>
        </c:manualLayout>
      </c:layout>
      <c:pie3DChart>
        <c:varyColors val="1"/>
        <c:ser>
          <c:idx val="0"/>
          <c:order val="0"/>
          <c:tx>
            <c:strRef>
              <c:f>Sheet1!$B$1</c:f>
              <c:strCache>
                <c:ptCount val="1"/>
                <c:pt idx="0">
                  <c:v>Goods Producing</c:v>
                </c:pt>
              </c:strCache>
            </c:strRef>
          </c:tx>
          <c:cat>
            <c:strRef>
              <c:f>Sheet1!$A$2:$A$7</c:f>
              <c:strCache>
                <c:ptCount val="6"/>
                <c:pt idx="0">
                  <c:v>Contact with Objects &amp; Equipment</c:v>
                </c:pt>
                <c:pt idx="1">
                  <c:v>Falls</c:v>
                </c:pt>
                <c:pt idx="2">
                  <c:v>Exposure to Harmful Substances or Environments</c:v>
                </c:pt>
                <c:pt idx="3">
                  <c:v>Transportation Incidents</c:v>
                </c:pt>
                <c:pt idx="4">
                  <c:v>Fires or Explosions</c:v>
                </c:pt>
                <c:pt idx="5">
                  <c:v>Assaults &amp; Violent Acts</c:v>
                </c:pt>
              </c:strCache>
            </c:strRef>
          </c:cat>
          <c:val>
            <c:numRef>
              <c:f>Sheet1!$B$2:$B$7</c:f>
              <c:numCache>
                <c:formatCode>General</c:formatCode>
                <c:ptCount val="6"/>
                <c:pt idx="0">
                  <c:v>21.4</c:v>
                </c:pt>
                <c:pt idx="1">
                  <c:v>25.7</c:v>
                </c:pt>
                <c:pt idx="2">
                  <c:v>18</c:v>
                </c:pt>
                <c:pt idx="3">
                  <c:v>25.5</c:v>
                </c:pt>
                <c:pt idx="4">
                  <c:v>4.4000000000000004</c:v>
                </c:pt>
                <c:pt idx="5">
                  <c:v>4.5999999999999996</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egendEntry>
        <c:idx val="5"/>
        <c:txPr>
          <a:bodyPr/>
          <a:lstStyle/>
          <a:p>
            <a:pPr>
              <a:defRPr b="1" i="0" baseline="0"/>
            </a:pPr>
            <a:endParaRPr lang="en-US"/>
          </a:p>
        </c:txPr>
      </c:legendEntry>
      <c:layout>
        <c:manualLayout>
          <c:xMode val="edge"/>
          <c:yMode val="edge"/>
          <c:x val="0.61762967658703682"/>
          <c:y val="1.4399040494695E-2"/>
          <c:w val="0.3823703173466953"/>
          <c:h val="0.89947944566092464"/>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1.8648840769903762E-2"/>
          <c:w val="0.61871152469577662"/>
          <c:h val="0.93909758675998833"/>
        </c:manualLayout>
      </c:layout>
      <c:pie3DChart>
        <c:varyColors val="1"/>
        <c:ser>
          <c:idx val="0"/>
          <c:order val="0"/>
          <c:tx>
            <c:strRef>
              <c:f>Sheet1!$B$1</c:f>
              <c:strCache>
                <c:ptCount val="1"/>
                <c:pt idx="0">
                  <c:v>Goods Producing</c:v>
                </c:pt>
              </c:strCache>
            </c:strRef>
          </c:tx>
          <c:cat>
            <c:strRef>
              <c:f>Sheet1!$A$2:$A$7</c:f>
              <c:strCache>
                <c:ptCount val="6"/>
                <c:pt idx="0">
                  <c:v>Contact with Objects &amp; Equipment</c:v>
                </c:pt>
                <c:pt idx="1">
                  <c:v>Falls</c:v>
                </c:pt>
                <c:pt idx="2">
                  <c:v>Exposure to Harmful Substances or Environments</c:v>
                </c:pt>
                <c:pt idx="3">
                  <c:v>Transportation Incidents</c:v>
                </c:pt>
                <c:pt idx="4">
                  <c:v>Fires or Explosions</c:v>
                </c:pt>
                <c:pt idx="5">
                  <c:v>Assaults &amp; Violent Acts</c:v>
                </c:pt>
              </c:strCache>
            </c:strRef>
          </c:cat>
          <c:val>
            <c:numRef>
              <c:f>Sheet1!$B$2:$B$7</c:f>
              <c:numCache>
                <c:formatCode>General</c:formatCode>
                <c:ptCount val="6"/>
                <c:pt idx="0">
                  <c:v>16.899999999999999</c:v>
                </c:pt>
                <c:pt idx="1">
                  <c:v>4.5</c:v>
                </c:pt>
                <c:pt idx="2">
                  <c:v>6.2</c:v>
                </c:pt>
                <c:pt idx="3">
                  <c:v>59.5</c:v>
                </c:pt>
                <c:pt idx="4">
                  <c:v>5.4</c:v>
                </c:pt>
                <c:pt idx="5">
                  <c:v>7.2</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egendEntry>
        <c:idx val="5"/>
        <c:txPr>
          <a:bodyPr/>
          <a:lstStyle/>
          <a:p>
            <a:pPr>
              <a:defRPr b="1" i="0" baseline="0"/>
            </a:pPr>
            <a:endParaRPr lang="en-US"/>
          </a:p>
        </c:txPr>
      </c:legendEntry>
      <c:layout>
        <c:manualLayout>
          <c:xMode val="edge"/>
          <c:yMode val="edge"/>
          <c:x val="0.61762967658703682"/>
          <c:y val="1.4399040494695E-2"/>
          <c:w val="0.38113445478406111"/>
          <c:h val="0.89947944566092464"/>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554635798730284"/>
          <c:y val="0.15622519685039371"/>
          <c:w val="0.75169010924916424"/>
          <c:h val="0.79376727909011369"/>
        </c:manualLayout>
      </c:layout>
      <c:barChart>
        <c:barDir val="bar"/>
        <c:grouping val="clustered"/>
        <c:varyColors val="0"/>
        <c:ser>
          <c:idx val="0"/>
          <c:order val="0"/>
          <c:tx>
            <c:strRef>
              <c:f>Sheet1!$B$1</c:f>
              <c:strCache>
                <c:ptCount val="1"/>
                <c:pt idx="0">
                  <c:v>Number</c:v>
                </c:pt>
              </c:strCache>
            </c:strRef>
          </c:tx>
          <c:spPr>
            <a:solidFill>
              <a:schemeClr val="accent3"/>
            </a:solidFill>
            <a:ln>
              <a:solidFill>
                <a:schemeClr val="accent3"/>
              </a:solidFill>
            </a:ln>
          </c:spPr>
          <c:invertIfNegative val="0"/>
          <c:dLbls>
            <c:dLbl>
              <c:idx val="0"/>
              <c:layout/>
              <c:tx>
                <c:rich>
                  <a:bodyPr/>
                  <a:lstStyle/>
                  <a:p>
                    <a:r>
                      <a:rPr lang="en-US" dirty="0" smtClean="0"/>
                      <a:t>3</a:t>
                    </a:r>
                    <a:endParaRPr lang="en-US" dirty="0"/>
                  </a:p>
                </c:rich>
              </c:tx>
              <c:showLegendKey val="0"/>
              <c:showVal val="1"/>
              <c:showCatName val="0"/>
              <c:showSerName val="0"/>
              <c:showPercent val="0"/>
              <c:showBubbleSize val="0"/>
            </c:dLbl>
            <c:dLbl>
              <c:idx val="1"/>
              <c:layout/>
              <c:tx>
                <c:rich>
                  <a:bodyPr/>
                  <a:lstStyle/>
                  <a:p>
                    <a:r>
                      <a:rPr lang="en-US" dirty="0" smtClean="0"/>
                      <a:t>15</a:t>
                    </a:r>
                    <a:endParaRPr lang="en-US" dirty="0"/>
                  </a:p>
                </c:rich>
              </c:tx>
              <c:showLegendKey val="0"/>
              <c:showVal val="1"/>
              <c:showCatName val="0"/>
              <c:showSerName val="0"/>
              <c:showPercent val="0"/>
              <c:showBubbleSize val="0"/>
            </c:dLbl>
            <c:dLbl>
              <c:idx val="2"/>
              <c:layout/>
              <c:tx>
                <c:rich>
                  <a:bodyPr/>
                  <a:lstStyle/>
                  <a:p>
                    <a:r>
                      <a:rPr lang="en-US" sz="1600" baseline="0" dirty="0" smtClean="0"/>
                      <a:t>13</a:t>
                    </a:r>
                    <a:endParaRPr lang="en-US" dirty="0"/>
                  </a:p>
                </c:rich>
              </c:tx>
              <c:showLegendKey val="0"/>
              <c:showVal val="1"/>
              <c:showCatName val="0"/>
              <c:showSerName val="0"/>
              <c:showPercent val="0"/>
              <c:showBubbleSize val="0"/>
            </c:dLbl>
            <c:dLbl>
              <c:idx val="3"/>
              <c:layout/>
              <c:tx>
                <c:rich>
                  <a:bodyPr/>
                  <a:lstStyle/>
                  <a:p>
                    <a:r>
                      <a:rPr lang="en-US" dirty="0" smtClean="0"/>
                      <a:t>45</a:t>
                    </a:r>
                    <a:endParaRPr lang="en-US" dirty="0"/>
                  </a:p>
                </c:rich>
              </c:tx>
              <c:showLegendKey val="0"/>
              <c:showVal val="1"/>
              <c:showCatName val="0"/>
              <c:showSerName val="0"/>
              <c:showPercent val="0"/>
              <c:showBubbleSize val="0"/>
            </c:dLbl>
            <c:dLbl>
              <c:idx val="4"/>
              <c:layout/>
              <c:tx>
                <c:rich>
                  <a:bodyPr/>
                  <a:lstStyle/>
                  <a:p>
                    <a:r>
                      <a:rPr lang="en-US" sz="1600" baseline="0" dirty="0" smtClean="0"/>
                      <a:t>16</a:t>
                    </a:r>
                    <a:endParaRPr lang="en-US" dirty="0"/>
                  </a:p>
                </c:rich>
              </c:tx>
              <c:showLegendKey val="0"/>
              <c:showVal val="1"/>
              <c:showCatName val="0"/>
              <c:showSerName val="0"/>
              <c:showPercent val="0"/>
              <c:showBubbleSize val="0"/>
            </c:dLbl>
            <c:dLbl>
              <c:idx val="5"/>
              <c:layout/>
              <c:tx>
                <c:rich>
                  <a:bodyPr/>
                  <a:lstStyle/>
                  <a:p>
                    <a:r>
                      <a:rPr lang="en-US" sz="1600" baseline="0" dirty="0" smtClean="0"/>
                      <a:t>19</a:t>
                    </a:r>
                    <a:endParaRPr lang="en-US" dirty="0"/>
                  </a:p>
                </c:rich>
              </c:tx>
              <c:showLegendKey val="0"/>
              <c:showVal val="1"/>
              <c:showCatName val="0"/>
              <c:showSerName val="0"/>
              <c:showPercent val="0"/>
              <c:showBubbleSize val="0"/>
            </c:dLbl>
            <c:dLbl>
              <c:idx val="6"/>
              <c:layout/>
              <c:tx>
                <c:rich>
                  <a:bodyPr/>
                  <a:lstStyle/>
                  <a:p>
                    <a:r>
                      <a:rPr lang="en-US" dirty="0" smtClean="0"/>
                      <a:t>38</a:t>
                    </a:r>
                    <a:endParaRPr lang="en-US" dirty="0"/>
                  </a:p>
                </c:rich>
              </c:tx>
              <c:showLegendKey val="0"/>
              <c:showVal val="1"/>
              <c:showCatName val="0"/>
              <c:showSerName val="0"/>
              <c:showPercent val="0"/>
              <c:showBubbleSize val="0"/>
            </c:dLbl>
            <c:dLbl>
              <c:idx val="7"/>
              <c:layout/>
              <c:tx>
                <c:rich>
                  <a:bodyPr/>
                  <a:lstStyle/>
                  <a:p>
                    <a:r>
                      <a:rPr lang="en-US" dirty="0" smtClean="0"/>
                      <a:t>27</a:t>
                    </a:r>
                    <a:endParaRPr lang="en-US" dirty="0"/>
                  </a:p>
                </c:rich>
              </c:tx>
              <c:showLegendKey val="0"/>
              <c:showVal val="1"/>
              <c:showCatName val="0"/>
              <c:showSerName val="0"/>
              <c:showPercent val="0"/>
              <c:showBubbleSize val="0"/>
            </c:dLbl>
            <c:dLbl>
              <c:idx val="8"/>
              <c:layout/>
              <c:tx>
                <c:rich>
                  <a:bodyPr/>
                  <a:lstStyle/>
                  <a:p>
                    <a:r>
                      <a:rPr lang="en-US" dirty="0" smtClean="0"/>
                      <a:t>29</a:t>
                    </a:r>
                    <a:endParaRPr lang="en-US" dirty="0"/>
                  </a:p>
                </c:rich>
              </c:tx>
              <c:showLegendKey val="0"/>
              <c:showVal val="1"/>
              <c:showCatName val="0"/>
              <c:showSerName val="0"/>
              <c:showPercent val="0"/>
              <c:showBubbleSize val="0"/>
            </c:dLbl>
            <c:dLbl>
              <c:idx val="9"/>
              <c:layout/>
              <c:tx>
                <c:rich>
                  <a:bodyPr/>
                  <a:lstStyle/>
                  <a:p>
                    <a:r>
                      <a:rPr lang="en-US" sz="1600" baseline="0" dirty="0" smtClean="0"/>
                      <a:t>42</a:t>
                    </a:r>
                    <a:endParaRPr lang="en-US" dirty="0"/>
                  </a:p>
                </c:rich>
              </c:tx>
              <c:showLegendKey val="0"/>
              <c:showVal val="1"/>
              <c:showCatName val="0"/>
              <c:showSerName val="0"/>
              <c:showPercent val="0"/>
              <c:showBubbleSize val="0"/>
            </c:dLbl>
            <c:dLbl>
              <c:idx val="10"/>
              <c:layout/>
              <c:tx>
                <c:rich>
                  <a:bodyPr/>
                  <a:lstStyle/>
                  <a:p>
                    <a:r>
                      <a:rPr lang="en-US" dirty="0" smtClean="0"/>
                      <a:t>28</a:t>
                    </a:r>
                    <a:endParaRPr lang="en-US" dirty="0"/>
                  </a:p>
                </c:rich>
              </c:tx>
              <c:showLegendKey val="0"/>
              <c:showVal val="1"/>
              <c:showCatName val="0"/>
              <c:showSerName val="0"/>
              <c:showPercent val="0"/>
              <c:showBubbleSize val="0"/>
            </c:dLbl>
            <c:dLbl>
              <c:idx val="11"/>
              <c:layout/>
              <c:tx>
                <c:rich>
                  <a:bodyPr/>
                  <a:lstStyle/>
                  <a:p>
                    <a:r>
                      <a:rPr lang="en-US" dirty="0" smtClean="0"/>
                      <a:t>97</a:t>
                    </a:r>
                    <a:endParaRPr lang="en-US" dirty="0"/>
                  </a:p>
                </c:rich>
              </c:tx>
              <c:showLegendKey val="0"/>
              <c:showVal val="1"/>
              <c:showCatName val="0"/>
              <c:showSerName val="0"/>
              <c:showPercent val="0"/>
              <c:showBubbleSize val="0"/>
            </c:dLbl>
            <c:dLbl>
              <c:idx val="12"/>
              <c:layout/>
              <c:tx>
                <c:rich>
                  <a:bodyPr/>
                  <a:lstStyle/>
                  <a:p>
                    <a:r>
                      <a:rPr lang="en-US" dirty="0" smtClean="0"/>
                      <a:t>89</a:t>
                    </a:r>
                    <a:endParaRPr lang="en-US" dirty="0"/>
                  </a:p>
                </c:rich>
              </c:tx>
              <c:showLegendKey val="0"/>
              <c:showVal val="1"/>
              <c:showCatName val="0"/>
              <c:showSerName val="0"/>
              <c:showPercent val="0"/>
              <c:showBubbleSize val="0"/>
            </c:dLbl>
            <c:dLbl>
              <c:idx val="13"/>
              <c:tx>
                <c:rich>
                  <a:bodyPr/>
                  <a:lstStyle/>
                  <a:p>
                    <a:r>
                      <a:rPr lang="en-US" sz="1600" baseline="0" smtClean="0"/>
                      <a:t>661</a:t>
                    </a:r>
                    <a:endParaRPr lang="en-US"/>
                  </a:p>
                </c:rich>
              </c:tx>
              <c:showLegendKey val="0"/>
              <c:showVal val="1"/>
              <c:showCatName val="0"/>
              <c:showSerName val="0"/>
              <c:showPercent val="0"/>
              <c:showBubbleSize val="0"/>
            </c:dLbl>
            <c:dLbl>
              <c:idx val="14"/>
              <c:tx>
                <c:rich>
                  <a:bodyPr/>
                  <a:lstStyle/>
                  <a:p>
                    <a:r>
                      <a:rPr lang="en-US" sz="1600" baseline="0" smtClean="0"/>
                      <a:t>774</a:t>
                    </a:r>
                    <a:endParaRPr lang="en-US"/>
                  </a:p>
                </c:rich>
              </c:tx>
              <c:showLegendKey val="0"/>
              <c:showVal val="1"/>
              <c:showCatName val="0"/>
              <c:showSerName val="0"/>
              <c:showPercent val="0"/>
              <c:showBubbleSize val="0"/>
            </c:dLbl>
            <c:txPr>
              <a:bodyPr/>
              <a:lstStyle/>
              <a:p>
                <a:pPr>
                  <a:defRPr sz="1600" baseline="0"/>
                </a:pPr>
                <a:endParaRPr lang="en-US"/>
              </a:p>
            </c:txPr>
            <c:showLegendKey val="0"/>
            <c:showVal val="1"/>
            <c:showCatName val="0"/>
            <c:showSerName val="0"/>
            <c:showPercent val="0"/>
            <c:showBubbleSize val="0"/>
            <c:showLeaderLines val="0"/>
          </c:dLbls>
          <c:cat>
            <c:numRef>
              <c:f>Sheet1!$A$2:$A$14</c:f>
              <c:numCache>
                <c:formatCode>General</c:formatCode>
                <c:ptCount val="13"/>
              </c:numCache>
            </c:numRef>
          </c:cat>
          <c:val>
            <c:numRef>
              <c:f>Sheet1!$B$2:$B$14</c:f>
              <c:numCache>
                <c:formatCode>General</c:formatCode>
                <c:ptCount val="13"/>
                <c:pt idx="0">
                  <c:v>-3</c:v>
                </c:pt>
                <c:pt idx="1">
                  <c:v>-15</c:v>
                </c:pt>
                <c:pt idx="2">
                  <c:v>-13</c:v>
                </c:pt>
                <c:pt idx="3">
                  <c:v>-45</c:v>
                </c:pt>
                <c:pt idx="4">
                  <c:v>-16</c:v>
                </c:pt>
                <c:pt idx="5">
                  <c:v>-19</c:v>
                </c:pt>
                <c:pt idx="6">
                  <c:v>-38</c:v>
                </c:pt>
                <c:pt idx="7">
                  <c:v>-27</c:v>
                </c:pt>
                <c:pt idx="8">
                  <c:v>-29</c:v>
                </c:pt>
                <c:pt idx="9">
                  <c:v>-42</c:v>
                </c:pt>
                <c:pt idx="10">
                  <c:v>-28</c:v>
                </c:pt>
                <c:pt idx="11">
                  <c:v>-97</c:v>
                </c:pt>
                <c:pt idx="12">
                  <c:v>-89</c:v>
                </c:pt>
              </c:numCache>
            </c:numRef>
          </c:val>
        </c:ser>
        <c:ser>
          <c:idx val="1"/>
          <c:order val="1"/>
          <c:tx>
            <c:strRef>
              <c:f>Sheet1!$C$1</c:f>
              <c:strCache>
                <c:ptCount val="1"/>
                <c:pt idx="0">
                  <c:v>Column1</c:v>
                </c:pt>
              </c:strCache>
            </c:strRef>
          </c:tx>
          <c:invertIfNegative val="0"/>
          <c:cat>
            <c:numRef>
              <c:f>Sheet1!$A$2:$A$14</c:f>
              <c:numCache>
                <c:formatCode>General</c:formatCode>
                <c:ptCount val="13"/>
              </c:numCache>
            </c:numRef>
          </c:cat>
          <c:val>
            <c:numRef>
              <c:f>Sheet1!$C$2:$C$14</c:f>
            </c:numRef>
          </c:val>
        </c:ser>
        <c:dLbls>
          <c:showLegendKey val="0"/>
          <c:showVal val="0"/>
          <c:showCatName val="0"/>
          <c:showSerName val="0"/>
          <c:showPercent val="0"/>
          <c:showBubbleSize val="0"/>
        </c:dLbls>
        <c:gapWidth val="150"/>
        <c:axId val="198555904"/>
        <c:axId val="198590464"/>
      </c:barChart>
      <c:catAx>
        <c:axId val="198555904"/>
        <c:scaling>
          <c:orientation val="minMax"/>
        </c:scaling>
        <c:delete val="0"/>
        <c:axPos val="l"/>
        <c:numFmt formatCode="General" sourceLinked="1"/>
        <c:majorTickMark val="none"/>
        <c:minorTickMark val="none"/>
        <c:tickLblPos val="nextTo"/>
        <c:txPr>
          <a:bodyPr/>
          <a:lstStyle/>
          <a:p>
            <a:pPr>
              <a:defRPr i="1"/>
            </a:pPr>
            <a:endParaRPr lang="en-US"/>
          </a:p>
        </c:txPr>
        <c:crossAx val="198590464"/>
        <c:crosses val="autoZero"/>
        <c:auto val="1"/>
        <c:lblAlgn val="ctr"/>
        <c:lblOffset val="100"/>
        <c:noMultiLvlLbl val="0"/>
      </c:catAx>
      <c:valAx>
        <c:axId val="198590464"/>
        <c:scaling>
          <c:orientation val="minMax"/>
          <c:max val="150"/>
          <c:min val="-150"/>
        </c:scaling>
        <c:delete val="0"/>
        <c:axPos val="b"/>
        <c:majorGridlines/>
        <c:numFmt formatCode="@" sourceLinked="0"/>
        <c:majorTickMark val="none"/>
        <c:minorTickMark val="none"/>
        <c:tickLblPos val="none"/>
        <c:crossAx val="198555904"/>
        <c:crosses val="autoZero"/>
        <c:crossBetween val="between"/>
        <c:majorUnit val="50"/>
        <c:minorUnit val="20"/>
        <c:dispUnits>
          <c:builtInUnit val="hundreds"/>
        </c:dispUnits>
      </c:valAx>
      <c:spPr>
        <a:noFill/>
        <a:ln>
          <a:noFill/>
        </a:ln>
      </c:spPr>
    </c:plotArea>
    <c:plotVisOnly val="1"/>
    <c:dispBlanksAs val="gap"/>
    <c:showDLblsOverMax val="0"/>
  </c:chart>
  <c:spPr>
    <a:noFill/>
    <a:ln>
      <a:noFill/>
    </a:ln>
  </c:spPr>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7309621553716039"/>
          <c:y val="8.066964129483814E-2"/>
          <c:w val="0.37562173318078829"/>
          <c:h val="0.79350061242344705"/>
        </c:manualLayout>
      </c:layout>
      <c:barChart>
        <c:barDir val="bar"/>
        <c:grouping val="clustered"/>
        <c:varyColors val="0"/>
        <c:ser>
          <c:idx val="0"/>
          <c:order val="0"/>
          <c:tx>
            <c:strRef>
              <c:f>Sheet1!$B$1</c:f>
              <c:strCache>
                <c:ptCount val="1"/>
                <c:pt idx="0">
                  <c:v>Rate</c:v>
                </c:pt>
              </c:strCache>
            </c:strRef>
          </c:tx>
          <c:spPr>
            <a:solidFill>
              <a:schemeClr val="accent2"/>
            </a:solidFill>
          </c:spPr>
          <c:invertIfNegative val="0"/>
          <c:dLbls>
            <c:txPr>
              <a:bodyPr/>
              <a:lstStyle/>
              <a:p>
                <a:pPr>
                  <a:defRPr sz="1600" baseline="0"/>
                </a:pPr>
                <a:endParaRPr lang="en-US"/>
              </a:p>
            </c:txPr>
            <c:showLegendKey val="0"/>
            <c:showVal val="1"/>
            <c:showCatName val="0"/>
            <c:showSerName val="0"/>
            <c:showPercent val="0"/>
            <c:showBubbleSize val="0"/>
            <c:showLeaderLines val="0"/>
          </c:dLbls>
          <c:cat>
            <c:numRef>
              <c:f>Sheet1!$A$2:$A$14</c:f>
              <c:numCache>
                <c:formatCode>General</c:formatCode>
                <c:ptCount val="13"/>
              </c:numCache>
            </c:numRef>
          </c:cat>
          <c:val>
            <c:numRef>
              <c:f>Sheet1!$B$2:$B$14</c:f>
              <c:numCache>
                <c:formatCode>General</c:formatCode>
                <c:ptCount val="13"/>
                <c:pt idx="0">
                  <c:v>0</c:v>
                </c:pt>
                <c:pt idx="1">
                  <c:v>2.2000000000000002</c:v>
                </c:pt>
                <c:pt idx="2">
                  <c:v>0.9</c:v>
                </c:pt>
                <c:pt idx="3">
                  <c:v>16.399999999999999</c:v>
                </c:pt>
                <c:pt idx="4">
                  <c:v>3.1</c:v>
                </c:pt>
                <c:pt idx="5">
                  <c:v>2.7</c:v>
                </c:pt>
                <c:pt idx="6">
                  <c:v>2.6</c:v>
                </c:pt>
                <c:pt idx="7">
                  <c:v>2.6</c:v>
                </c:pt>
                <c:pt idx="8">
                  <c:v>2.9</c:v>
                </c:pt>
                <c:pt idx="9">
                  <c:v>4.7</c:v>
                </c:pt>
                <c:pt idx="10">
                  <c:v>15.9</c:v>
                </c:pt>
                <c:pt idx="11">
                  <c:v>15.3</c:v>
                </c:pt>
                <c:pt idx="12">
                  <c:v>10.7</c:v>
                </c:pt>
              </c:numCache>
            </c:numRef>
          </c:val>
        </c:ser>
        <c:ser>
          <c:idx val="1"/>
          <c:order val="1"/>
          <c:tx>
            <c:strRef>
              <c:f>Sheet1!$C$1</c:f>
              <c:strCache>
                <c:ptCount val="1"/>
                <c:pt idx="0">
                  <c:v>Column1</c:v>
                </c:pt>
              </c:strCache>
            </c:strRef>
          </c:tx>
          <c:invertIfNegative val="0"/>
          <c:cat>
            <c:numRef>
              <c:f>Sheet1!$A$2:$A$14</c:f>
              <c:numCache>
                <c:formatCode>General</c:formatCode>
                <c:ptCount val="13"/>
              </c:numCache>
            </c:numRef>
          </c:cat>
          <c:val>
            <c:numRef>
              <c:f>Sheet1!$C$2:$C$14</c:f>
            </c:numRef>
          </c:val>
        </c:ser>
        <c:dLbls>
          <c:showLegendKey val="0"/>
          <c:showVal val="0"/>
          <c:showCatName val="0"/>
          <c:showSerName val="0"/>
          <c:showPercent val="0"/>
          <c:showBubbleSize val="0"/>
        </c:dLbls>
        <c:gapWidth val="150"/>
        <c:axId val="201479296"/>
        <c:axId val="201480832"/>
      </c:barChart>
      <c:catAx>
        <c:axId val="201479296"/>
        <c:scaling>
          <c:orientation val="minMax"/>
        </c:scaling>
        <c:delete val="1"/>
        <c:axPos val="l"/>
        <c:numFmt formatCode="General" sourceLinked="1"/>
        <c:majorTickMark val="none"/>
        <c:minorTickMark val="none"/>
        <c:tickLblPos val="nextTo"/>
        <c:crossAx val="201480832"/>
        <c:crossesAt val="0"/>
        <c:auto val="1"/>
        <c:lblAlgn val="ctr"/>
        <c:lblOffset val="100"/>
        <c:noMultiLvlLbl val="0"/>
      </c:catAx>
      <c:valAx>
        <c:axId val="201480832"/>
        <c:scaling>
          <c:orientation val="minMax"/>
          <c:max val="20"/>
          <c:min val="0"/>
        </c:scaling>
        <c:delete val="0"/>
        <c:axPos val="b"/>
        <c:majorGridlines>
          <c:spPr>
            <a:ln>
              <a:solidFill>
                <a:schemeClr val="tx1"/>
              </a:solidFill>
            </a:ln>
          </c:spPr>
        </c:majorGridlines>
        <c:numFmt formatCode="General" sourceLinked="1"/>
        <c:majorTickMark val="none"/>
        <c:minorTickMark val="none"/>
        <c:tickLblPos val="none"/>
        <c:spPr>
          <a:noFill/>
          <a:ln>
            <a:noFill/>
          </a:ln>
          <a:effectLst/>
        </c:spPr>
        <c:txPr>
          <a:bodyPr rot="0" anchor="t" anchorCtr="1"/>
          <a:lstStyle/>
          <a:p>
            <a:pPr>
              <a:defRPr sz="1400" baseline="0">
                <a:solidFill>
                  <a:schemeClr val="tx1"/>
                </a:solidFill>
                <a:latin typeface="+mn-lt"/>
                <a:ea typeface="+mn-ea"/>
                <a:cs typeface="+mn-cs"/>
              </a:defRPr>
            </a:pPr>
            <a:endParaRPr lang="en-US"/>
          </a:p>
        </c:txPr>
        <c:crossAx val="201479296"/>
        <c:crosses val="autoZero"/>
        <c:crossBetween val="between"/>
        <c:majorUnit val="5"/>
        <c:minorUnit val="1"/>
      </c:valAx>
      <c:spPr>
        <a:noFill/>
        <a:ln>
          <a:noFill/>
        </a:ln>
      </c:spPr>
    </c:plotArea>
    <c:plotVisOnly val="1"/>
    <c:dispBlanksAs val="gap"/>
    <c:showDLblsOverMax val="0"/>
  </c:chart>
  <c:spPr>
    <a:noFill/>
    <a:ln>
      <a:noFill/>
    </a:ln>
  </c:spPr>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Percent</c:v>
                </c:pt>
              </c:strCache>
            </c:strRef>
          </c:tx>
          <c:cat>
            <c:strRef>
              <c:f>Sheet1!$A$2:$A$7</c:f>
              <c:strCache>
                <c:ptCount val="6"/>
                <c:pt idx="0">
                  <c:v>Contact with Objects &amp; Equipment</c:v>
                </c:pt>
                <c:pt idx="1">
                  <c:v>Falls</c:v>
                </c:pt>
                <c:pt idx="2">
                  <c:v>Exposure to Harmful Substances or Environments</c:v>
                </c:pt>
                <c:pt idx="3">
                  <c:v>Transportation Incidents</c:v>
                </c:pt>
                <c:pt idx="4">
                  <c:v>Fires or Explosions</c:v>
                </c:pt>
                <c:pt idx="5">
                  <c:v>Assaults &amp; Violent Acts</c:v>
                </c:pt>
              </c:strCache>
            </c:strRef>
          </c:cat>
          <c:val>
            <c:numRef>
              <c:f>Sheet1!$B$2:$B$7</c:f>
              <c:numCache>
                <c:formatCode>General</c:formatCode>
                <c:ptCount val="6"/>
                <c:pt idx="0">
                  <c:v>15.4</c:v>
                </c:pt>
                <c:pt idx="1">
                  <c:v>13.5</c:v>
                </c:pt>
                <c:pt idx="2">
                  <c:v>11</c:v>
                </c:pt>
                <c:pt idx="3">
                  <c:v>39.799999999999997</c:v>
                </c:pt>
                <c:pt idx="4">
                  <c:v>4</c:v>
                </c:pt>
                <c:pt idx="5">
                  <c:v>16.100000000000001</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i="0" baseline="0"/>
            </a:pPr>
            <a:endParaRPr lang="en-US"/>
          </a:p>
        </c:txPr>
      </c:legendEntry>
      <c:legendEntry>
        <c:idx val="4"/>
        <c:txPr>
          <a:bodyPr/>
          <a:lstStyle/>
          <a:p>
            <a:pPr>
              <a:defRPr b="1" i="0" baseline="0"/>
            </a:pPr>
            <a:endParaRPr lang="en-US"/>
          </a:p>
        </c:txPr>
      </c:legendEntry>
      <c:legendEntry>
        <c:idx val="5"/>
        <c:txPr>
          <a:bodyPr/>
          <a:lstStyle/>
          <a:p>
            <a:pPr>
              <a:defRPr b="1" i="0" baseline="0"/>
            </a:pPr>
            <a:endParaRPr lang="en-US"/>
          </a:p>
        </c:txPr>
      </c:legendEntry>
      <c:layout>
        <c:manualLayout>
          <c:xMode val="edge"/>
          <c:yMode val="edge"/>
          <c:x val="0.61762967658703682"/>
          <c:y val="7.1587926509186356E-2"/>
          <c:w val="0.33567985675519374"/>
          <c:h val="0.84229048833684517"/>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Contact with Objects and Equipment</c:v>
                </c:pt>
              </c:strCache>
            </c:strRef>
          </c:tx>
          <c:cat>
            <c:strRef>
              <c:f>Sheet1!$A$2:$A$4</c:f>
              <c:strCache>
                <c:ptCount val="3"/>
                <c:pt idx="0">
                  <c:v>Struck by Object</c:v>
                </c:pt>
                <c:pt idx="1">
                  <c:v>Caught in Equipment or Object</c:v>
                </c:pt>
                <c:pt idx="2">
                  <c:v>Other or Unknown</c:v>
                </c:pt>
              </c:strCache>
            </c:strRef>
          </c:cat>
          <c:val>
            <c:numRef>
              <c:f>Sheet1!$B$2:$B$4</c:f>
              <c:numCache>
                <c:formatCode>0.0%</c:formatCode>
                <c:ptCount val="3"/>
                <c:pt idx="0">
                  <c:v>0.56999999999999995</c:v>
                </c:pt>
                <c:pt idx="1">
                  <c:v>0.315</c:v>
                </c:pt>
                <c:pt idx="2">
                  <c:v>0.11600000000000001</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ayout>
        <c:manualLayout>
          <c:xMode val="edge"/>
          <c:yMode val="edge"/>
          <c:x val="0.61762967658703682"/>
          <c:y val="0.1248286672499271"/>
          <c:w val="0.33567985675519374"/>
          <c:h val="0.84692020268299795"/>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Falls</c:v>
                </c:pt>
              </c:strCache>
            </c:strRef>
          </c:tx>
          <c:cat>
            <c:strRef>
              <c:f>Sheet1!$A$2:$A$5</c:f>
              <c:strCache>
                <c:ptCount val="4"/>
                <c:pt idx="0">
                  <c:v>Fall from Ladder</c:v>
                </c:pt>
                <c:pt idx="1">
                  <c:v>Fall from Roof</c:v>
                </c:pt>
                <c:pt idx="2">
                  <c:v>Fall from Scaffold</c:v>
                </c:pt>
                <c:pt idx="3">
                  <c:v>Other or Unknown</c:v>
                </c:pt>
              </c:strCache>
            </c:strRef>
          </c:cat>
          <c:val>
            <c:numRef>
              <c:f>Sheet1!$B$2:$B$5</c:f>
              <c:numCache>
                <c:formatCode>0.0%</c:formatCode>
                <c:ptCount val="4"/>
                <c:pt idx="0">
                  <c:v>0.21199999999999999</c:v>
                </c:pt>
                <c:pt idx="1">
                  <c:v>0.22700000000000001</c:v>
                </c:pt>
                <c:pt idx="2">
                  <c:v>0.11700000000000001</c:v>
                </c:pt>
                <c:pt idx="3">
                  <c:v>0.44500000000000001</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a:pPr>
            <a:endParaRPr lang="en-US"/>
          </a:p>
        </c:txPr>
      </c:legendEntry>
      <c:layout>
        <c:manualLayout>
          <c:xMode val="edge"/>
          <c:yMode val="edge"/>
          <c:x val="0.61762967658703682"/>
          <c:y val="5.5384222805482636E-2"/>
          <c:w val="0.33567985675519374"/>
          <c:h val="0.80525353601633132"/>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Harmful Substances or Environments</c:v>
                </c:pt>
              </c:strCache>
            </c:strRef>
          </c:tx>
          <c:cat>
            <c:strRef>
              <c:f>Sheet1!$A$2:$A$5</c:f>
              <c:strCache>
                <c:ptCount val="4"/>
                <c:pt idx="0">
                  <c:v>Contact with Electric Current</c:v>
                </c:pt>
                <c:pt idx="1">
                  <c:v>Exposure to Caustic, Noxious Substances</c:v>
                </c:pt>
                <c:pt idx="2">
                  <c:v>Oxygen Deficiency</c:v>
                </c:pt>
                <c:pt idx="3">
                  <c:v>Other or Unknown</c:v>
                </c:pt>
              </c:strCache>
            </c:strRef>
          </c:cat>
          <c:val>
            <c:numRef>
              <c:f>Sheet1!$B$2:$B$5</c:f>
              <c:numCache>
                <c:formatCode>0.0%</c:formatCode>
                <c:ptCount val="4"/>
                <c:pt idx="0">
                  <c:v>0.53</c:v>
                </c:pt>
                <c:pt idx="1">
                  <c:v>0.222</c:v>
                </c:pt>
                <c:pt idx="2">
                  <c:v>0.128</c:v>
                </c:pt>
                <c:pt idx="3">
                  <c:v>0.12</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a:pPr>
            <a:endParaRPr lang="en-US"/>
          </a:p>
        </c:txPr>
      </c:legendEntry>
      <c:layout>
        <c:manualLayout>
          <c:xMode val="edge"/>
          <c:yMode val="edge"/>
          <c:x val="0.61762967658703682"/>
          <c:y val="1.3717556138815982E-2"/>
          <c:w val="0.33567985675519374"/>
          <c:h val="0.95803131379410911"/>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1.6949152542372881E-2"/>
          <c:y val="9.3896713615023476E-3"/>
          <c:w val="0.62477212064593624"/>
          <c:h val="0.94835680751173712"/>
        </c:manualLayout>
      </c:layout>
      <c:pie3DChart>
        <c:varyColors val="1"/>
        <c:ser>
          <c:idx val="0"/>
          <c:order val="0"/>
          <c:tx>
            <c:strRef>
              <c:f>Sheet1!$B$1</c:f>
              <c:strCache>
                <c:ptCount val="1"/>
                <c:pt idx="0">
                  <c:v>Transportation Incident</c:v>
                </c:pt>
              </c:strCache>
            </c:strRef>
          </c:tx>
          <c:cat>
            <c:strRef>
              <c:f>Sheet1!$A$2:$A$5</c:f>
              <c:strCache>
                <c:ptCount val="4"/>
                <c:pt idx="0">
                  <c:v>Highway Transportation Incident</c:v>
                </c:pt>
                <c:pt idx="1">
                  <c:v>Non-Highway Transportation Incident</c:v>
                </c:pt>
                <c:pt idx="2">
                  <c:v>Struck by Vehicle</c:v>
                </c:pt>
                <c:pt idx="3">
                  <c:v>Aircraft Incident</c:v>
                </c:pt>
              </c:strCache>
            </c:strRef>
          </c:cat>
          <c:val>
            <c:numRef>
              <c:f>Sheet1!$B$2:$B$6</c:f>
              <c:numCache>
                <c:formatCode>0.0%</c:formatCode>
                <c:ptCount val="5"/>
                <c:pt idx="0">
                  <c:v>0.66800000000000004</c:v>
                </c:pt>
                <c:pt idx="1">
                  <c:v>0.08</c:v>
                </c:pt>
                <c:pt idx="2">
                  <c:v>0.159</c:v>
                </c:pt>
                <c:pt idx="3">
                  <c:v>5.1999999999999998E-2</c:v>
                </c:pt>
                <c:pt idx="4">
                  <c:v>4.2000000000000003E-2</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b="1"/>
            </a:pPr>
            <a:endParaRPr lang="en-US"/>
          </a:p>
        </c:txPr>
      </c:legendEntry>
      <c:legendEntry>
        <c:idx val="1"/>
        <c:txPr>
          <a:bodyPr/>
          <a:lstStyle/>
          <a:p>
            <a:pPr>
              <a:defRPr b="1" i="0" baseline="0"/>
            </a:pPr>
            <a:endParaRPr lang="en-US"/>
          </a:p>
        </c:txPr>
      </c:legendEntry>
      <c:legendEntry>
        <c:idx val="2"/>
        <c:txPr>
          <a:bodyPr/>
          <a:lstStyle/>
          <a:p>
            <a:pPr>
              <a:defRPr b="1" i="0" baseline="0"/>
            </a:pPr>
            <a:endParaRPr lang="en-US"/>
          </a:p>
        </c:txPr>
      </c:legendEntry>
      <c:legendEntry>
        <c:idx val="3"/>
        <c:txPr>
          <a:bodyPr/>
          <a:lstStyle/>
          <a:p>
            <a:pPr>
              <a:defRPr b="1"/>
            </a:pPr>
            <a:endParaRPr lang="en-US"/>
          </a:p>
        </c:txPr>
      </c:legendEntry>
      <c:layout>
        <c:manualLayout>
          <c:xMode val="edge"/>
          <c:yMode val="edge"/>
          <c:x val="0.61762967658703682"/>
          <c:y val="5.5384222805482636E-2"/>
          <c:w val="0.37240302059700164"/>
          <c:h val="0.8608090915718869"/>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0.05983</cdr:x>
      <cdr:y>0.14667</cdr:y>
    </cdr:from>
    <cdr:to>
      <cdr:x>0.16239</cdr:x>
      <cdr:y>0.30667</cdr:y>
    </cdr:to>
    <cdr:sp macro="" textlink="">
      <cdr:nvSpPr>
        <cdr:cNvPr id="2" name="TextBox 1"/>
        <cdr:cNvSpPr txBox="1"/>
      </cdr:nvSpPr>
      <cdr:spPr>
        <a:xfrm xmlns:a="http://schemas.openxmlformats.org/drawingml/2006/main">
          <a:off x="533400" y="8382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cdr:x>
      <cdr:y>0.13333</cdr:y>
    </cdr:from>
    <cdr:to>
      <cdr:x>0.23077</cdr:x>
      <cdr:y>0.19422</cdr:y>
    </cdr:to>
    <cdr:sp macro="" textlink="">
      <cdr:nvSpPr>
        <cdr:cNvPr id="3" name="TextBox 2"/>
        <cdr:cNvSpPr txBox="1"/>
      </cdr:nvSpPr>
      <cdr:spPr>
        <a:xfrm xmlns:a="http://schemas.openxmlformats.org/drawingml/2006/main">
          <a:off x="0" y="762000"/>
          <a:ext cx="2057400" cy="34799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0.08547</cdr:x>
      <cdr:y>0.29333</cdr:y>
    </cdr:from>
    <cdr:to>
      <cdr:x>0.28205</cdr:x>
      <cdr:y>0.34667</cdr:y>
    </cdr:to>
    <cdr:sp macro="" textlink="">
      <cdr:nvSpPr>
        <cdr:cNvPr id="4" name="TextBox 3"/>
        <cdr:cNvSpPr txBox="1"/>
      </cdr:nvSpPr>
      <cdr:spPr>
        <a:xfrm xmlns:a="http://schemas.openxmlformats.org/drawingml/2006/main">
          <a:off x="762000" y="1676400"/>
          <a:ext cx="1752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0.11205</cdr:x>
      <cdr:y>0.26667</cdr:y>
    </cdr:from>
    <cdr:to>
      <cdr:x>0.21462</cdr:x>
      <cdr:y>0.32</cdr:y>
    </cdr:to>
    <cdr:sp macro="" textlink="">
      <cdr:nvSpPr>
        <cdr:cNvPr id="5" name="TextBox 4"/>
        <cdr:cNvSpPr txBox="1"/>
      </cdr:nvSpPr>
      <cdr:spPr>
        <a:xfrm xmlns:a="http://schemas.openxmlformats.org/drawingml/2006/main">
          <a:off x="998991" y="1524000"/>
          <a:ext cx="9144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cdr:x>
      <cdr:y>0.29333</cdr:y>
    </cdr:from>
    <cdr:to>
      <cdr:x>0.25179</cdr:x>
      <cdr:y>0.36</cdr:y>
    </cdr:to>
    <cdr:sp macro="" textlink="">
      <cdr:nvSpPr>
        <cdr:cNvPr id="6" name="TextBox 5"/>
        <cdr:cNvSpPr txBox="1"/>
      </cdr:nvSpPr>
      <cdr:spPr>
        <a:xfrm xmlns:a="http://schemas.openxmlformats.org/drawingml/2006/main">
          <a:off x="-76200" y="1676400"/>
          <a:ext cx="2244765"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0.07598</cdr:x>
      <cdr:y>0.4</cdr:y>
    </cdr:from>
    <cdr:to>
      <cdr:x>0.17855</cdr:x>
      <cdr:y>0.46667</cdr:y>
    </cdr:to>
    <cdr:sp macro="" textlink="">
      <cdr:nvSpPr>
        <cdr:cNvPr id="7" name="TextBox 6"/>
        <cdr:cNvSpPr txBox="1"/>
      </cdr:nvSpPr>
      <cdr:spPr>
        <a:xfrm xmlns:a="http://schemas.openxmlformats.org/drawingml/2006/main">
          <a:off x="677409" y="2286000"/>
          <a:ext cx="914400"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b="1" dirty="0" smtClean="0"/>
            <a:t>Retail Trade   </a:t>
          </a:r>
          <a:r>
            <a:rPr lang="en-US" sz="1100" dirty="0" smtClean="0"/>
            <a:t>---------------------------------------</a:t>
          </a:r>
          <a:endParaRPr lang="en-US" sz="1100" dirty="0"/>
        </a:p>
      </cdr:txBody>
    </cdr:sp>
  </cdr:relSizeAnchor>
  <cdr:relSizeAnchor xmlns:cdr="http://schemas.openxmlformats.org/drawingml/2006/chartDrawing">
    <cdr:from>
      <cdr:x>0.08547</cdr:x>
      <cdr:y>0.53333</cdr:y>
    </cdr:from>
    <cdr:to>
      <cdr:x>0.21368</cdr:x>
      <cdr:y>0.57333</cdr:y>
    </cdr:to>
    <cdr:sp macro="" textlink="">
      <cdr:nvSpPr>
        <cdr:cNvPr id="8" name="TextBox 7"/>
        <cdr:cNvSpPr txBox="1"/>
      </cdr:nvSpPr>
      <cdr:spPr>
        <a:xfrm xmlns:a="http://schemas.openxmlformats.org/drawingml/2006/main">
          <a:off x="762000" y="3048000"/>
          <a:ext cx="1143000" cy="228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0.05128</cdr:x>
      <cdr:y>0.59147</cdr:y>
    </cdr:from>
    <cdr:to>
      <cdr:x>0.15385</cdr:x>
      <cdr:y>0.75147</cdr:y>
    </cdr:to>
    <cdr:sp macro="" textlink="">
      <cdr:nvSpPr>
        <cdr:cNvPr id="9" name="TextBox 8"/>
        <cdr:cNvSpPr txBox="1"/>
      </cdr:nvSpPr>
      <cdr:spPr>
        <a:xfrm xmlns:a="http://schemas.openxmlformats.org/drawingml/2006/main">
          <a:off x="457200" y="33802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0.05983</cdr:x>
      <cdr:y>0.6</cdr:y>
    </cdr:from>
    <cdr:to>
      <cdr:x>0.20099</cdr:x>
      <cdr:y>0.66667</cdr:y>
    </cdr:to>
    <cdr:sp macro="" textlink="">
      <cdr:nvSpPr>
        <cdr:cNvPr id="11" name="TextBox 10"/>
        <cdr:cNvSpPr txBox="1"/>
      </cdr:nvSpPr>
      <cdr:spPr>
        <a:xfrm xmlns:a="http://schemas.openxmlformats.org/drawingml/2006/main">
          <a:off x="533400" y="3429000"/>
          <a:ext cx="1258542"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dirty="0">
            <a:solidFill>
              <a:schemeClr val="bg1"/>
            </a:solidFill>
          </a:endParaRPr>
        </a:p>
      </cdr:txBody>
    </cdr:sp>
  </cdr:relSizeAnchor>
  <cdr:relSizeAnchor xmlns:cdr="http://schemas.openxmlformats.org/drawingml/2006/chartDrawing">
    <cdr:from>
      <cdr:x>0.10306</cdr:x>
      <cdr:y>0.65813</cdr:y>
    </cdr:from>
    <cdr:to>
      <cdr:x>0.20562</cdr:x>
      <cdr:y>0.81813</cdr:y>
    </cdr:to>
    <cdr:sp macro="" textlink="">
      <cdr:nvSpPr>
        <cdr:cNvPr id="12" name="TextBox 11"/>
        <cdr:cNvSpPr txBox="1"/>
      </cdr:nvSpPr>
      <cdr:spPr>
        <a:xfrm xmlns:a="http://schemas.openxmlformats.org/drawingml/2006/main">
          <a:off x="918796" y="37612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0.07598</cdr:x>
      <cdr:y>0.65813</cdr:y>
    </cdr:from>
    <cdr:to>
      <cdr:x>0.17855</cdr:x>
      <cdr:y>0.81813</cdr:y>
    </cdr:to>
    <cdr:sp macro="" textlink="">
      <cdr:nvSpPr>
        <cdr:cNvPr id="13" name="TextBox 12"/>
        <cdr:cNvSpPr txBox="1"/>
      </cdr:nvSpPr>
      <cdr:spPr>
        <a:xfrm xmlns:a="http://schemas.openxmlformats.org/drawingml/2006/main">
          <a:off x="677409" y="37612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dirty="0">
            <a:solidFill>
              <a:schemeClr val="bg1"/>
            </a:solidFill>
          </a:endParaRPr>
        </a:p>
      </cdr:txBody>
    </cdr:sp>
  </cdr:relSizeAnchor>
  <cdr:relSizeAnchor xmlns:cdr="http://schemas.openxmlformats.org/drawingml/2006/chartDrawing">
    <cdr:from>
      <cdr:x>0.08547</cdr:x>
      <cdr:y>0.62756</cdr:y>
    </cdr:from>
    <cdr:to>
      <cdr:x>0.18628</cdr:x>
      <cdr:y>0.77813</cdr:y>
    </cdr:to>
    <cdr:sp macro="" textlink="">
      <cdr:nvSpPr>
        <cdr:cNvPr id="10" name="TextBox 9"/>
        <cdr:cNvSpPr txBox="1"/>
      </cdr:nvSpPr>
      <cdr:spPr>
        <a:xfrm xmlns:a="http://schemas.openxmlformats.org/drawingml/2006/main">
          <a:off x="762000" y="3586490"/>
          <a:ext cx="898747" cy="86054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0.08547</cdr:x>
      <cdr:y>0.64089</cdr:y>
    </cdr:from>
    <cdr:to>
      <cdr:x>0.18803</cdr:x>
      <cdr:y>0.80089</cdr:y>
    </cdr:to>
    <cdr:sp macro="" textlink="">
      <cdr:nvSpPr>
        <cdr:cNvPr id="14" name="TextBox 13"/>
        <cdr:cNvSpPr txBox="1"/>
      </cdr:nvSpPr>
      <cdr:spPr>
        <a:xfrm xmlns:a="http://schemas.openxmlformats.org/drawingml/2006/main">
          <a:off x="762000" y="3662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0.06573</cdr:x>
      <cdr:y>0.60089</cdr:y>
    </cdr:from>
    <cdr:to>
      <cdr:x>0.1683</cdr:x>
      <cdr:y>0.76089</cdr:y>
    </cdr:to>
    <cdr:sp macro="" textlink="">
      <cdr:nvSpPr>
        <cdr:cNvPr id="16" name="TextBox 15"/>
        <cdr:cNvSpPr txBox="1"/>
      </cdr:nvSpPr>
      <cdr:spPr>
        <a:xfrm xmlns:a="http://schemas.openxmlformats.org/drawingml/2006/main">
          <a:off x="586037" y="34340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0.08547</cdr:x>
      <cdr:y>0.58756</cdr:y>
    </cdr:from>
    <cdr:to>
      <cdr:x>0.23932</cdr:x>
      <cdr:y>0.64089</cdr:y>
    </cdr:to>
    <cdr:sp macro="" textlink="">
      <cdr:nvSpPr>
        <cdr:cNvPr id="17" name="TextBox 16"/>
        <cdr:cNvSpPr txBox="1"/>
      </cdr:nvSpPr>
      <cdr:spPr>
        <a:xfrm xmlns:a="http://schemas.openxmlformats.org/drawingml/2006/main">
          <a:off x="762000" y="3357890"/>
          <a:ext cx="1371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0.05128</cdr:x>
      <cdr:y>0.84</cdr:y>
    </cdr:from>
    <cdr:to>
      <cdr:x>0.15385</cdr:x>
      <cdr:y>1</cdr:y>
    </cdr:to>
    <cdr:sp macro="" textlink="">
      <cdr:nvSpPr>
        <cdr:cNvPr id="18" name="TextBox 17"/>
        <cdr:cNvSpPr txBox="1"/>
      </cdr:nvSpPr>
      <cdr:spPr>
        <a:xfrm xmlns:a="http://schemas.openxmlformats.org/drawingml/2006/main">
          <a:off x="457200" y="49580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0.07598</cdr:x>
      <cdr:y>0.57422</cdr:y>
    </cdr:from>
    <cdr:to>
      <cdr:x>0.17855</cdr:x>
      <cdr:y>0.73422</cdr:y>
    </cdr:to>
    <cdr:sp macro="" textlink="">
      <cdr:nvSpPr>
        <cdr:cNvPr id="19" name="TextBox 18"/>
        <cdr:cNvSpPr txBox="1"/>
      </cdr:nvSpPr>
      <cdr:spPr>
        <a:xfrm xmlns:a="http://schemas.openxmlformats.org/drawingml/2006/main">
          <a:off x="677409" y="3281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0.07692</cdr:x>
      <cdr:y>0.64089</cdr:y>
    </cdr:from>
    <cdr:to>
      <cdr:x>0.17949</cdr:x>
      <cdr:y>0.80089</cdr:y>
    </cdr:to>
    <cdr:sp macro="" textlink="">
      <cdr:nvSpPr>
        <cdr:cNvPr id="20" name="TextBox 19"/>
        <cdr:cNvSpPr txBox="1"/>
      </cdr:nvSpPr>
      <cdr:spPr>
        <a:xfrm xmlns:a="http://schemas.openxmlformats.org/drawingml/2006/main">
          <a:off x="685800" y="3662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0.03419</cdr:x>
      <cdr:y>0.14756</cdr:y>
    </cdr:from>
    <cdr:to>
      <cdr:x>0.13675</cdr:x>
      <cdr:y>0.30756</cdr:y>
    </cdr:to>
    <cdr:sp macro="" textlink="">
      <cdr:nvSpPr>
        <cdr:cNvPr id="21" name="TextBox 20"/>
        <cdr:cNvSpPr txBox="1"/>
      </cdr:nvSpPr>
      <cdr:spPr>
        <a:xfrm xmlns:a="http://schemas.openxmlformats.org/drawingml/2006/main">
          <a:off x="304799" y="8432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0.05983</cdr:x>
      <cdr:y>0.32089</cdr:y>
    </cdr:from>
    <cdr:to>
      <cdr:x>0.16239</cdr:x>
      <cdr:y>0.48089</cdr:y>
    </cdr:to>
    <cdr:sp macro="" textlink="">
      <cdr:nvSpPr>
        <cdr:cNvPr id="22" name="TextBox 21"/>
        <cdr:cNvSpPr txBox="1"/>
      </cdr:nvSpPr>
      <cdr:spPr>
        <a:xfrm xmlns:a="http://schemas.openxmlformats.org/drawingml/2006/main">
          <a:off x="533400" y="18338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0.18803</cdr:x>
      <cdr:y>0.45333</cdr:y>
    </cdr:from>
    <cdr:to>
      <cdr:x>0.2906</cdr:x>
      <cdr:y>0.61333</cdr:y>
    </cdr:to>
    <cdr:sp macro="" textlink="">
      <cdr:nvSpPr>
        <cdr:cNvPr id="23" name="TextBox 22"/>
        <cdr:cNvSpPr txBox="1"/>
      </cdr:nvSpPr>
      <cdr:spPr>
        <a:xfrm xmlns:a="http://schemas.openxmlformats.org/drawingml/2006/main">
          <a:off x="1676400" y="2590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a:t>
          </a:r>
          <a:endParaRPr lang="en-US" sz="1100" dirty="0"/>
        </a:p>
      </cdr:txBody>
    </cdr:sp>
  </cdr:relSizeAnchor>
  <cdr:relSizeAnchor xmlns:cdr="http://schemas.openxmlformats.org/drawingml/2006/chartDrawing">
    <cdr:from>
      <cdr:x>0.20099</cdr:x>
      <cdr:y>0.21192</cdr:y>
    </cdr:from>
    <cdr:to>
      <cdr:x>0.30356</cdr:x>
      <cdr:y>0.37192</cdr:y>
    </cdr:to>
    <cdr:sp macro="" textlink="">
      <cdr:nvSpPr>
        <cdr:cNvPr id="24" name="TextBox 23"/>
        <cdr:cNvSpPr txBox="1"/>
      </cdr:nvSpPr>
      <cdr:spPr>
        <a:xfrm xmlns:a="http://schemas.openxmlformats.org/drawingml/2006/main">
          <a:off x="1791942" y="1211133"/>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0.75214</cdr:x>
      <cdr:y>0.44089</cdr:y>
    </cdr:from>
    <cdr:to>
      <cdr:x>0.8547</cdr:x>
      <cdr:y>0.60089</cdr:y>
    </cdr:to>
    <cdr:sp macro="" textlink="">
      <cdr:nvSpPr>
        <cdr:cNvPr id="26" name="TextBox 25"/>
        <cdr:cNvSpPr txBox="1"/>
      </cdr:nvSpPr>
      <cdr:spPr>
        <a:xfrm xmlns:a="http://schemas.openxmlformats.org/drawingml/2006/main">
          <a:off x="6705600" y="2519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0.66667</cdr:x>
      <cdr:y>0.39885</cdr:y>
    </cdr:from>
    <cdr:to>
      <cdr:x>0.97436</cdr:x>
      <cdr:y>0.5</cdr:y>
    </cdr:to>
    <cdr:sp macro="" textlink="">
      <cdr:nvSpPr>
        <cdr:cNvPr id="25" name="TextBox 24"/>
        <cdr:cNvSpPr txBox="1"/>
      </cdr:nvSpPr>
      <cdr:spPr>
        <a:xfrm xmlns:a="http://schemas.openxmlformats.org/drawingml/2006/main">
          <a:off x="5943600" y="2279421"/>
          <a:ext cx="2743200" cy="578079"/>
        </a:xfrm>
        <a:prstGeom xmlns:a="http://schemas.openxmlformats.org/drawingml/2006/main" prst="rect">
          <a:avLst/>
        </a:prstGeom>
        <a:solidFill xmlns:a="http://schemas.openxmlformats.org/drawingml/2006/main">
          <a:schemeClr val="bg2"/>
        </a:solidFill>
        <a:ln xmlns:a="http://schemas.openxmlformats.org/drawingml/2006/main">
          <a:solidFill>
            <a:schemeClr val="tx1"/>
          </a:solidFill>
        </a:ln>
      </cdr:spPr>
      <cdr:txBody>
        <a:bodyPr xmlns:a="http://schemas.openxmlformats.org/drawingml/2006/main" vertOverflow="clip" wrap="none" rtlCol="0"/>
        <a:lstStyle xmlns:a="http://schemas.openxmlformats.org/drawingml/2006/main"/>
        <a:p xmlns:a="http://schemas.openxmlformats.org/drawingml/2006/main">
          <a:r>
            <a:rPr lang="en-US" sz="1400" b="1" dirty="0" smtClean="0">
              <a:solidFill>
                <a:schemeClr val="tx1"/>
              </a:solidFill>
            </a:rPr>
            <a:t>Total fatal work injuries = 4,690</a:t>
          </a:r>
        </a:p>
        <a:p xmlns:a="http://schemas.openxmlformats.org/drawingml/2006/main">
          <a:r>
            <a:rPr lang="en-US" sz="1400" b="1" dirty="0" smtClean="0">
              <a:solidFill>
                <a:schemeClr val="tx1"/>
              </a:solidFill>
            </a:rPr>
            <a:t>All worker fatal injury rate = 3.6</a:t>
          </a:r>
          <a:endParaRPr lang="en-US" sz="1400" b="1" dirty="0">
            <a:solidFill>
              <a:schemeClr val="tx1"/>
            </a:solidFill>
          </a:endParaRPr>
        </a:p>
      </cdr:txBody>
    </cdr:sp>
  </cdr:relSizeAnchor>
  <cdr:relSizeAnchor xmlns:cdr="http://schemas.openxmlformats.org/drawingml/2006/chartDrawing">
    <cdr:from>
      <cdr:x>0.55772</cdr:x>
      <cdr:y>0.82</cdr:y>
    </cdr:from>
    <cdr:to>
      <cdr:x>0.66667</cdr:x>
      <cdr:y>1</cdr:y>
    </cdr:to>
    <cdr:sp macro="" textlink="">
      <cdr:nvSpPr>
        <cdr:cNvPr id="15" name="TextBox 14"/>
        <cdr:cNvSpPr txBox="1"/>
      </cdr:nvSpPr>
      <cdr:spPr>
        <a:xfrm xmlns:a="http://schemas.openxmlformats.org/drawingml/2006/main">
          <a:off x="4972321" y="4686300"/>
          <a:ext cx="971279" cy="10287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endParaRPr lang="en-US" dirty="0"/>
        </a:p>
        <a:p xmlns:a="http://schemas.openxmlformats.org/drawingml/2006/main">
          <a:r>
            <a:rPr lang="en-US" sz="1400" dirty="0" smtClean="0">
              <a:solidFill>
                <a:schemeClr val="tx1"/>
              </a:solidFill>
            </a:rPr>
            <a:t>0</a:t>
          </a:r>
          <a:endParaRPr lang="en-US" sz="1400" dirty="0">
            <a:solidFill>
              <a:schemeClr val="tx1"/>
            </a:solidFill>
          </a:endParaRPr>
        </a:p>
      </cdr:txBody>
    </cdr:sp>
  </cdr:relSizeAnchor>
  <cdr:relSizeAnchor xmlns:cdr="http://schemas.openxmlformats.org/drawingml/2006/chartDrawing">
    <cdr:from>
      <cdr:x>0.67521</cdr:x>
      <cdr:y>0.85045</cdr:y>
    </cdr:from>
    <cdr:to>
      <cdr:x>0.78632</cdr:x>
      <cdr:y>1</cdr:y>
    </cdr:to>
    <cdr:sp macro="" textlink="">
      <cdr:nvSpPr>
        <cdr:cNvPr id="27" name="TextBox 26"/>
        <cdr:cNvSpPr txBox="1"/>
      </cdr:nvSpPr>
      <cdr:spPr>
        <a:xfrm xmlns:a="http://schemas.openxmlformats.org/drawingml/2006/main">
          <a:off x="6019800" y="4860294"/>
          <a:ext cx="990600" cy="85470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400" dirty="0" smtClean="0">
              <a:solidFill>
                <a:schemeClr val="tx1"/>
              </a:solidFill>
            </a:rPr>
            <a:t>10</a:t>
          </a:r>
          <a:endParaRPr lang="en-US" sz="1400" dirty="0">
            <a:solidFill>
              <a:schemeClr val="tx1"/>
            </a:solidFill>
          </a:endParaRPr>
        </a:p>
      </cdr:txBody>
    </cdr:sp>
  </cdr:relSizeAnchor>
  <cdr:relSizeAnchor xmlns:cdr="http://schemas.openxmlformats.org/drawingml/2006/chartDrawing">
    <cdr:from>
      <cdr:x>0.80342</cdr:x>
      <cdr:y>0.85045</cdr:y>
    </cdr:from>
    <cdr:to>
      <cdr:x>0.92308</cdr:x>
      <cdr:y>1</cdr:y>
    </cdr:to>
    <cdr:sp macro="" textlink="">
      <cdr:nvSpPr>
        <cdr:cNvPr id="28" name="TextBox 27"/>
        <cdr:cNvSpPr txBox="1"/>
      </cdr:nvSpPr>
      <cdr:spPr>
        <a:xfrm xmlns:a="http://schemas.openxmlformats.org/drawingml/2006/main">
          <a:off x="7162800" y="4860294"/>
          <a:ext cx="1066800" cy="85470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400" dirty="0" smtClean="0">
              <a:solidFill>
                <a:schemeClr val="tx1"/>
              </a:solidFill>
            </a:rPr>
            <a:t>20</a:t>
          </a:r>
          <a:endParaRPr lang="en-US" sz="1400" dirty="0">
            <a:solidFill>
              <a:schemeClr val="tx1"/>
            </a:solidFill>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0.35833</cdr:x>
      <cdr:y>0.4855</cdr:y>
    </cdr:from>
    <cdr:to>
      <cdr:x>0.52778</cdr:x>
      <cdr:y>0.6797</cdr:y>
    </cdr:to>
    <cdr:sp macro="" textlink="">
      <cdr:nvSpPr>
        <cdr:cNvPr id="2" name="TextBox 1"/>
        <cdr:cNvSpPr txBox="1"/>
      </cdr:nvSpPr>
      <cdr:spPr>
        <a:xfrm xmlns:a="http://schemas.openxmlformats.org/drawingml/2006/main">
          <a:off x="3276600" y="2286000"/>
          <a:ext cx="1549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52.0%</a:t>
          </a:r>
          <a:endParaRPr lang="en-US" sz="1800" b="1" dirty="0"/>
        </a:p>
      </cdr:txBody>
    </cdr:sp>
  </cdr:relSizeAnchor>
  <cdr:relSizeAnchor xmlns:cdr="http://schemas.openxmlformats.org/drawingml/2006/chartDrawing">
    <cdr:from>
      <cdr:x>0.23333</cdr:x>
      <cdr:y>0.8058</cdr:y>
    </cdr:from>
    <cdr:to>
      <cdr:x>0.35</cdr:x>
      <cdr:y>1</cdr:y>
    </cdr:to>
    <cdr:sp macro="" textlink="">
      <cdr:nvSpPr>
        <cdr:cNvPr id="3" name="TextBox 2"/>
        <cdr:cNvSpPr txBox="1"/>
      </cdr:nvSpPr>
      <cdr:spPr>
        <a:xfrm xmlns:a="http://schemas.openxmlformats.org/drawingml/2006/main">
          <a:off x="2133600" y="3794125"/>
          <a:ext cx="10668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8.5%</a:t>
          </a:r>
          <a:endParaRPr lang="en-US" sz="1800" b="1" dirty="0"/>
        </a:p>
      </cdr:txBody>
    </cdr:sp>
  </cdr:relSizeAnchor>
  <cdr:relSizeAnchor xmlns:cdr="http://schemas.openxmlformats.org/drawingml/2006/chartDrawing">
    <cdr:from>
      <cdr:x>0.175</cdr:x>
      <cdr:y>0.50169</cdr:y>
    </cdr:from>
    <cdr:to>
      <cdr:x>0.275</cdr:x>
      <cdr:y>0.69589</cdr:y>
    </cdr:to>
    <cdr:sp macro="" textlink="">
      <cdr:nvSpPr>
        <cdr:cNvPr id="4" name="TextBox 3"/>
        <cdr:cNvSpPr txBox="1"/>
      </cdr:nvSpPr>
      <cdr:spPr>
        <a:xfrm xmlns:a="http://schemas.openxmlformats.org/drawingml/2006/main">
          <a:off x="1600200" y="23622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36.4%</a:t>
          </a:r>
          <a:endParaRPr lang="en-US" sz="1800" b="1" dirty="0"/>
        </a:p>
      </cdr:txBody>
    </cdr:sp>
  </cdr:relSizeAnchor>
  <cdr:relSizeAnchor xmlns:cdr="http://schemas.openxmlformats.org/drawingml/2006/chartDrawing">
    <cdr:from>
      <cdr:x>0.28333</cdr:x>
      <cdr:y>0.14565</cdr:y>
    </cdr:from>
    <cdr:to>
      <cdr:x>0.40833</cdr:x>
      <cdr:y>0.37222</cdr:y>
    </cdr:to>
    <cdr:sp macro="" textlink="">
      <cdr:nvSpPr>
        <cdr:cNvPr id="5" name="TextBox 4"/>
        <cdr:cNvSpPr txBox="1"/>
      </cdr:nvSpPr>
      <cdr:spPr>
        <a:xfrm xmlns:a="http://schemas.openxmlformats.org/drawingml/2006/main">
          <a:off x="2590800" y="685800"/>
          <a:ext cx="1143000" cy="1066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2.9%</a:t>
          </a:r>
          <a:endParaRPr lang="en-US" sz="1800" b="1" dirty="0"/>
        </a:p>
      </cdr:txBody>
    </cdr:sp>
  </cdr:relSizeAnchor>
  <cdr:relSizeAnchor xmlns:cdr="http://schemas.openxmlformats.org/drawingml/2006/chartDrawing">
    <cdr:from>
      <cdr:x>0.66393</cdr:x>
      <cdr:y>0.90627</cdr:y>
    </cdr:from>
    <cdr:to>
      <cdr:x>0.7459</cdr:x>
      <cdr:y>1</cdr:y>
    </cdr:to>
    <cdr:sp macro="" textlink="">
      <cdr:nvSpPr>
        <cdr:cNvPr id="6" name="TextBox 5"/>
        <cdr:cNvSpPr txBox="1"/>
      </cdr:nvSpPr>
      <cdr:spPr>
        <a:xfrm xmlns:a="http://schemas.openxmlformats.org/drawingml/2006/main">
          <a:off x="6172200" y="4267200"/>
          <a:ext cx="762000" cy="4413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Total = 2,423</a:t>
          </a:r>
        </a:p>
      </cdr:txBody>
    </cdr:sp>
  </cdr:relSizeAnchor>
</c:userShapes>
</file>

<file path=ppt/drawings/drawing11.xml><?xml version="1.0" encoding="utf-8"?>
<c:userShapes xmlns:c="http://schemas.openxmlformats.org/drawingml/2006/chart">
  <cdr:relSizeAnchor xmlns:cdr="http://schemas.openxmlformats.org/drawingml/2006/chartDrawing">
    <cdr:from>
      <cdr:x>0.37963</cdr:x>
      <cdr:y>0.12947</cdr:y>
    </cdr:from>
    <cdr:to>
      <cdr:x>0.5</cdr:x>
      <cdr:y>0.32367</cdr:y>
    </cdr:to>
    <cdr:sp macro="" textlink="">
      <cdr:nvSpPr>
        <cdr:cNvPr id="2" name="TextBox 1"/>
        <cdr:cNvSpPr txBox="1"/>
      </cdr:nvSpPr>
      <cdr:spPr>
        <a:xfrm xmlns:a="http://schemas.openxmlformats.org/drawingml/2006/main">
          <a:off x="3124200" y="609600"/>
          <a:ext cx="9906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1.7%</a:t>
          </a:r>
          <a:endParaRPr lang="en-US" sz="1800" b="1" dirty="0"/>
        </a:p>
      </cdr:txBody>
    </cdr:sp>
  </cdr:relSizeAnchor>
  <cdr:relSizeAnchor xmlns:cdr="http://schemas.openxmlformats.org/drawingml/2006/chartDrawing">
    <cdr:from>
      <cdr:x>0.41667</cdr:x>
      <cdr:y>0.2913</cdr:y>
    </cdr:from>
    <cdr:to>
      <cdr:x>0.53704</cdr:x>
      <cdr:y>0.51787</cdr:y>
    </cdr:to>
    <cdr:sp macro="" textlink="">
      <cdr:nvSpPr>
        <cdr:cNvPr id="3" name="TextBox 2"/>
        <cdr:cNvSpPr txBox="1"/>
      </cdr:nvSpPr>
      <cdr:spPr>
        <a:xfrm xmlns:a="http://schemas.openxmlformats.org/drawingml/2006/main">
          <a:off x="3429000" y="1371600"/>
          <a:ext cx="990600" cy="1066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8.8%</a:t>
          </a:r>
          <a:endParaRPr lang="en-US" sz="1800" b="1" dirty="0"/>
        </a:p>
      </cdr:txBody>
    </cdr:sp>
  </cdr:relSizeAnchor>
  <cdr:relSizeAnchor xmlns:cdr="http://schemas.openxmlformats.org/drawingml/2006/chartDrawing">
    <cdr:from>
      <cdr:x>0.47222</cdr:x>
      <cdr:y>0.43695</cdr:y>
    </cdr:from>
    <cdr:to>
      <cdr:x>0.58333</cdr:x>
      <cdr:y>0.6797</cdr:y>
    </cdr:to>
    <cdr:sp macro="" textlink="">
      <cdr:nvSpPr>
        <cdr:cNvPr id="4" name="TextBox 3"/>
        <cdr:cNvSpPr txBox="1"/>
      </cdr:nvSpPr>
      <cdr:spPr>
        <a:xfrm xmlns:a="http://schemas.openxmlformats.org/drawingml/2006/main">
          <a:off x="3886200" y="2057400"/>
          <a:ext cx="914400" cy="1143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20.5%</a:t>
          </a:r>
          <a:endParaRPr lang="en-US" sz="1800" b="1" dirty="0"/>
        </a:p>
      </cdr:txBody>
    </cdr:sp>
  </cdr:relSizeAnchor>
</c:userShapes>
</file>

<file path=ppt/drawings/drawing12.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0.33051</cdr:x>
      <cdr:y>0.05515</cdr:y>
    </cdr:from>
    <cdr:to>
      <cdr:x>0.36441</cdr:x>
      <cdr:y>0.43662</cdr:y>
    </cdr:to>
    <cdr:sp macro="" textlink="">
      <cdr:nvSpPr>
        <cdr:cNvPr id="3" name="TextBox 2"/>
        <cdr:cNvSpPr txBox="1"/>
      </cdr:nvSpPr>
      <cdr:spPr>
        <a:xfrm xmlns:a="http://schemas.openxmlformats.org/drawingml/2006/main">
          <a:off x="2971800" y="302568"/>
          <a:ext cx="304800" cy="209290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3.5%</a:t>
          </a:r>
          <a:endParaRPr lang="en-US" sz="1600" b="1" dirty="0"/>
        </a:p>
      </cdr:txBody>
    </cdr:sp>
  </cdr:relSizeAnchor>
  <cdr:relSizeAnchor xmlns:cdr="http://schemas.openxmlformats.org/drawingml/2006/chartDrawing">
    <cdr:from>
      <cdr:x>0.36441</cdr:x>
      <cdr:y>0.18015</cdr:y>
    </cdr:from>
    <cdr:to>
      <cdr:x>0.55932</cdr:x>
      <cdr:y>0.27737</cdr:y>
    </cdr:to>
    <cdr:sp macro="" textlink="">
      <cdr:nvSpPr>
        <cdr:cNvPr id="4" name="TextBox 3"/>
        <cdr:cNvSpPr txBox="1"/>
      </cdr:nvSpPr>
      <cdr:spPr>
        <a:xfrm xmlns:a="http://schemas.openxmlformats.org/drawingml/2006/main">
          <a:off x="3276600" y="988375"/>
          <a:ext cx="1752582" cy="5333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4.2%</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43.8%</a:t>
          </a:r>
          <a:endParaRPr lang="en-US" sz="1600" b="1" dirty="0"/>
        </a:p>
      </cdr:txBody>
    </cdr:sp>
  </cdr:relSizeAnchor>
  <cdr:relSizeAnchor xmlns:cdr="http://schemas.openxmlformats.org/drawingml/2006/chartDrawing">
    <cdr:from>
      <cdr:x>0.16102</cdr:x>
      <cdr:y>0.67606</cdr:y>
    </cdr:from>
    <cdr:to>
      <cdr:x>0.26271</cdr:x>
      <cdr:y>0.84507</cdr:y>
    </cdr:to>
    <cdr:sp macro="" textlink="">
      <cdr:nvSpPr>
        <cdr:cNvPr id="6" name="TextBox 5"/>
        <cdr:cNvSpPr txBox="1"/>
      </cdr:nvSpPr>
      <cdr:spPr>
        <a:xfrm xmlns:a="http://schemas.openxmlformats.org/drawingml/2006/main">
          <a:off x="1447800" y="3657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38.2%</a:t>
          </a:r>
          <a:endParaRPr lang="en-US" sz="1600" b="1" dirty="0"/>
        </a:p>
      </cdr:txBody>
    </cdr:sp>
  </cdr:relSizeAnchor>
  <cdr:relSizeAnchor xmlns:cdr="http://schemas.openxmlformats.org/drawingml/2006/chartDrawing">
    <cdr:from>
      <cdr:x>0.19492</cdr:x>
      <cdr:y>0.15237</cdr:y>
    </cdr:from>
    <cdr:to>
      <cdr:x>0.27966</cdr:x>
      <cdr:y>0.42254</cdr:y>
    </cdr:to>
    <cdr:sp macro="" textlink="">
      <cdr:nvSpPr>
        <cdr:cNvPr id="8" name="TextBox 7"/>
        <cdr:cNvSpPr txBox="1"/>
      </cdr:nvSpPr>
      <cdr:spPr>
        <a:xfrm xmlns:a="http://schemas.openxmlformats.org/drawingml/2006/main">
          <a:off x="1752643" y="835968"/>
          <a:ext cx="761948" cy="148225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0.64407</cdr:x>
      <cdr:y>0.91339</cdr:y>
    </cdr:from>
    <cdr:to>
      <cdr:x>0.97458</cdr:x>
      <cdr:y>1</cdr:y>
    </cdr:to>
    <cdr:sp macro="" textlink="">
      <cdr:nvSpPr>
        <cdr:cNvPr id="9" name="TextBox 8"/>
        <cdr:cNvSpPr txBox="1"/>
      </cdr:nvSpPr>
      <cdr:spPr>
        <a:xfrm xmlns:a="http://schemas.openxmlformats.org/drawingml/2006/main">
          <a:off x="5791200" y="4941624"/>
          <a:ext cx="2971800" cy="4685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144</a:t>
          </a:r>
        </a:p>
        <a:p xmlns:a="http://schemas.openxmlformats.org/drawingml/2006/main">
          <a:endParaRPr lang="en-US" sz="1100" dirty="0"/>
        </a:p>
      </cdr:txBody>
    </cdr:sp>
  </cdr:relSizeAnchor>
</c:userShapes>
</file>

<file path=ppt/drawings/drawing13.xml><?xml version="1.0" encoding="utf-8"?>
<c:userShapes xmlns:c="http://schemas.openxmlformats.org/drawingml/2006/chart">
  <cdr:relSizeAnchor xmlns:cdr="http://schemas.openxmlformats.org/drawingml/2006/chartDrawing">
    <cdr:from>
      <cdr:x>0.42593</cdr:x>
      <cdr:y>0.51787</cdr:y>
    </cdr:from>
    <cdr:to>
      <cdr:x>0.53704</cdr:x>
      <cdr:y>0.71207</cdr:y>
    </cdr:to>
    <cdr:sp macro="" textlink="">
      <cdr:nvSpPr>
        <cdr:cNvPr id="2" name="TextBox 1"/>
        <cdr:cNvSpPr txBox="1"/>
      </cdr:nvSpPr>
      <cdr:spPr>
        <a:xfrm xmlns:a="http://schemas.openxmlformats.org/drawingml/2006/main">
          <a:off x="3505200" y="24384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81.0%</a:t>
          </a:r>
          <a:endParaRPr lang="en-US" sz="1800" b="1" dirty="0"/>
        </a:p>
      </cdr:txBody>
    </cdr:sp>
  </cdr:relSizeAnchor>
</c:userShapes>
</file>

<file path=ppt/drawings/drawing14.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0.18015</cdr:y>
    </cdr:from>
    <cdr:to>
      <cdr:x>0.47458</cdr:x>
      <cdr:y>0.43662</cdr:y>
    </cdr:to>
    <cdr:sp macro="" textlink="">
      <cdr:nvSpPr>
        <cdr:cNvPr id="3" name="TextBox 2"/>
        <cdr:cNvSpPr txBox="1"/>
      </cdr:nvSpPr>
      <cdr:spPr>
        <a:xfrm xmlns:a="http://schemas.openxmlformats.org/drawingml/2006/main">
          <a:off x="3352788" y="988368"/>
          <a:ext cx="914446" cy="14071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13.2%</a:t>
          </a:r>
          <a:endParaRPr lang="en-US" sz="1600" b="1" dirty="0"/>
        </a:p>
      </cdr:txBody>
    </cdr:sp>
  </cdr:relSizeAnchor>
  <cdr:relSizeAnchor xmlns:cdr="http://schemas.openxmlformats.org/drawingml/2006/chartDrawing">
    <cdr:from>
      <cdr:x>0.45763</cdr:x>
      <cdr:y>0.40237</cdr:y>
    </cdr:from>
    <cdr:to>
      <cdr:x>0.55932</cdr:x>
      <cdr:y>0.64789</cdr:y>
    </cdr:to>
    <cdr:sp macro="" textlink="">
      <cdr:nvSpPr>
        <cdr:cNvPr id="4" name="TextBox 3"/>
        <cdr:cNvSpPr txBox="1"/>
      </cdr:nvSpPr>
      <cdr:spPr>
        <a:xfrm xmlns:a="http://schemas.openxmlformats.org/drawingml/2006/main">
          <a:off x="4114826" y="2207568"/>
          <a:ext cx="914356" cy="13470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21.0%</a:t>
          </a:r>
          <a:endParaRPr lang="en-US" sz="1600" b="1" dirty="0"/>
        </a:p>
      </cdr:txBody>
    </cdr:sp>
  </cdr:relSizeAnchor>
  <cdr:relSizeAnchor xmlns:cdr="http://schemas.openxmlformats.org/drawingml/2006/chartDrawing">
    <cdr:from>
      <cdr:x>0.36441</cdr:x>
      <cdr:y>0.59682</cdr:y>
    </cdr:from>
    <cdr:to>
      <cdr:x>0.5339</cdr:x>
      <cdr:y>0.84507</cdr:y>
    </cdr:to>
    <cdr:sp macro="" textlink="">
      <cdr:nvSpPr>
        <cdr:cNvPr id="5" name="TextBox 4"/>
        <cdr:cNvSpPr txBox="1"/>
      </cdr:nvSpPr>
      <cdr:spPr>
        <a:xfrm xmlns:a="http://schemas.openxmlformats.org/drawingml/2006/main">
          <a:off x="3276600" y="3274393"/>
          <a:ext cx="1524015" cy="13619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12.4%</a:t>
          </a:r>
          <a:endParaRPr lang="en-US" sz="1600" b="1" dirty="0"/>
        </a:p>
      </cdr:txBody>
    </cdr:sp>
  </cdr:relSizeAnchor>
  <cdr:relSizeAnchor xmlns:cdr="http://schemas.openxmlformats.org/drawingml/2006/chartDrawing">
    <cdr:from>
      <cdr:x>0.16102</cdr:x>
      <cdr:y>0.67606</cdr:y>
    </cdr:from>
    <cdr:to>
      <cdr:x>0.26271</cdr:x>
      <cdr:y>0.84507</cdr:y>
    </cdr:to>
    <cdr:sp macro="" textlink="">
      <cdr:nvSpPr>
        <cdr:cNvPr id="6" name="TextBox 5"/>
        <cdr:cNvSpPr txBox="1"/>
      </cdr:nvSpPr>
      <cdr:spPr>
        <a:xfrm xmlns:a="http://schemas.openxmlformats.org/drawingml/2006/main">
          <a:off x="1447800" y="3657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25.6%</a:t>
          </a:r>
          <a:endParaRPr lang="en-US" sz="1600" b="1" dirty="0"/>
        </a:p>
      </cdr:txBody>
    </cdr:sp>
  </cdr:relSizeAnchor>
  <cdr:relSizeAnchor xmlns:cdr="http://schemas.openxmlformats.org/drawingml/2006/chartDrawing">
    <cdr:from>
      <cdr:x>0.04237</cdr:x>
      <cdr:y>0.45793</cdr:y>
    </cdr:from>
    <cdr:to>
      <cdr:x>0.23729</cdr:x>
      <cdr:y>0.57746</cdr:y>
    </cdr:to>
    <cdr:sp macro="" textlink="">
      <cdr:nvSpPr>
        <cdr:cNvPr id="7" name="TextBox 6"/>
        <cdr:cNvSpPr txBox="1"/>
      </cdr:nvSpPr>
      <cdr:spPr>
        <a:xfrm xmlns:a="http://schemas.openxmlformats.org/drawingml/2006/main">
          <a:off x="381000" y="2512367"/>
          <a:ext cx="1752617" cy="6558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1.5%</a:t>
          </a:r>
          <a:endParaRPr lang="en-US" sz="1600" b="1" dirty="0"/>
        </a:p>
      </cdr:txBody>
    </cdr:sp>
  </cdr:relSizeAnchor>
  <cdr:relSizeAnchor xmlns:cdr="http://schemas.openxmlformats.org/drawingml/2006/chartDrawing">
    <cdr:from>
      <cdr:x>0.16102</cdr:x>
      <cdr:y>0.15237</cdr:y>
    </cdr:from>
    <cdr:to>
      <cdr:x>0.27966</cdr:x>
      <cdr:y>0.42254</cdr:y>
    </cdr:to>
    <cdr:sp macro="" textlink="">
      <cdr:nvSpPr>
        <cdr:cNvPr id="8" name="TextBox 7"/>
        <cdr:cNvSpPr txBox="1"/>
      </cdr:nvSpPr>
      <cdr:spPr>
        <a:xfrm xmlns:a="http://schemas.openxmlformats.org/drawingml/2006/main">
          <a:off x="1447800" y="835963"/>
          <a:ext cx="1066791" cy="148226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24.9%</a:t>
          </a:r>
          <a:endParaRPr lang="en-US" sz="1600" b="1" dirty="0"/>
        </a:p>
      </cdr:txBody>
    </cdr:sp>
  </cdr:relSizeAnchor>
  <cdr:relSizeAnchor xmlns:cdr="http://schemas.openxmlformats.org/drawingml/2006/chartDrawing">
    <cdr:from>
      <cdr:x>0.64407</cdr:x>
      <cdr:y>0.91339</cdr:y>
    </cdr:from>
    <cdr:to>
      <cdr:x>0.97458</cdr:x>
      <cdr:y>1</cdr:y>
    </cdr:to>
    <cdr:sp macro="" textlink="">
      <cdr:nvSpPr>
        <cdr:cNvPr id="9" name="TextBox 8"/>
        <cdr:cNvSpPr txBox="1"/>
      </cdr:nvSpPr>
      <cdr:spPr>
        <a:xfrm xmlns:a="http://schemas.openxmlformats.org/drawingml/2006/main">
          <a:off x="5791200" y="4941624"/>
          <a:ext cx="2971800" cy="4685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461</a:t>
          </a:r>
        </a:p>
        <a:p xmlns:a="http://schemas.openxmlformats.org/drawingml/2006/main">
          <a:endParaRPr lang="en-US" sz="1100" dirty="0"/>
        </a:p>
      </cdr:txBody>
    </cdr:sp>
  </cdr:relSizeAnchor>
</c:userShapes>
</file>

<file path=ppt/drawings/drawing15.xml><?xml version="1.0" encoding="utf-8"?>
<c:userShapes xmlns:c="http://schemas.openxmlformats.org/drawingml/2006/chart">
  <cdr:relSizeAnchor xmlns:cdr="http://schemas.openxmlformats.org/drawingml/2006/chartDrawing">
    <cdr:from>
      <cdr:x>0.2037</cdr:x>
      <cdr:y>0.37222</cdr:y>
    </cdr:from>
    <cdr:to>
      <cdr:x>0.31481</cdr:x>
      <cdr:y>0.56642</cdr:y>
    </cdr:to>
    <cdr:sp macro="" textlink="">
      <cdr:nvSpPr>
        <cdr:cNvPr id="2" name="TextBox 1"/>
        <cdr:cNvSpPr txBox="1"/>
      </cdr:nvSpPr>
      <cdr:spPr>
        <a:xfrm xmlns:a="http://schemas.openxmlformats.org/drawingml/2006/main">
          <a:off x="1676400" y="1752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800" dirty="0"/>
        </a:p>
      </cdr:txBody>
    </cdr:sp>
  </cdr:relSizeAnchor>
  <cdr:relSizeAnchor xmlns:cdr="http://schemas.openxmlformats.org/drawingml/2006/chartDrawing">
    <cdr:from>
      <cdr:x>0.19444</cdr:x>
      <cdr:y>0.37222</cdr:y>
    </cdr:from>
    <cdr:to>
      <cdr:x>0.30556</cdr:x>
      <cdr:y>0.56642</cdr:y>
    </cdr:to>
    <cdr:sp macro="" textlink="">
      <cdr:nvSpPr>
        <cdr:cNvPr id="3" name="TextBox 2"/>
        <cdr:cNvSpPr txBox="1"/>
      </cdr:nvSpPr>
      <cdr:spPr>
        <a:xfrm xmlns:a="http://schemas.openxmlformats.org/drawingml/2006/main">
          <a:off x="1600200" y="1752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49.6%</a:t>
          </a:r>
          <a:endParaRPr lang="en-US" sz="1800" b="1" dirty="0"/>
        </a:p>
      </cdr:txBody>
    </cdr:sp>
  </cdr:relSizeAnchor>
</c:userShapes>
</file>

<file path=ppt/drawings/drawing16.xml><?xml version="1.0" encoding="utf-8"?>
<c:userShapes xmlns:c="http://schemas.openxmlformats.org/drawingml/2006/chart">
  <cdr:relSizeAnchor xmlns:cdr="http://schemas.openxmlformats.org/drawingml/2006/chartDrawing">
    <cdr:from>
      <cdr:x>0.67593</cdr:x>
      <cdr:y>0.79299</cdr:y>
    </cdr:from>
    <cdr:to>
      <cdr:x>0.87037</cdr:x>
      <cdr:y>0.98719</cdr:y>
    </cdr:to>
    <cdr:sp macro="" textlink="">
      <cdr:nvSpPr>
        <cdr:cNvPr id="2" name="TextBox 1"/>
        <cdr:cNvSpPr txBox="1"/>
      </cdr:nvSpPr>
      <cdr:spPr>
        <a:xfrm xmlns:a="http://schemas.openxmlformats.org/drawingml/2006/main">
          <a:off x="5562600" y="3733800"/>
          <a:ext cx="16002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solidFill>
                <a:schemeClr val="bg1"/>
              </a:solidFill>
            </a:rPr>
            <a:t>Total = 1,115</a:t>
          </a:r>
          <a:endParaRPr lang="en-US" sz="1800" b="1" dirty="0" smtClean="0"/>
        </a:p>
        <a:p xmlns:a="http://schemas.openxmlformats.org/drawingml/2006/main">
          <a:endParaRPr lang="en-US" sz="1100" dirty="0"/>
        </a:p>
      </cdr:txBody>
    </cdr:sp>
  </cdr:relSizeAnchor>
</c:userShapes>
</file>

<file path=ppt/drawings/drawing17.xml><?xml version="1.0" encoding="utf-8"?>
<c:userShapes xmlns:c="http://schemas.openxmlformats.org/drawingml/2006/chart">
  <cdr:relSizeAnchor xmlns:cdr="http://schemas.openxmlformats.org/drawingml/2006/chartDrawing">
    <cdr:from>
      <cdr:x>0.67593</cdr:x>
      <cdr:y>0.79299</cdr:y>
    </cdr:from>
    <cdr:to>
      <cdr:x>0.87037</cdr:x>
      <cdr:y>0.98719</cdr:y>
    </cdr:to>
    <cdr:sp macro="" textlink="">
      <cdr:nvSpPr>
        <cdr:cNvPr id="2" name="TextBox 1"/>
        <cdr:cNvSpPr txBox="1"/>
      </cdr:nvSpPr>
      <cdr:spPr>
        <a:xfrm xmlns:a="http://schemas.openxmlformats.org/drawingml/2006/main">
          <a:off x="5562600" y="3733800"/>
          <a:ext cx="16002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solidFill>
                <a:schemeClr val="bg1"/>
              </a:solidFill>
            </a:rPr>
            <a:t>Total = 1,096</a:t>
          </a:r>
          <a:endParaRPr lang="en-US" sz="1800" b="1" dirty="0" smtClean="0"/>
        </a:p>
        <a:p xmlns:a="http://schemas.openxmlformats.org/drawingml/2006/main">
          <a:endParaRPr lang="en-US" sz="1100" dirty="0"/>
        </a:p>
      </cdr:txBody>
    </cdr:sp>
  </cdr:relSizeAnchor>
  <cdr:relSizeAnchor xmlns:cdr="http://schemas.openxmlformats.org/drawingml/2006/chartDrawing">
    <cdr:from>
      <cdr:x>0.17699</cdr:x>
      <cdr:y>0.76062</cdr:y>
    </cdr:from>
    <cdr:to>
      <cdr:x>0.30973</cdr:x>
      <cdr:y>0.95482</cdr:y>
    </cdr:to>
    <cdr:sp macro="" textlink="">
      <cdr:nvSpPr>
        <cdr:cNvPr id="3" name="TextBox 2"/>
        <cdr:cNvSpPr txBox="1"/>
      </cdr:nvSpPr>
      <cdr:spPr>
        <a:xfrm xmlns:a="http://schemas.openxmlformats.org/drawingml/2006/main">
          <a:off x="1524001" y="3581400"/>
          <a:ext cx="11430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5.6%</a:t>
          </a:r>
          <a:endParaRPr lang="en-US" sz="1800" b="1" dirty="0"/>
        </a:p>
      </cdr:txBody>
    </cdr:sp>
  </cdr:relSizeAnchor>
</c:userShapes>
</file>

<file path=ppt/drawings/drawing18.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0.39545</cdr:x>
      <cdr:y>0.14919</cdr:y>
    </cdr:from>
    <cdr:to>
      <cdr:x>0.54091</cdr:x>
      <cdr:y>0.43662</cdr:y>
    </cdr:to>
    <cdr:sp macro="" textlink="">
      <cdr:nvSpPr>
        <cdr:cNvPr id="3" name="TextBox 2"/>
        <cdr:cNvSpPr txBox="1"/>
      </cdr:nvSpPr>
      <cdr:spPr>
        <a:xfrm xmlns:a="http://schemas.openxmlformats.org/drawingml/2006/main">
          <a:off x="3314700" y="762000"/>
          <a:ext cx="1219200" cy="146809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21.5%</a:t>
          </a:r>
          <a:endParaRPr lang="en-US" sz="1600" b="1" dirty="0"/>
        </a:p>
      </cdr:txBody>
    </cdr:sp>
  </cdr:relSizeAnchor>
  <cdr:relSizeAnchor xmlns:cdr="http://schemas.openxmlformats.org/drawingml/2006/chartDrawing">
    <cdr:from>
      <cdr:x>0.46818</cdr:x>
      <cdr:y>0.50724</cdr:y>
    </cdr:from>
    <cdr:to>
      <cdr:x>0.55932</cdr:x>
      <cdr:y>0.7907</cdr:y>
    </cdr:to>
    <cdr:sp macro="" textlink="">
      <cdr:nvSpPr>
        <cdr:cNvPr id="4" name="TextBox 3"/>
        <cdr:cNvSpPr txBox="1"/>
      </cdr:nvSpPr>
      <cdr:spPr>
        <a:xfrm xmlns:a="http://schemas.openxmlformats.org/drawingml/2006/main">
          <a:off x="3924285" y="2590800"/>
          <a:ext cx="763935" cy="14477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22.4%</a:t>
          </a:r>
          <a:endParaRPr lang="en-US" sz="1600" b="1" dirty="0"/>
        </a:p>
      </cdr:txBody>
    </cdr:sp>
  </cdr:relSizeAnchor>
  <cdr:relSizeAnchor xmlns:cdr="http://schemas.openxmlformats.org/drawingml/2006/chartDrawing">
    <cdr:from>
      <cdr:x>0.23182</cdr:x>
      <cdr:y>0.76086</cdr:y>
    </cdr:from>
    <cdr:to>
      <cdr:x>0.5339</cdr:x>
      <cdr:y>0.84507</cdr:y>
    </cdr:to>
    <cdr:sp macro="" textlink="">
      <cdr:nvSpPr>
        <cdr:cNvPr id="5" name="TextBox 4"/>
        <cdr:cNvSpPr txBox="1"/>
      </cdr:nvSpPr>
      <cdr:spPr>
        <a:xfrm xmlns:a="http://schemas.openxmlformats.org/drawingml/2006/main">
          <a:off x="1943100" y="3886199"/>
          <a:ext cx="2532050" cy="4301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15.2%</a:t>
          </a:r>
          <a:endParaRPr lang="en-US" sz="1600" b="1" dirty="0"/>
        </a:p>
      </cdr:txBody>
    </cdr:sp>
  </cdr:relSizeAnchor>
  <cdr:relSizeAnchor xmlns:cdr="http://schemas.openxmlformats.org/drawingml/2006/chartDrawing">
    <cdr:from>
      <cdr:x>0.04091</cdr:x>
      <cdr:y>0.4774</cdr:y>
    </cdr:from>
    <cdr:to>
      <cdr:x>0.26271</cdr:x>
      <cdr:y>0.84507</cdr:y>
    </cdr:to>
    <cdr:sp macro="" textlink="">
      <cdr:nvSpPr>
        <cdr:cNvPr id="6" name="TextBox 5"/>
        <cdr:cNvSpPr txBox="1"/>
      </cdr:nvSpPr>
      <cdr:spPr>
        <a:xfrm xmlns:a="http://schemas.openxmlformats.org/drawingml/2006/main">
          <a:off x="342900" y="2438400"/>
          <a:ext cx="1859135" cy="18779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30.1%</a:t>
          </a:r>
          <a:endParaRPr lang="en-US" sz="1600" b="1" dirty="0"/>
        </a:p>
      </cdr:txBody>
    </cdr:sp>
  </cdr:relSizeAnchor>
  <cdr:relSizeAnchor xmlns:cdr="http://schemas.openxmlformats.org/drawingml/2006/chartDrawing">
    <cdr:from>
      <cdr:x>0.18636</cdr:x>
      <cdr:y>0.13427</cdr:y>
    </cdr:from>
    <cdr:to>
      <cdr:x>0.35</cdr:x>
      <cdr:y>0.57746</cdr:y>
    </cdr:to>
    <cdr:sp macro="" textlink="">
      <cdr:nvSpPr>
        <cdr:cNvPr id="7" name="TextBox 6"/>
        <cdr:cNvSpPr txBox="1"/>
      </cdr:nvSpPr>
      <cdr:spPr>
        <a:xfrm xmlns:a="http://schemas.openxmlformats.org/drawingml/2006/main">
          <a:off x="1562100" y="685800"/>
          <a:ext cx="1371600" cy="22636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5.5%</a:t>
          </a:r>
          <a:endParaRPr lang="en-US" sz="1600" b="1" dirty="0"/>
        </a:p>
      </cdr:txBody>
    </cdr:sp>
  </cdr:relSizeAnchor>
  <cdr:relSizeAnchor xmlns:cdr="http://schemas.openxmlformats.org/drawingml/2006/chartDrawing">
    <cdr:from>
      <cdr:x>0.25</cdr:x>
      <cdr:y>0.04476</cdr:y>
    </cdr:from>
    <cdr:to>
      <cdr:x>0.36818</cdr:x>
      <cdr:y>0.42254</cdr:y>
    </cdr:to>
    <cdr:sp macro="" textlink="">
      <cdr:nvSpPr>
        <cdr:cNvPr id="8" name="TextBox 7"/>
        <cdr:cNvSpPr txBox="1"/>
      </cdr:nvSpPr>
      <cdr:spPr>
        <a:xfrm xmlns:a="http://schemas.openxmlformats.org/drawingml/2006/main">
          <a:off x="2095500" y="228600"/>
          <a:ext cx="990600" cy="192957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4.8%</a:t>
          </a:r>
          <a:endParaRPr lang="en-US" sz="1600" b="1" dirty="0"/>
        </a:p>
      </cdr:txBody>
    </cdr:sp>
  </cdr:relSizeAnchor>
  <cdr:relSizeAnchor xmlns:cdr="http://schemas.openxmlformats.org/drawingml/2006/chartDrawing">
    <cdr:from>
      <cdr:x>0.64407</cdr:x>
      <cdr:y>0.91339</cdr:y>
    </cdr:from>
    <cdr:to>
      <cdr:x>0.97458</cdr:x>
      <cdr:y>1</cdr:y>
    </cdr:to>
    <cdr:sp macro="" textlink="">
      <cdr:nvSpPr>
        <cdr:cNvPr id="9" name="TextBox 8"/>
        <cdr:cNvSpPr txBox="1"/>
      </cdr:nvSpPr>
      <cdr:spPr>
        <a:xfrm xmlns:a="http://schemas.openxmlformats.org/drawingml/2006/main">
          <a:off x="5791200" y="4941624"/>
          <a:ext cx="2971800" cy="4685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1,115</a:t>
          </a:r>
        </a:p>
        <a:p xmlns:a="http://schemas.openxmlformats.org/drawingml/2006/main">
          <a:endParaRPr lang="en-US" sz="1100" dirty="0"/>
        </a:p>
      </cdr:txBody>
    </cdr:sp>
  </cdr:relSizeAnchor>
</c:userShapes>
</file>

<file path=ppt/drawings/drawing19.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0.34091</cdr:x>
      <cdr:y>0.07459</cdr:y>
    </cdr:from>
    <cdr:to>
      <cdr:x>0.47458</cdr:x>
      <cdr:y>0.43662</cdr:y>
    </cdr:to>
    <cdr:sp macro="" textlink="">
      <cdr:nvSpPr>
        <cdr:cNvPr id="3" name="TextBox 2"/>
        <cdr:cNvSpPr txBox="1"/>
      </cdr:nvSpPr>
      <cdr:spPr>
        <a:xfrm xmlns:a="http://schemas.openxmlformats.org/drawingml/2006/main">
          <a:off x="2857500" y="380999"/>
          <a:ext cx="1120430" cy="18490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10.6%</a:t>
          </a:r>
          <a:endParaRPr lang="en-US" sz="1600" b="1" dirty="0"/>
        </a:p>
      </cdr:txBody>
    </cdr:sp>
  </cdr:relSizeAnchor>
  <cdr:relSizeAnchor xmlns:cdr="http://schemas.openxmlformats.org/drawingml/2006/chartDrawing">
    <cdr:from>
      <cdr:x>0.45</cdr:x>
      <cdr:y>0.20886</cdr:y>
    </cdr:from>
    <cdr:to>
      <cdr:x>0.57727</cdr:x>
      <cdr:y>0.3133</cdr:y>
    </cdr:to>
    <cdr:sp macro="" textlink="">
      <cdr:nvSpPr>
        <cdr:cNvPr id="4" name="TextBox 3"/>
        <cdr:cNvSpPr txBox="1"/>
      </cdr:nvSpPr>
      <cdr:spPr>
        <a:xfrm xmlns:a="http://schemas.openxmlformats.org/drawingml/2006/main">
          <a:off x="3771900" y="1066800"/>
          <a:ext cx="1066799" cy="53342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5.7%</a:t>
          </a:r>
          <a:endParaRPr lang="en-US" sz="1600" b="1" dirty="0"/>
        </a:p>
      </cdr:txBody>
    </cdr:sp>
  </cdr:relSizeAnchor>
  <cdr:relSizeAnchor xmlns:cdr="http://schemas.openxmlformats.org/drawingml/2006/chartDrawing">
    <cdr:from>
      <cdr:x>0.25909</cdr:x>
      <cdr:y>0.73102</cdr:y>
    </cdr:from>
    <cdr:to>
      <cdr:x>0.5339</cdr:x>
      <cdr:y>0.84507</cdr:y>
    </cdr:to>
    <cdr:sp macro="" textlink="">
      <cdr:nvSpPr>
        <cdr:cNvPr id="5" name="TextBox 4"/>
        <cdr:cNvSpPr txBox="1"/>
      </cdr:nvSpPr>
      <cdr:spPr>
        <a:xfrm xmlns:a="http://schemas.openxmlformats.org/drawingml/2006/main">
          <a:off x="2171700" y="3733799"/>
          <a:ext cx="2303450" cy="5825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47.6%</a:t>
          </a:r>
          <a:endParaRPr lang="en-US" sz="1600" b="1" dirty="0"/>
        </a:p>
      </cdr:txBody>
    </cdr:sp>
  </cdr:relSizeAnchor>
  <cdr:relSizeAnchor xmlns:cdr="http://schemas.openxmlformats.org/drawingml/2006/chartDrawing">
    <cdr:from>
      <cdr:x>0.04091</cdr:x>
      <cdr:y>0.4774</cdr:y>
    </cdr:from>
    <cdr:to>
      <cdr:x>0.26271</cdr:x>
      <cdr:y>0.84507</cdr:y>
    </cdr:to>
    <cdr:sp macro="" textlink="">
      <cdr:nvSpPr>
        <cdr:cNvPr id="6" name="TextBox 5"/>
        <cdr:cNvSpPr txBox="1"/>
      </cdr:nvSpPr>
      <cdr:spPr>
        <a:xfrm xmlns:a="http://schemas.openxmlformats.org/drawingml/2006/main">
          <a:off x="342900" y="2438400"/>
          <a:ext cx="1859135" cy="18779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2.5%</a:t>
          </a:r>
          <a:endParaRPr lang="en-US" sz="1600" b="1" dirty="0"/>
        </a:p>
      </cdr:txBody>
    </cdr:sp>
  </cdr:relSizeAnchor>
  <cdr:relSizeAnchor xmlns:cdr="http://schemas.openxmlformats.org/drawingml/2006/chartDrawing">
    <cdr:from>
      <cdr:x>0.45909</cdr:x>
      <cdr:y>0.34313</cdr:y>
    </cdr:from>
    <cdr:to>
      <cdr:x>0.58636</cdr:x>
      <cdr:y>0.57746</cdr:y>
    </cdr:to>
    <cdr:sp macro="" textlink="">
      <cdr:nvSpPr>
        <cdr:cNvPr id="7" name="TextBox 6"/>
        <cdr:cNvSpPr txBox="1"/>
      </cdr:nvSpPr>
      <cdr:spPr>
        <a:xfrm xmlns:a="http://schemas.openxmlformats.org/drawingml/2006/main">
          <a:off x="3848099" y="1752600"/>
          <a:ext cx="1066771" cy="11968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7.7%</a:t>
          </a:r>
          <a:endParaRPr lang="en-US" sz="1600" b="1" dirty="0"/>
        </a:p>
      </cdr:txBody>
    </cdr:sp>
  </cdr:relSizeAnchor>
  <cdr:relSizeAnchor xmlns:cdr="http://schemas.openxmlformats.org/drawingml/2006/chartDrawing">
    <cdr:from>
      <cdr:x>0.15</cdr:x>
      <cdr:y>0.19395</cdr:y>
    </cdr:from>
    <cdr:to>
      <cdr:x>0.36201</cdr:x>
      <cdr:y>0.42057</cdr:y>
    </cdr:to>
    <cdr:sp macro="" textlink="">
      <cdr:nvSpPr>
        <cdr:cNvPr id="8" name="TextBox 7"/>
        <cdr:cNvSpPr txBox="1"/>
      </cdr:nvSpPr>
      <cdr:spPr>
        <a:xfrm xmlns:a="http://schemas.openxmlformats.org/drawingml/2006/main">
          <a:off x="1257300" y="990600"/>
          <a:ext cx="1777091" cy="115749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25.6%</a:t>
          </a:r>
          <a:endParaRPr lang="en-US" sz="1600" b="1" dirty="0"/>
        </a:p>
      </cdr:txBody>
    </cdr:sp>
  </cdr:relSizeAnchor>
  <cdr:relSizeAnchor xmlns:cdr="http://schemas.openxmlformats.org/drawingml/2006/chartDrawing">
    <cdr:from>
      <cdr:x>0.64407</cdr:x>
      <cdr:y>0.91339</cdr:y>
    </cdr:from>
    <cdr:to>
      <cdr:x>0.97458</cdr:x>
      <cdr:y>1</cdr:y>
    </cdr:to>
    <cdr:sp macro="" textlink="">
      <cdr:nvSpPr>
        <cdr:cNvPr id="9" name="TextBox 8"/>
        <cdr:cNvSpPr txBox="1"/>
      </cdr:nvSpPr>
      <cdr:spPr>
        <a:xfrm xmlns:a="http://schemas.openxmlformats.org/drawingml/2006/main">
          <a:off x="5791200" y="4941624"/>
          <a:ext cx="2971800" cy="4685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1,096</a:t>
          </a:r>
        </a:p>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0.18803</cdr:x>
      <cdr:y>0.94371</cdr:y>
    </cdr:from>
    <cdr:to>
      <cdr:x>0.25214</cdr:x>
      <cdr:y>1</cdr:y>
    </cdr:to>
    <cdr:sp macro="" textlink="">
      <cdr:nvSpPr>
        <cdr:cNvPr id="2" name="TextBox 1"/>
        <cdr:cNvSpPr txBox="1"/>
      </cdr:nvSpPr>
      <cdr:spPr>
        <a:xfrm xmlns:a="http://schemas.openxmlformats.org/drawingml/2006/main">
          <a:off x="1676400" y="5393323"/>
          <a:ext cx="571500" cy="3216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dirty="0" smtClean="0">
              <a:solidFill>
                <a:schemeClr val="tx1"/>
              </a:solidFill>
            </a:rPr>
            <a:t>150</a:t>
          </a:r>
          <a:endParaRPr lang="en-US" sz="1400" dirty="0">
            <a:solidFill>
              <a:schemeClr val="tx1"/>
            </a:solidFill>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0.7963</cdr:x>
      <cdr:y>0.79299</cdr:y>
    </cdr:from>
    <cdr:to>
      <cdr:x>0.87037</cdr:x>
      <cdr:y>0.98719</cdr:y>
    </cdr:to>
    <cdr:sp macro="" textlink="">
      <cdr:nvSpPr>
        <cdr:cNvPr id="2" name="TextBox 1"/>
        <cdr:cNvSpPr txBox="1"/>
      </cdr:nvSpPr>
      <cdr:spPr>
        <a:xfrm xmlns:a="http://schemas.openxmlformats.org/drawingml/2006/main">
          <a:off x="6553200" y="3733813"/>
          <a:ext cx="609597" cy="91439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solidFill>
                <a:schemeClr val="bg1"/>
              </a:solidFill>
            </a:rPr>
            <a:t>Total = 212</a:t>
          </a:r>
          <a:endParaRPr lang="en-US" sz="1800" b="1" dirty="0" smtClean="0"/>
        </a:p>
        <a:p xmlns:a="http://schemas.openxmlformats.org/drawingml/2006/main">
          <a:endParaRPr lang="en-US" sz="1100" dirty="0"/>
        </a:p>
      </cdr:txBody>
    </cdr:sp>
  </cdr:relSizeAnchor>
</c:userShapes>
</file>

<file path=ppt/drawings/drawing21.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0.34091</cdr:x>
      <cdr:y>0.07459</cdr:y>
    </cdr:from>
    <cdr:to>
      <cdr:x>0.47458</cdr:x>
      <cdr:y>0.43662</cdr:y>
    </cdr:to>
    <cdr:sp macro="" textlink="">
      <cdr:nvSpPr>
        <cdr:cNvPr id="3" name="TextBox 2"/>
        <cdr:cNvSpPr txBox="1"/>
      </cdr:nvSpPr>
      <cdr:spPr>
        <a:xfrm xmlns:a="http://schemas.openxmlformats.org/drawingml/2006/main">
          <a:off x="2857500" y="380999"/>
          <a:ext cx="1120430" cy="18490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6.6%</a:t>
          </a:r>
          <a:endParaRPr lang="en-US" sz="1600" b="1" dirty="0"/>
        </a:p>
      </cdr:txBody>
    </cdr:sp>
  </cdr:relSizeAnchor>
  <cdr:relSizeAnchor xmlns:cdr="http://schemas.openxmlformats.org/drawingml/2006/chartDrawing">
    <cdr:from>
      <cdr:x>0.39545</cdr:x>
      <cdr:y>0.20886</cdr:y>
    </cdr:from>
    <cdr:to>
      <cdr:x>0.57727</cdr:x>
      <cdr:y>0.3133</cdr:y>
    </cdr:to>
    <cdr:sp macro="" textlink="">
      <cdr:nvSpPr>
        <cdr:cNvPr id="4" name="TextBox 3"/>
        <cdr:cNvSpPr txBox="1"/>
      </cdr:nvSpPr>
      <cdr:spPr>
        <a:xfrm xmlns:a="http://schemas.openxmlformats.org/drawingml/2006/main">
          <a:off x="3314700" y="1066780"/>
          <a:ext cx="1523977" cy="53344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5.2%</a:t>
          </a:r>
          <a:endParaRPr lang="en-US" sz="1600" b="1" dirty="0"/>
        </a:p>
      </cdr:txBody>
    </cdr:sp>
  </cdr:relSizeAnchor>
  <cdr:relSizeAnchor xmlns:cdr="http://schemas.openxmlformats.org/drawingml/2006/chartDrawing">
    <cdr:from>
      <cdr:x>0.25909</cdr:x>
      <cdr:y>0.73102</cdr:y>
    </cdr:from>
    <cdr:to>
      <cdr:x>0.5339</cdr:x>
      <cdr:y>0.84507</cdr:y>
    </cdr:to>
    <cdr:sp macro="" textlink="">
      <cdr:nvSpPr>
        <cdr:cNvPr id="5" name="TextBox 4"/>
        <cdr:cNvSpPr txBox="1"/>
      </cdr:nvSpPr>
      <cdr:spPr>
        <a:xfrm xmlns:a="http://schemas.openxmlformats.org/drawingml/2006/main">
          <a:off x="2171700" y="3733799"/>
          <a:ext cx="2303450" cy="5825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50.5%</a:t>
          </a:r>
          <a:endParaRPr lang="en-US" sz="1600" b="1" dirty="0"/>
        </a:p>
      </cdr:txBody>
    </cdr:sp>
  </cdr:relSizeAnchor>
  <cdr:relSizeAnchor xmlns:cdr="http://schemas.openxmlformats.org/drawingml/2006/chartDrawing">
    <cdr:from>
      <cdr:x>0.04091</cdr:x>
      <cdr:y>0.4774</cdr:y>
    </cdr:from>
    <cdr:to>
      <cdr:x>0.26271</cdr:x>
      <cdr:y>0.84507</cdr:y>
    </cdr:to>
    <cdr:sp macro="" textlink="">
      <cdr:nvSpPr>
        <cdr:cNvPr id="6" name="TextBox 5"/>
        <cdr:cNvSpPr txBox="1"/>
      </cdr:nvSpPr>
      <cdr:spPr>
        <a:xfrm xmlns:a="http://schemas.openxmlformats.org/drawingml/2006/main">
          <a:off x="342900" y="2438400"/>
          <a:ext cx="1859135" cy="18779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0.47727</cdr:x>
      <cdr:y>0.22378</cdr:y>
    </cdr:from>
    <cdr:to>
      <cdr:x>0.58636</cdr:x>
      <cdr:y>0.57746</cdr:y>
    </cdr:to>
    <cdr:sp macro="" textlink="">
      <cdr:nvSpPr>
        <cdr:cNvPr id="7" name="TextBox 6"/>
        <cdr:cNvSpPr txBox="1"/>
      </cdr:nvSpPr>
      <cdr:spPr>
        <a:xfrm xmlns:a="http://schemas.openxmlformats.org/drawingml/2006/main">
          <a:off x="4000500" y="1143000"/>
          <a:ext cx="914370" cy="18064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4.2%</a:t>
          </a:r>
          <a:endParaRPr lang="en-US" sz="1600" b="1" dirty="0"/>
        </a:p>
      </cdr:txBody>
    </cdr:sp>
  </cdr:relSizeAnchor>
  <cdr:relSizeAnchor xmlns:cdr="http://schemas.openxmlformats.org/drawingml/2006/chartDrawing">
    <cdr:from>
      <cdr:x>0.15</cdr:x>
      <cdr:y>0.19395</cdr:y>
    </cdr:from>
    <cdr:to>
      <cdr:x>0.36201</cdr:x>
      <cdr:y>0.42057</cdr:y>
    </cdr:to>
    <cdr:sp macro="" textlink="">
      <cdr:nvSpPr>
        <cdr:cNvPr id="8" name="TextBox 7"/>
        <cdr:cNvSpPr txBox="1"/>
      </cdr:nvSpPr>
      <cdr:spPr>
        <a:xfrm xmlns:a="http://schemas.openxmlformats.org/drawingml/2006/main">
          <a:off x="1257300" y="990600"/>
          <a:ext cx="1777091" cy="115749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25.9%</a:t>
          </a:r>
          <a:endParaRPr lang="en-US" sz="1600" b="1" dirty="0"/>
        </a:p>
      </cdr:txBody>
    </cdr:sp>
  </cdr:relSizeAnchor>
  <cdr:relSizeAnchor xmlns:cdr="http://schemas.openxmlformats.org/drawingml/2006/chartDrawing">
    <cdr:from>
      <cdr:x>0.64407</cdr:x>
      <cdr:y>0.91339</cdr:y>
    </cdr:from>
    <cdr:to>
      <cdr:x>0.97458</cdr:x>
      <cdr:y>1</cdr:y>
    </cdr:to>
    <cdr:sp macro="" textlink="">
      <cdr:nvSpPr>
        <cdr:cNvPr id="9" name="TextBox 8"/>
        <cdr:cNvSpPr txBox="1"/>
      </cdr:nvSpPr>
      <cdr:spPr>
        <a:xfrm xmlns:a="http://schemas.openxmlformats.org/drawingml/2006/main">
          <a:off x="5791200" y="4941624"/>
          <a:ext cx="2971800" cy="4685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212</a:t>
          </a:r>
        </a:p>
        <a:p xmlns:a="http://schemas.openxmlformats.org/drawingml/2006/main">
          <a:endParaRPr lang="en-US" sz="1100" dirty="0"/>
        </a:p>
      </cdr:txBody>
    </cdr:sp>
  </cdr:relSizeAnchor>
</c:userShapes>
</file>

<file path=ppt/drawings/drawing22.xml><?xml version="1.0" encoding="utf-8"?>
<c:userShapes xmlns:c="http://schemas.openxmlformats.org/drawingml/2006/chart">
  <cdr:relSizeAnchor xmlns:cdr="http://schemas.openxmlformats.org/drawingml/2006/chartDrawing">
    <cdr:from>
      <cdr:x>0.60177</cdr:x>
      <cdr:y>0.90627</cdr:y>
    </cdr:from>
    <cdr:to>
      <cdr:x>0.87037</cdr:x>
      <cdr:y>0.98719</cdr:y>
    </cdr:to>
    <cdr:sp macro="" textlink="">
      <cdr:nvSpPr>
        <cdr:cNvPr id="2" name="TextBox 1"/>
        <cdr:cNvSpPr txBox="1"/>
      </cdr:nvSpPr>
      <cdr:spPr>
        <a:xfrm xmlns:a="http://schemas.openxmlformats.org/drawingml/2006/main">
          <a:off x="5181602" y="4267199"/>
          <a:ext cx="2312808" cy="3810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solidFill>
                <a:schemeClr val="bg1"/>
              </a:solidFill>
            </a:rPr>
            <a:t>Total = 2,423</a:t>
          </a:r>
          <a:endParaRPr lang="en-US" sz="1800" b="1" dirty="0" smtClean="0"/>
        </a:p>
        <a:p xmlns:a="http://schemas.openxmlformats.org/drawingml/2006/main">
          <a:endParaRPr lang="en-US" sz="1100" dirty="0"/>
        </a:p>
      </cdr:txBody>
    </cdr:sp>
  </cdr:relSizeAnchor>
  <cdr:relSizeAnchor xmlns:cdr="http://schemas.openxmlformats.org/drawingml/2006/chartDrawing">
    <cdr:from>
      <cdr:x>0.38053</cdr:x>
      <cdr:y>0.28882</cdr:y>
    </cdr:from>
    <cdr:to>
      <cdr:x>0.53097</cdr:x>
      <cdr:y>0.57327</cdr:y>
    </cdr:to>
    <cdr:sp macro="" textlink="">
      <cdr:nvSpPr>
        <cdr:cNvPr id="3" name="TextBox 2"/>
        <cdr:cNvSpPr txBox="1"/>
      </cdr:nvSpPr>
      <cdr:spPr>
        <a:xfrm xmlns:a="http://schemas.openxmlformats.org/drawingml/2006/main">
          <a:off x="3276601" y="1359932"/>
          <a:ext cx="1295400" cy="133933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0.4045</cdr:x>
      <cdr:y>0.37907</cdr:y>
    </cdr:from>
    <cdr:to>
      <cdr:x>0.5107</cdr:x>
      <cdr:y>0.57327</cdr:y>
    </cdr:to>
    <cdr:sp macro="" textlink="">
      <cdr:nvSpPr>
        <cdr:cNvPr id="4" name="TextBox 3"/>
        <cdr:cNvSpPr txBox="1"/>
      </cdr:nvSpPr>
      <cdr:spPr>
        <a:xfrm xmlns:a="http://schemas.openxmlformats.org/drawingml/2006/main">
          <a:off x="3483004" y="17848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11.8%</a:t>
          </a:r>
          <a:endParaRPr lang="en-US" sz="1800" b="1" dirty="0"/>
        </a:p>
      </cdr:txBody>
    </cdr:sp>
  </cdr:relSizeAnchor>
</c:userShapes>
</file>

<file path=ppt/drawings/drawing23.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0.25909</cdr:x>
      <cdr:y>0.07459</cdr:y>
    </cdr:from>
    <cdr:to>
      <cdr:x>0.47458</cdr:x>
      <cdr:y>0.43662</cdr:y>
    </cdr:to>
    <cdr:sp macro="" textlink="">
      <cdr:nvSpPr>
        <cdr:cNvPr id="3" name="TextBox 2"/>
        <cdr:cNvSpPr txBox="1"/>
      </cdr:nvSpPr>
      <cdr:spPr>
        <a:xfrm xmlns:a="http://schemas.openxmlformats.org/drawingml/2006/main">
          <a:off x="2171700" y="380978"/>
          <a:ext cx="1806230" cy="18491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4.6%</a:t>
          </a:r>
          <a:endParaRPr lang="en-US" sz="1600" b="1" dirty="0"/>
        </a:p>
      </cdr:txBody>
    </cdr:sp>
  </cdr:relSizeAnchor>
  <cdr:relSizeAnchor xmlns:cdr="http://schemas.openxmlformats.org/drawingml/2006/chartDrawing">
    <cdr:from>
      <cdr:x>0.37727</cdr:x>
      <cdr:y>0.16411</cdr:y>
    </cdr:from>
    <cdr:to>
      <cdr:x>0.55932</cdr:x>
      <cdr:y>0.3133</cdr:y>
    </cdr:to>
    <cdr:sp macro="" textlink="">
      <cdr:nvSpPr>
        <cdr:cNvPr id="4" name="TextBox 3"/>
        <cdr:cNvSpPr txBox="1"/>
      </cdr:nvSpPr>
      <cdr:spPr>
        <a:xfrm xmlns:a="http://schemas.openxmlformats.org/drawingml/2006/main">
          <a:off x="3162299" y="838213"/>
          <a:ext cx="1525921" cy="76200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21.4%</a:t>
          </a:r>
          <a:endParaRPr lang="en-US" sz="1600" b="1" dirty="0"/>
        </a:p>
      </cdr:txBody>
    </cdr:sp>
  </cdr:relSizeAnchor>
  <cdr:relSizeAnchor xmlns:cdr="http://schemas.openxmlformats.org/drawingml/2006/chartDrawing">
    <cdr:from>
      <cdr:x>0.16818</cdr:x>
      <cdr:y>0.7161</cdr:y>
    </cdr:from>
    <cdr:to>
      <cdr:x>0.5339</cdr:x>
      <cdr:y>0.84507</cdr:y>
    </cdr:to>
    <cdr:sp macro="" textlink="">
      <cdr:nvSpPr>
        <cdr:cNvPr id="5" name="TextBox 4"/>
        <cdr:cNvSpPr txBox="1"/>
      </cdr:nvSpPr>
      <cdr:spPr>
        <a:xfrm xmlns:a="http://schemas.openxmlformats.org/drawingml/2006/main">
          <a:off x="1409700" y="3657600"/>
          <a:ext cx="3065450" cy="65870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18.0%</a:t>
          </a:r>
          <a:endParaRPr lang="en-US" sz="1600" b="1" dirty="0"/>
        </a:p>
      </cdr:txBody>
    </cdr:sp>
  </cdr:relSizeAnchor>
  <cdr:relSizeAnchor xmlns:cdr="http://schemas.openxmlformats.org/drawingml/2006/chartDrawing">
    <cdr:from>
      <cdr:x>0.09545</cdr:x>
      <cdr:y>0.35805</cdr:y>
    </cdr:from>
    <cdr:to>
      <cdr:x>0.26271</cdr:x>
      <cdr:y>0.84507</cdr:y>
    </cdr:to>
    <cdr:sp macro="" textlink="">
      <cdr:nvSpPr>
        <cdr:cNvPr id="6" name="TextBox 5"/>
        <cdr:cNvSpPr txBox="1"/>
      </cdr:nvSpPr>
      <cdr:spPr>
        <a:xfrm xmlns:a="http://schemas.openxmlformats.org/drawingml/2006/main">
          <a:off x="800100" y="1828800"/>
          <a:ext cx="1401935" cy="24875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25.5%</a:t>
          </a:r>
          <a:endParaRPr lang="en-US" sz="1600" b="1" dirty="0"/>
        </a:p>
      </cdr:txBody>
    </cdr:sp>
  </cdr:relSizeAnchor>
  <cdr:relSizeAnchor xmlns:cdr="http://schemas.openxmlformats.org/drawingml/2006/chartDrawing">
    <cdr:from>
      <cdr:x>0.44091</cdr:x>
      <cdr:y>0.50724</cdr:y>
    </cdr:from>
    <cdr:to>
      <cdr:x>0.58636</cdr:x>
      <cdr:y>0.77578</cdr:y>
    </cdr:to>
    <cdr:sp macro="" textlink="">
      <cdr:nvSpPr>
        <cdr:cNvPr id="7" name="TextBox 6"/>
        <cdr:cNvSpPr txBox="1"/>
      </cdr:nvSpPr>
      <cdr:spPr>
        <a:xfrm xmlns:a="http://schemas.openxmlformats.org/drawingml/2006/main">
          <a:off x="3695701" y="2590800"/>
          <a:ext cx="121917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25.7%</a:t>
          </a:r>
          <a:endParaRPr lang="en-US" sz="1600" b="1" dirty="0"/>
        </a:p>
      </cdr:txBody>
    </cdr:sp>
  </cdr:relSizeAnchor>
  <cdr:relSizeAnchor xmlns:cdr="http://schemas.openxmlformats.org/drawingml/2006/chartDrawing">
    <cdr:from>
      <cdr:x>0.20455</cdr:x>
      <cdr:y>0.11935</cdr:y>
    </cdr:from>
    <cdr:to>
      <cdr:x>0.27966</cdr:x>
      <cdr:y>0.42254</cdr:y>
    </cdr:to>
    <cdr:sp macro="" textlink="">
      <cdr:nvSpPr>
        <cdr:cNvPr id="8" name="TextBox 7"/>
        <cdr:cNvSpPr txBox="1"/>
      </cdr:nvSpPr>
      <cdr:spPr>
        <a:xfrm xmlns:a="http://schemas.openxmlformats.org/drawingml/2006/main">
          <a:off x="1714500" y="609596"/>
          <a:ext cx="629610" cy="154858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4.4%</a:t>
          </a:r>
          <a:endParaRPr lang="en-US" sz="1600" b="1" dirty="0"/>
        </a:p>
      </cdr:txBody>
    </cdr:sp>
  </cdr:relSizeAnchor>
  <cdr:relSizeAnchor xmlns:cdr="http://schemas.openxmlformats.org/drawingml/2006/chartDrawing">
    <cdr:from>
      <cdr:x>0.64407</cdr:x>
      <cdr:y>0.88021</cdr:y>
    </cdr:from>
    <cdr:to>
      <cdr:x>0.97458</cdr:x>
      <cdr:y>1</cdr:y>
    </cdr:to>
    <cdr:sp macro="" textlink="">
      <cdr:nvSpPr>
        <cdr:cNvPr id="9" name="TextBox 8"/>
        <cdr:cNvSpPr txBox="1"/>
      </cdr:nvSpPr>
      <cdr:spPr>
        <a:xfrm xmlns:a="http://schemas.openxmlformats.org/drawingml/2006/main">
          <a:off x="5398595" y="4495800"/>
          <a:ext cx="2770335" cy="61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912</a:t>
          </a:r>
        </a:p>
        <a:p xmlns:a="http://schemas.openxmlformats.org/drawingml/2006/main">
          <a:endParaRPr lang="en-US" sz="1100" dirty="0"/>
        </a:p>
      </cdr:txBody>
    </cdr:sp>
  </cdr:relSizeAnchor>
</c:userShapes>
</file>

<file path=ppt/drawings/drawing24.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cdr:x>
      <cdr:y>0.07459</cdr:y>
    </cdr:from>
    <cdr:to>
      <cdr:x>0.47458</cdr:x>
      <cdr:y>0.43662</cdr:y>
    </cdr:to>
    <cdr:sp macro="" textlink="">
      <cdr:nvSpPr>
        <cdr:cNvPr id="3" name="TextBox 2"/>
        <cdr:cNvSpPr txBox="1"/>
      </cdr:nvSpPr>
      <cdr:spPr>
        <a:xfrm xmlns:a="http://schemas.openxmlformats.org/drawingml/2006/main">
          <a:off x="2095500" y="380978"/>
          <a:ext cx="1882430" cy="18491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7.2%</a:t>
          </a:r>
          <a:endParaRPr lang="en-US" sz="1600" b="1" dirty="0"/>
        </a:p>
      </cdr:txBody>
    </cdr:sp>
  </cdr:relSizeAnchor>
  <cdr:relSizeAnchor xmlns:cdr="http://schemas.openxmlformats.org/drawingml/2006/chartDrawing">
    <cdr:from>
      <cdr:x>0.37727</cdr:x>
      <cdr:y>0.16411</cdr:y>
    </cdr:from>
    <cdr:to>
      <cdr:x>0.55932</cdr:x>
      <cdr:y>0.3133</cdr:y>
    </cdr:to>
    <cdr:sp macro="" textlink="">
      <cdr:nvSpPr>
        <cdr:cNvPr id="4" name="TextBox 3"/>
        <cdr:cNvSpPr txBox="1"/>
      </cdr:nvSpPr>
      <cdr:spPr>
        <a:xfrm xmlns:a="http://schemas.openxmlformats.org/drawingml/2006/main">
          <a:off x="3162299" y="838213"/>
          <a:ext cx="1525921" cy="76200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16.9%</a:t>
          </a:r>
          <a:endParaRPr lang="en-US" sz="1600" b="1" dirty="0"/>
        </a:p>
      </cdr:txBody>
    </cdr:sp>
  </cdr:relSizeAnchor>
  <cdr:relSizeAnchor xmlns:cdr="http://schemas.openxmlformats.org/drawingml/2006/chartDrawing">
    <cdr:from>
      <cdr:x>0.44091</cdr:x>
      <cdr:y>0.43265</cdr:y>
    </cdr:from>
    <cdr:to>
      <cdr:x>0.5339</cdr:x>
      <cdr:y>0.84507</cdr:y>
    </cdr:to>
    <cdr:sp macro="" textlink="">
      <cdr:nvSpPr>
        <cdr:cNvPr id="5" name="TextBox 4"/>
        <cdr:cNvSpPr txBox="1"/>
      </cdr:nvSpPr>
      <cdr:spPr>
        <a:xfrm xmlns:a="http://schemas.openxmlformats.org/drawingml/2006/main">
          <a:off x="3695700" y="2209800"/>
          <a:ext cx="779450" cy="21065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6.2%</a:t>
          </a:r>
          <a:endParaRPr lang="en-US" sz="1600" b="1" dirty="0"/>
        </a:p>
      </cdr:txBody>
    </cdr:sp>
  </cdr:relSizeAnchor>
  <cdr:relSizeAnchor xmlns:cdr="http://schemas.openxmlformats.org/drawingml/2006/chartDrawing">
    <cdr:from>
      <cdr:x>0.23182</cdr:x>
      <cdr:y>0.58184</cdr:y>
    </cdr:from>
    <cdr:to>
      <cdr:x>0.34091</cdr:x>
      <cdr:y>0.84507</cdr:y>
    </cdr:to>
    <cdr:sp macro="" textlink="">
      <cdr:nvSpPr>
        <cdr:cNvPr id="6" name="TextBox 5"/>
        <cdr:cNvSpPr txBox="1"/>
      </cdr:nvSpPr>
      <cdr:spPr>
        <a:xfrm xmlns:a="http://schemas.openxmlformats.org/drawingml/2006/main">
          <a:off x="1943100" y="2971800"/>
          <a:ext cx="914400" cy="134450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59.5%</a:t>
          </a:r>
          <a:endParaRPr lang="en-US" sz="1600" b="1" dirty="0"/>
        </a:p>
      </cdr:txBody>
    </cdr:sp>
  </cdr:relSizeAnchor>
  <cdr:relSizeAnchor xmlns:cdr="http://schemas.openxmlformats.org/drawingml/2006/chartDrawing">
    <cdr:from>
      <cdr:x>0.44091</cdr:x>
      <cdr:y>0.34313</cdr:y>
    </cdr:from>
    <cdr:to>
      <cdr:x>0.58636</cdr:x>
      <cdr:y>0.46248</cdr:y>
    </cdr:to>
    <cdr:sp macro="" textlink="">
      <cdr:nvSpPr>
        <cdr:cNvPr id="7" name="TextBox 6"/>
        <cdr:cNvSpPr txBox="1"/>
      </cdr:nvSpPr>
      <cdr:spPr>
        <a:xfrm xmlns:a="http://schemas.openxmlformats.org/drawingml/2006/main">
          <a:off x="3695708" y="1752601"/>
          <a:ext cx="1219162" cy="609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4.5%</a:t>
          </a:r>
          <a:endParaRPr lang="en-US" sz="1600" b="1" dirty="0"/>
        </a:p>
      </cdr:txBody>
    </cdr:sp>
  </cdr:relSizeAnchor>
  <cdr:relSizeAnchor xmlns:cdr="http://schemas.openxmlformats.org/drawingml/2006/chartDrawing">
    <cdr:from>
      <cdr:x>0.15909</cdr:x>
      <cdr:y>0.14919</cdr:y>
    </cdr:from>
    <cdr:to>
      <cdr:x>0.27966</cdr:x>
      <cdr:y>0.42254</cdr:y>
    </cdr:to>
    <cdr:sp macro="" textlink="">
      <cdr:nvSpPr>
        <cdr:cNvPr id="8" name="TextBox 7"/>
        <cdr:cNvSpPr txBox="1"/>
      </cdr:nvSpPr>
      <cdr:spPr>
        <a:xfrm xmlns:a="http://schemas.openxmlformats.org/drawingml/2006/main">
          <a:off x="1333500" y="762000"/>
          <a:ext cx="1010610" cy="139617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5.4%</a:t>
          </a:r>
          <a:endParaRPr lang="en-US" sz="1600" b="1" dirty="0"/>
        </a:p>
      </cdr:txBody>
    </cdr:sp>
  </cdr:relSizeAnchor>
  <cdr:relSizeAnchor xmlns:cdr="http://schemas.openxmlformats.org/drawingml/2006/chartDrawing">
    <cdr:from>
      <cdr:x>0.64407</cdr:x>
      <cdr:y>0.88021</cdr:y>
    </cdr:from>
    <cdr:to>
      <cdr:x>0.97458</cdr:x>
      <cdr:y>1</cdr:y>
    </cdr:to>
    <cdr:sp macro="" textlink="">
      <cdr:nvSpPr>
        <cdr:cNvPr id="9" name="TextBox 8"/>
        <cdr:cNvSpPr txBox="1"/>
      </cdr:nvSpPr>
      <cdr:spPr>
        <a:xfrm xmlns:a="http://schemas.openxmlformats.org/drawingml/2006/main">
          <a:off x="5398595" y="4495800"/>
          <a:ext cx="2770335" cy="61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773</a:t>
          </a:r>
        </a:p>
        <a:p xmlns:a="http://schemas.openxmlformats.org/drawingml/2006/main">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0.20099</cdr:x>
      <cdr:y>0.21192</cdr:y>
    </cdr:from>
    <cdr:to>
      <cdr:x>0.30356</cdr:x>
      <cdr:y>0.37192</cdr:y>
    </cdr:to>
    <cdr:sp macro="" textlink="">
      <cdr:nvSpPr>
        <cdr:cNvPr id="24" name="TextBox 23"/>
        <cdr:cNvSpPr txBox="1"/>
      </cdr:nvSpPr>
      <cdr:spPr>
        <a:xfrm xmlns:a="http://schemas.openxmlformats.org/drawingml/2006/main">
          <a:off x="1791942" y="1211133"/>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0.18803</cdr:x>
      <cdr:y>0.45333</cdr:y>
    </cdr:from>
    <cdr:to>
      <cdr:x>0.2906</cdr:x>
      <cdr:y>0.61333</cdr:y>
    </cdr:to>
    <cdr:sp macro="" textlink="">
      <cdr:nvSpPr>
        <cdr:cNvPr id="23" name="TextBox 22"/>
        <cdr:cNvSpPr txBox="1"/>
      </cdr:nvSpPr>
      <cdr:spPr>
        <a:xfrm xmlns:a="http://schemas.openxmlformats.org/drawingml/2006/main">
          <a:off x="1676400" y="2590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0.05983</cdr:x>
      <cdr:y>0.14667</cdr:y>
    </cdr:from>
    <cdr:to>
      <cdr:x>0.16239</cdr:x>
      <cdr:y>0.30667</cdr:y>
    </cdr:to>
    <cdr:sp macro="" textlink="">
      <cdr:nvSpPr>
        <cdr:cNvPr id="2" name="TextBox 1"/>
        <cdr:cNvSpPr txBox="1"/>
      </cdr:nvSpPr>
      <cdr:spPr>
        <a:xfrm xmlns:a="http://schemas.openxmlformats.org/drawingml/2006/main">
          <a:off x="533400" y="8382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cdr:x>
      <cdr:y>0.13333</cdr:y>
    </cdr:from>
    <cdr:to>
      <cdr:x>0.23077</cdr:x>
      <cdr:y>0.19422</cdr:y>
    </cdr:to>
    <cdr:sp macro="" textlink="">
      <cdr:nvSpPr>
        <cdr:cNvPr id="3" name="TextBox 2"/>
        <cdr:cNvSpPr txBox="1"/>
      </cdr:nvSpPr>
      <cdr:spPr>
        <a:xfrm xmlns:a="http://schemas.openxmlformats.org/drawingml/2006/main">
          <a:off x="0" y="762000"/>
          <a:ext cx="2057400" cy="34799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0.08547</cdr:x>
      <cdr:y>0.29333</cdr:y>
    </cdr:from>
    <cdr:to>
      <cdr:x>0.28205</cdr:x>
      <cdr:y>0.34667</cdr:y>
    </cdr:to>
    <cdr:sp macro="" textlink="">
      <cdr:nvSpPr>
        <cdr:cNvPr id="4" name="TextBox 3"/>
        <cdr:cNvSpPr txBox="1"/>
      </cdr:nvSpPr>
      <cdr:spPr>
        <a:xfrm xmlns:a="http://schemas.openxmlformats.org/drawingml/2006/main">
          <a:off x="762000" y="1676400"/>
          <a:ext cx="1752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0.11205</cdr:x>
      <cdr:y>0.26667</cdr:y>
    </cdr:from>
    <cdr:to>
      <cdr:x>0.21462</cdr:x>
      <cdr:y>0.32</cdr:y>
    </cdr:to>
    <cdr:sp macro="" textlink="">
      <cdr:nvSpPr>
        <cdr:cNvPr id="5" name="TextBox 4"/>
        <cdr:cNvSpPr txBox="1"/>
      </cdr:nvSpPr>
      <cdr:spPr>
        <a:xfrm xmlns:a="http://schemas.openxmlformats.org/drawingml/2006/main">
          <a:off x="998991" y="1524000"/>
          <a:ext cx="9144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cdr:x>
      <cdr:y>0.29333</cdr:y>
    </cdr:from>
    <cdr:to>
      <cdr:x>0.25179</cdr:x>
      <cdr:y>0.36</cdr:y>
    </cdr:to>
    <cdr:sp macro="" textlink="">
      <cdr:nvSpPr>
        <cdr:cNvPr id="6" name="TextBox 5"/>
        <cdr:cNvSpPr txBox="1"/>
      </cdr:nvSpPr>
      <cdr:spPr>
        <a:xfrm xmlns:a="http://schemas.openxmlformats.org/drawingml/2006/main">
          <a:off x="-76200" y="1676400"/>
          <a:ext cx="2244765"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cdr:x>
      <cdr:y>0.44823</cdr:y>
    </cdr:from>
    <cdr:to>
      <cdr:x>0.42735</cdr:x>
      <cdr:y>0.48823</cdr:y>
    </cdr:to>
    <cdr:sp macro="" textlink="">
      <cdr:nvSpPr>
        <cdr:cNvPr id="7" name="TextBox 6"/>
        <cdr:cNvSpPr txBox="1"/>
      </cdr:nvSpPr>
      <cdr:spPr>
        <a:xfrm xmlns:a="http://schemas.openxmlformats.org/drawingml/2006/main">
          <a:off x="0" y="2561641"/>
          <a:ext cx="3842560" cy="228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b="1" dirty="0" smtClean="0"/>
            <a:t>Wholesale &amp; Retail Trade </a:t>
          </a:r>
          <a:r>
            <a:rPr lang="en-US" sz="1100" dirty="0" smtClean="0"/>
            <a:t>---------------------------------------------</a:t>
          </a:r>
          <a:endParaRPr lang="en-US" sz="1100" dirty="0"/>
        </a:p>
      </cdr:txBody>
    </cdr:sp>
  </cdr:relSizeAnchor>
  <cdr:relSizeAnchor xmlns:cdr="http://schemas.openxmlformats.org/drawingml/2006/chartDrawing">
    <cdr:from>
      <cdr:x>0.08547</cdr:x>
      <cdr:y>0.53333</cdr:y>
    </cdr:from>
    <cdr:to>
      <cdr:x>0.21368</cdr:x>
      <cdr:y>0.57333</cdr:y>
    </cdr:to>
    <cdr:sp macro="" textlink="">
      <cdr:nvSpPr>
        <cdr:cNvPr id="8" name="TextBox 7"/>
        <cdr:cNvSpPr txBox="1"/>
      </cdr:nvSpPr>
      <cdr:spPr>
        <a:xfrm xmlns:a="http://schemas.openxmlformats.org/drawingml/2006/main">
          <a:off x="762000" y="3048000"/>
          <a:ext cx="1143000" cy="228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0.05128</cdr:x>
      <cdr:y>0.59147</cdr:y>
    </cdr:from>
    <cdr:to>
      <cdr:x>0.15385</cdr:x>
      <cdr:y>0.75147</cdr:y>
    </cdr:to>
    <cdr:sp macro="" textlink="">
      <cdr:nvSpPr>
        <cdr:cNvPr id="9" name="TextBox 8"/>
        <cdr:cNvSpPr txBox="1"/>
      </cdr:nvSpPr>
      <cdr:spPr>
        <a:xfrm xmlns:a="http://schemas.openxmlformats.org/drawingml/2006/main">
          <a:off x="457200" y="33802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0.05983</cdr:x>
      <cdr:y>0.6</cdr:y>
    </cdr:from>
    <cdr:to>
      <cdr:x>0.20099</cdr:x>
      <cdr:y>0.66667</cdr:y>
    </cdr:to>
    <cdr:sp macro="" textlink="">
      <cdr:nvSpPr>
        <cdr:cNvPr id="11" name="TextBox 10"/>
        <cdr:cNvSpPr txBox="1"/>
      </cdr:nvSpPr>
      <cdr:spPr>
        <a:xfrm xmlns:a="http://schemas.openxmlformats.org/drawingml/2006/main">
          <a:off x="533400" y="3429000"/>
          <a:ext cx="1258542"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dirty="0">
            <a:solidFill>
              <a:schemeClr val="bg1"/>
            </a:solidFill>
          </a:endParaRPr>
        </a:p>
      </cdr:txBody>
    </cdr:sp>
  </cdr:relSizeAnchor>
  <cdr:relSizeAnchor xmlns:cdr="http://schemas.openxmlformats.org/drawingml/2006/chartDrawing">
    <cdr:from>
      <cdr:x>0.10306</cdr:x>
      <cdr:y>0.65813</cdr:y>
    </cdr:from>
    <cdr:to>
      <cdr:x>0.20562</cdr:x>
      <cdr:y>0.81813</cdr:y>
    </cdr:to>
    <cdr:sp macro="" textlink="">
      <cdr:nvSpPr>
        <cdr:cNvPr id="12" name="TextBox 11"/>
        <cdr:cNvSpPr txBox="1"/>
      </cdr:nvSpPr>
      <cdr:spPr>
        <a:xfrm xmlns:a="http://schemas.openxmlformats.org/drawingml/2006/main">
          <a:off x="918796" y="37612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0.07598</cdr:x>
      <cdr:y>0.65813</cdr:y>
    </cdr:from>
    <cdr:to>
      <cdr:x>0.17855</cdr:x>
      <cdr:y>0.81813</cdr:y>
    </cdr:to>
    <cdr:sp macro="" textlink="">
      <cdr:nvSpPr>
        <cdr:cNvPr id="13" name="TextBox 12"/>
        <cdr:cNvSpPr txBox="1"/>
      </cdr:nvSpPr>
      <cdr:spPr>
        <a:xfrm xmlns:a="http://schemas.openxmlformats.org/drawingml/2006/main">
          <a:off x="677409" y="37612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dirty="0">
            <a:solidFill>
              <a:schemeClr val="bg1"/>
            </a:solidFill>
          </a:endParaRPr>
        </a:p>
      </cdr:txBody>
    </cdr:sp>
  </cdr:relSizeAnchor>
  <cdr:relSizeAnchor xmlns:cdr="http://schemas.openxmlformats.org/drawingml/2006/chartDrawing">
    <cdr:from>
      <cdr:x>0.08547</cdr:x>
      <cdr:y>0.62756</cdr:y>
    </cdr:from>
    <cdr:to>
      <cdr:x>0.18628</cdr:x>
      <cdr:y>0.77813</cdr:y>
    </cdr:to>
    <cdr:sp macro="" textlink="">
      <cdr:nvSpPr>
        <cdr:cNvPr id="10" name="TextBox 9"/>
        <cdr:cNvSpPr txBox="1"/>
      </cdr:nvSpPr>
      <cdr:spPr>
        <a:xfrm xmlns:a="http://schemas.openxmlformats.org/drawingml/2006/main">
          <a:off x="762000" y="3586490"/>
          <a:ext cx="898747" cy="86054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0.08547</cdr:x>
      <cdr:y>0.64089</cdr:y>
    </cdr:from>
    <cdr:to>
      <cdr:x>0.18803</cdr:x>
      <cdr:y>0.80089</cdr:y>
    </cdr:to>
    <cdr:sp macro="" textlink="">
      <cdr:nvSpPr>
        <cdr:cNvPr id="14" name="TextBox 13"/>
        <cdr:cNvSpPr txBox="1"/>
      </cdr:nvSpPr>
      <cdr:spPr>
        <a:xfrm xmlns:a="http://schemas.openxmlformats.org/drawingml/2006/main">
          <a:off x="762000" y="3662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0.06573</cdr:x>
      <cdr:y>0.60089</cdr:y>
    </cdr:from>
    <cdr:to>
      <cdr:x>0.1683</cdr:x>
      <cdr:y>0.76089</cdr:y>
    </cdr:to>
    <cdr:sp macro="" textlink="">
      <cdr:nvSpPr>
        <cdr:cNvPr id="16" name="TextBox 15"/>
        <cdr:cNvSpPr txBox="1"/>
      </cdr:nvSpPr>
      <cdr:spPr>
        <a:xfrm xmlns:a="http://schemas.openxmlformats.org/drawingml/2006/main">
          <a:off x="586037" y="34340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0.08547</cdr:x>
      <cdr:y>0.58756</cdr:y>
    </cdr:from>
    <cdr:to>
      <cdr:x>0.23932</cdr:x>
      <cdr:y>0.64089</cdr:y>
    </cdr:to>
    <cdr:sp macro="" textlink="">
      <cdr:nvSpPr>
        <cdr:cNvPr id="17" name="TextBox 16"/>
        <cdr:cNvSpPr txBox="1"/>
      </cdr:nvSpPr>
      <cdr:spPr>
        <a:xfrm xmlns:a="http://schemas.openxmlformats.org/drawingml/2006/main">
          <a:off x="762000" y="3357890"/>
          <a:ext cx="1371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solidFill>
              <a:schemeClr val="bg1"/>
            </a:solidFill>
          </a:endParaRPr>
        </a:p>
      </cdr:txBody>
    </cdr:sp>
  </cdr:relSizeAnchor>
  <cdr:relSizeAnchor xmlns:cdr="http://schemas.openxmlformats.org/drawingml/2006/chartDrawing">
    <cdr:from>
      <cdr:x>0.05128</cdr:x>
      <cdr:y>0.84</cdr:y>
    </cdr:from>
    <cdr:to>
      <cdr:x>0.15385</cdr:x>
      <cdr:y>1</cdr:y>
    </cdr:to>
    <cdr:sp macro="" textlink="">
      <cdr:nvSpPr>
        <cdr:cNvPr id="18" name="TextBox 17"/>
        <cdr:cNvSpPr txBox="1"/>
      </cdr:nvSpPr>
      <cdr:spPr>
        <a:xfrm xmlns:a="http://schemas.openxmlformats.org/drawingml/2006/main">
          <a:off x="457200" y="49580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0.07598</cdr:x>
      <cdr:y>0.57422</cdr:y>
    </cdr:from>
    <cdr:to>
      <cdr:x>0.17855</cdr:x>
      <cdr:y>0.73422</cdr:y>
    </cdr:to>
    <cdr:sp macro="" textlink="">
      <cdr:nvSpPr>
        <cdr:cNvPr id="19" name="TextBox 18"/>
        <cdr:cNvSpPr txBox="1"/>
      </cdr:nvSpPr>
      <cdr:spPr>
        <a:xfrm xmlns:a="http://schemas.openxmlformats.org/drawingml/2006/main">
          <a:off x="677409" y="3281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0.07692</cdr:x>
      <cdr:y>0.64089</cdr:y>
    </cdr:from>
    <cdr:to>
      <cdr:x>0.17949</cdr:x>
      <cdr:y>0.80089</cdr:y>
    </cdr:to>
    <cdr:sp macro="" textlink="">
      <cdr:nvSpPr>
        <cdr:cNvPr id="20" name="TextBox 19"/>
        <cdr:cNvSpPr txBox="1"/>
      </cdr:nvSpPr>
      <cdr:spPr>
        <a:xfrm xmlns:a="http://schemas.openxmlformats.org/drawingml/2006/main">
          <a:off x="685800" y="3662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0.03419</cdr:x>
      <cdr:y>0.14756</cdr:y>
    </cdr:from>
    <cdr:to>
      <cdr:x>0.13675</cdr:x>
      <cdr:y>0.30756</cdr:y>
    </cdr:to>
    <cdr:sp macro="" textlink="">
      <cdr:nvSpPr>
        <cdr:cNvPr id="21" name="TextBox 20"/>
        <cdr:cNvSpPr txBox="1"/>
      </cdr:nvSpPr>
      <cdr:spPr>
        <a:xfrm xmlns:a="http://schemas.openxmlformats.org/drawingml/2006/main">
          <a:off x="304799" y="8432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0.05983</cdr:x>
      <cdr:y>0.32089</cdr:y>
    </cdr:from>
    <cdr:to>
      <cdr:x>0.16239</cdr:x>
      <cdr:y>0.48089</cdr:y>
    </cdr:to>
    <cdr:sp macro="" textlink="">
      <cdr:nvSpPr>
        <cdr:cNvPr id="22" name="TextBox 21"/>
        <cdr:cNvSpPr txBox="1"/>
      </cdr:nvSpPr>
      <cdr:spPr>
        <a:xfrm xmlns:a="http://schemas.openxmlformats.org/drawingml/2006/main">
          <a:off x="533400" y="18338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0.67521</cdr:x>
      <cdr:y>0.39885</cdr:y>
    </cdr:from>
    <cdr:to>
      <cdr:x>0.98291</cdr:x>
      <cdr:y>0.5</cdr:y>
    </cdr:to>
    <cdr:sp macro="" textlink="">
      <cdr:nvSpPr>
        <cdr:cNvPr id="25" name="TextBox 24"/>
        <cdr:cNvSpPr txBox="1"/>
      </cdr:nvSpPr>
      <cdr:spPr>
        <a:xfrm xmlns:a="http://schemas.openxmlformats.org/drawingml/2006/main">
          <a:off x="6019801" y="2279428"/>
          <a:ext cx="2743200" cy="578072"/>
        </a:xfrm>
        <a:prstGeom xmlns:a="http://schemas.openxmlformats.org/drawingml/2006/main" prst="rect">
          <a:avLst/>
        </a:prstGeom>
        <a:solidFill xmlns:a="http://schemas.openxmlformats.org/drawingml/2006/main">
          <a:schemeClr val="bg2"/>
        </a:solidFill>
        <a:ln xmlns:a="http://schemas.openxmlformats.org/drawingml/2006/main">
          <a:solidFill>
            <a:schemeClr val="tx1"/>
          </a:solidFill>
        </a:ln>
      </cdr:spPr>
      <cdr:txBody>
        <a:bodyPr xmlns:a="http://schemas.openxmlformats.org/drawingml/2006/main" vertOverflow="clip" wrap="none" rtlCol="0"/>
        <a:lstStyle xmlns:a="http://schemas.openxmlformats.org/drawingml/2006/main"/>
        <a:p xmlns:a="http://schemas.openxmlformats.org/drawingml/2006/main">
          <a:r>
            <a:rPr lang="en-US" sz="1400" b="1" dirty="0" smtClean="0">
              <a:solidFill>
                <a:schemeClr val="tx1"/>
              </a:solidFill>
            </a:rPr>
            <a:t>Total fatal work injuries = 461</a:t>
          </a:r>
        </a:p>
        <a:p xmlns:a="http://schemas.openxmlformats.org/drawingml/2006/main">
          <a:r>
            <a:rPr lang="en-US" sz="1400" b="1" dirty="0" smtClean="0">
              <a:solidFill>
                <a:schemeClr val="tx1"/>
              </a:solidFill>
            </a:rPr>
            <a:t>All worker fatal injury rate = 4.4</a:t>
          </a:r>
          <a:endParaRPr lang="en-US" sz="1400" b="1" dirty="0">
            <a:solidFill>
              <a:schemeClr val="tx1"/>
            </a:solidFill>
          </a:endParaRPr>
        </a:p>
      </cdr:txBody>
    </cdr:sp>
  </cdr:relSizeAnchor>
  <cdr:relSizeAnchor xmlns:cdr="http://schemas.openxmlformats.org/drawingml/2006/chartDrawing">
    <cdr:from>
      <cdr:x>0.75214</cdr:x>
      <cdr:y>0.44089</cdr:y>
    </cdr:from>
    <cdr:to>
      <cdr:x>0.8547</cdr:x>
      <cdr:y>0.60089</cdr:y>
    </cdr:to>
    <cdr:sp macro="" textlink="">
      <cdr:nvSpPr>
        <cdr:cNvPr id="26" name="TextBox 25"/>
        <cdr:cNvSpPr txBox="1"/>
      </cdr:nvSpPr>
      <cdr:spPr>
        <a:xfrm xmlns:a="http://schemas.openxmlformats.org/drawingml/2006/main">
          <a:off x="6705600" y="2519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0.62393</cdr:x>
      <cdr:y>0.88</cdr:y>
    </cdr:from>
    <cdr:to>
      <cdr:x>0.76923</cdr:x>
      <cdr:y>1</cdr:y>
    </cdr:to>
    <cdr:sp macro="" textlink="">
      <cdr:nvSpPr>
        <cdr:cNvPr id="15" name="TextBox 14"/>
        <cdr:cNvSpPr txBox="1"/>
      </cdr:nvSpPr>
      <cdr:spPr>
        <a:xfrm xmlns:a="http://schemas.openxmlformats.org/drawingml/2006/main">
          <a:off x="5562600" y="5029200"/>
          <a:ext cx="1295400" cy="685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0.64957</cdr:x>
      <cdr:y>0.84</cdr:y>
    </cdr:from>
    <cdr:to>
      <cdr:x>0.75214</cdr:x>
      <cdr:y>1</cdr:y>
    </cdr:to>
    <cdr:sp macro="" textlink="">
      <cdr:nvSpPr>
        <cdr:cNvPr id="27" name="TextBox 26"/>
        <cdr:cNvSpPr txBox="1"/>
      </cdr:nvSpPr>
      <cdr:spPr>
        <a:xfrm xmlns:a="http://schemas.openxmlformats.org/drawingml/2006/main">
          <a:off x="5791200" y="51068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400" dirty="0">
              <a:solidFill>
                <a:schemeClr val="tx1"/>
              </a:solidFill>
            </a:rPr>
            <a:t>5</a:t>
          </a:r>
        </a:p>
      </cdr:txBody>
    </cdr:sp>
  </cdr:relSizeAnchor>
  <cdr:relSizeAnchor xmlns:cdr="http://schemas.openxmlformats.org/drawingml/2006/chartDrawing">
    <cdr:from>
      <cdr:x>0.73504</cdr:x>
      <cdr:y>0.84</cdr:y>
    </cdr:from>
    <cdr:to>
      <cdr:x>0.8547</cdr:x>
      <cdr:y>1</cdr:y>
    </cdr:to>
    <cdr:sp macro="" textlink="">
      <cdr:nvSpPr>
        <cdr:cNvPr id="28" name="TextBox 27"/>
        <cdr:cNvSpPr txBox="1"/>
      </cdr:nvSpPr>
      <cdr:spPr>
        <a:xfrm xmlns:a="http://schemas.openxmlformats.org/drawingml/2006/main">
          <a:off x="6553200" y="4800600"/>
          <a:ext cx="10668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400" dirty="0" smtClean="0">
              <a:solidFill>
                <a:schemeClr val="tx1"/>
              </a:solidFill>
            </a:rPr>
            <a:t>10</a:t>
          </a:r>
          <a:endParaRPr lang="en-US" sz="1400" dirty="0">
            <a:solidFill>
              <a:schemeClr val="tx1"/>
            </a:solidFill>
          </a:endParaRPr>
        </a:p>
      </cdr:txBody>
    </cdr:sp>
  </cdr:relSizeAnchor>
  <cdr:relSizeAnchor xmlns:cdr="http://schemas.openxmlformats.org/drawingml/2006/chartDrawing">
    <cdr:from>
      <cdr:x>0.83761</cdr:x>
      <cdr:y>0.84</cdr:y>
    </cdr:from>
    <cdr:to>
      <cdr:x>0.94872</cdr:x>
      <cdr:y>1</cdr:y>
    </cdr:to>
    <cdr:sp macro="" textlink="">
      <cdr:nvSpPr>
        <cdr:cNvPr id="29" name="TextBox 28"/>
        <cdr:cNvSpPr txBox="1"/>
      </cdr:nvSpPr>
      <cdr:spPr>
        <a:xfrm xmlns:a="http://schemas.openxmlformats.org/drawingml/2006/main">
          <a:off x="7467600" y="4800600"/>
          <a:ext cx="9906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400" dirty="0" smtClean="0">
              <a:solidFill>
                <a:schemeClr val="tx1"/>
              </a:solidFill>
            </a:rPr>
            <a:t>15</a:t>
          </a:r>
          <a:endParaRPr lang="en-US" sz="1400" dirty="0">
            <a:solidFill>
              <a:schemeClr val="tx1"/>
            </a:solidFill>
          </a:endParaRPr>
        </a:p>
      </cdr:txBody>
    </cdr:sp>
  </cdr:relSizeAnchor>
  <cdr:relSizeAnchor xmlns:cdr="http://schemas.openxmlformats.org/drawingml/2006/chartDrawing">
    <cdr:from>
      <cdr:x>0.88034</cdr:x>
      <cdr:y>0.84</cdr:y>
    </cdr:from>
    <cdr:to>
      <cdr:x>1</cdr:x>
      <cdr:y>1</cdr:y>
    </cdr:to>
    <cdr:sp macro="" textlink="">
      <cdr:nvSpPr>
        <cdr:cNvPr id="30" name="TextBox 29"/>
        <cdr:cNvSpPr txBox="1"/>
      </cdr:nvSpPr>
      <cdr:spPr>
        <a:xfrm xmlns:a="http://schemas.openxmlformats.org/drawingml/2006/main">
          <a:off x="7848600" y="4800600"/>
          <a:ext cx="10668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400" dirty="0">
              <a:solidFill>
                <a:schemeClr val="tx1"/>
              </a:solidFill>
            </a:rPr>
            <a:t> </a:t>
          </a:r>
          <a:r>
            <a:rPr lang="en-US" sz="1400" dirty="0" smtClean="0">
              <a:solidFill>
                <a:schemeClr val="tx1"/>
              </a:solidFill>
            </a:rPr>
            <a:t>        20</a:t>
          </a:r>
          <a:endParaRPr lang="en-US" sz="1400" dirty="0">
            <a:solidFill>
              <a:schemeClr val="tx1"/>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0.18015</cdr:y>
    </cdr:from>
    <cdr:to>
      <cdr:x>0.47458</cdr:x>
      <cdr:y>0.43662</cdr:y>
    </cdr:to>
    <cdr:sp macro="" textlink="">
      <cdr:nvSpPr>
        <cdr:cNvPr id="3" name="TextBox 2"/>
        <cdr:cNvSpPr txBox="1"/>
      </cdr:nvSpPr>
      <cdr:spPr>
        <a:xfrm xmlns:a="http://schemas.openxmlformats.org/drawingml/2006/main">
          <a:off x="3352788" y="988368"/>
          <a:ext cx="914446" cy="14071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15.4%</a:t>
          </a:r>
          <a:endParaRPr lang="en-US" sz="1600" b="1" dirty="0"/>
        </a:p>
      </cdr:txBody>
    </cdr:sp>
  </cdr:relSizeAnchor>
  <cdr:relSizeAnchor xmlns:cdr="http://schemas.openxmlformats.org/drawingml/2006/chartDrawing">
    <cdr:from>
      <cdr:x>0.45763</cdr:x>
      <cdr:y>0.40237</cdr:y>
    </cdr:from>
    <cdr:to>
      <cdr:x>0.55932</cdr:x>
      <cdr:y>0.64789</cdr:y>
    </cdr:to>
    <cdr:sp macro="" textlink="">
      <cdr:nvSpPr>
        <cdr:cNvPr id="4" name="TextBox 3"/>
        <cdr:cNvSpPr txBox="1"/>
      </cdr:nvSpPr>
      <cdr:spPr>
        <a:xfrm xmlns:a="http://schemas.openxmlformats.org/drawingml/2006/main">
          <a:off x="4114826" y="2207568"/>
          <a:ext cx="914356" cy="13470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13.5%</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11.0%</a:t>
          </a:r>
          <a:endParaRPr lang="en-US" sz="1600" b="1" dirty="0"/>
        </a:p>
      </cdr:txBody>
    </cdr:sp>
  </cdr:relSizeAnchor>
  <cdr:relSizeAnchor xmlns:cdr="http://schemas.openxmlformats.org/drawingml/2006/chartDrawing">
    <cdr:from>
      <cdr:x>0.16102</cdr:x>
      <cdr:y>0.67606</cdr:y>
    </cdr:from>
    <cdr:to>
      <cdr:x>0.26271</cdr:x>
      <cdr:y>0.84507</cdr:y>
    </cdr:to>
    <cdr:sp macro="" textlink="">
      <cdr:nvSpPr>
        <cdr:cNvPr id="6" name="TextBox 5"/>
        <cdr:cNvSpPr txBox="1"/>
      </cdr:nvSpPr>
      <cdr:spPr>
        <a:xfrm xmlns:a="http://schemas.openxmlformats.org/drawingml/2006/main">
          <a:off x="1447800" y="3657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39.8%</a:t>
          </a:r>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4.0%</a:t>
          </a:r>
          <a:endParaRPr lang="en-US" sz="1600" b="1" dirty="0"/>
        </a:p>
      </cdr:txBody>
    </cdr:sp>
  </cdr:relSizeAnchor>
  <cdr:relSizeAnchor xmlns:cdr="http://schemas.openxmlformats.org/drawingml/2006/chartDrawing">
    <cdr:from>
      <cdr:x>0.19492</cdr:x>
      <cdr:y>0.15237</cdr:y>
    </cdr:from>
    <cdr:to>
      <cdr:x>0.27966</cdr:x>
      <cdr:y>0.42254</cdr:y>
    </cdr:to>
    <cdr:sp macro="" textlink="">
      <cdr:nvSpPr>
        <cdr:cNvPr id="8" name="TextBox 7"/>
        <cdr:cNvSpPr txBox="1"/>
      </cdr:nvSpPr>
      <cdr:spPr>
        <a:xfrm xmlns:a="http://schemas.openxmlformats.org/drawingml/2006/main">
          <a:off x="1752643" y="835968"/>
          <a:ext cx="761948" cy="148225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16.1%</a:t>
          </a:r>
          <a:endParaRPr lang="en-US" sz="1600" b="1" dirty="0"/>
        </a:p>
      </cdr:txBody>
    </cdr:sp>
  </cdr:relSizeAnchor>
  <cdr:relSizeAnchor xmlns:cdr="http://schemas.openxmlformats.org/drawingml/2006/chartDrawing">
    <cdr:from>
      <cdr:x>0.64407</cdr:x>
      <cdr:y>0.91339</cdr:y>
    </cdr:from>
    <cdr:to>
      <cdr:x>0.97458</cdr:x>
      <cdr:y>1</cdr:y>
    </cdr:to>
    <cdr:sp macro="" textlink="">
      <cdr:nvSpPr>
        <cdr:cNvPr id="9" name="TextBox 8"/>
        <cdr:cNvSpPr txBox="1"/>
      </cdr:nvSpPr>
      <cdr:spPr>
        <a:xfrm xmlns:a="http://schemas.openxmlformats.org/drawingml/2006/main">
          <a:off x="5791200" y="4941624"/>
          <a:ext cx="2971800" cy="4685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2,423</a:t>
          </a:r>
        </a:p>
        <a:p xmlns:a="http://schemas.openxmlformats.org/drawingml/2006/main">
          <a:endParaRPr lang="en-US" sz="1100" dirty="0"/>
        </a:p>
      </cdr:txBody>
    </cdr:sp>
  </cdr:relSizeAnchor>
</c:userShapes>
</file>

<file path=ppt/drawings/drawing5.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0.26761</cdr:y>
    </cdr:from>
    <cdr:to>
      <cdr:x>0.47458</cdr:x>
      <cdr:y>0.43662</cdr:y>
    </cdr:to>
    <cdr:sp macro="" textlink="">
      <cdr:nvSpPr>
        <cdr:cNvPr id="3" name="TextBox 2"/>
        <cdr:cNvSpPr txBox="1"/>
      </cdr:nvSpPr>
      <cdr:spPr>
        <a:xfrm xmlns:a="http://schemas.openxmlformats.org/drawingml/2006/main">
          <a:off x="3352800" y="1447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0.45763</cdr:x>
      <cdr:y>0.40237</cdr:y>
    </cdr:from>
    <cdr:to>
      <cdr:x>0.55932</cdr:x>
      <cdr:y>0.64789</cdr:y>
    </cdr:to>
    <cdr:sp macro="" textlink="">
      <cdr:nvSpPr>
        <cdr:cNvPr id="4" name="TextBox 3"/>
        <cdr:cNvSpPr txBox="1"/>
      </cdr:nvSpPr>
      <cdr:spPr>
        <a:xfrm xmlns:a="http://schemas.openxmlformats.org/drawingml/2006/main">
          <a:off x="4114826" y="2207568"/>
          <a:ext cx="914356" cy="13470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57.0%</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0.11864</cdr:x>
      <cdr:y>0.44404</cdr:y>
    </cdr:from>
    <cdr:to>
      <cdr:x>0.26271</cdr:x>
      <cdr:y>0.84507</cdr:y>
    </cdr:to>
    <cdr:sp macro="" textlink="">
      <cdr:nvSpPr>
        <cdr:cNvPr id="6" name="TextBox 5"/>
        <cdr:cNvSpPr txBox="1"/>
      </cdr:nvSpPr>
      <cdr:spPr>
        <a:xfrm xmlns:a="http://schemas.openxmlformats.org/drawingml/2006/main">
          <a:off x="1066800" y="2436168"/>
          <a:ext cx="1295383" cy="22002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31.5%</a:t>
          </a:r>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0.19492</cdr:x>
      <cdr:y>0.12459</cdr:y>
    </cdr:from>
    <cdr:to>
      <cdr:x>0.29661</cdr:x>
      <cdr:y>0.42254</cdr:y>
    </cdr:to>
    <cdr:sp macro="" textlink="">
      <cdr:nvSpPr>
        <cdr:cNvPr id="8" name="TextBox 7"/>
        <cdr:cNvSpPr txBox="1"/>
      </cdr:nvSpPr>
      <cdr:spPr>
        <a:xfrm xmlns:a="http://schemas.openxmlformats.org/drawingml/2006/main">
          <a:off x="1752642" y="683568"/>
          <a:ext cx="914357" cy="163465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11.6%</a:t>
          </a:r>
          <a:endParaRPr lang="en-US" sz="1600" b="1" dirty="0"/>
        </a:p>
      </cdr:txBody>
    </cdr:sp>
  </cdr:relSizeAnchor>
  <cdr:relSizeAnchor xmlns:cdr="http://schemas.openxmlformats.org/drawingml/2006/chartDrawing">
    <cdr:from>
      <cdr:x>0.64407</cdr:x>
      <cdr:y>0.88848</cdr:y>
    </cdr:from>
    <cdr:to>
      <cdr:x>0.97458</cdr:x>
      <cdr:y>1</cdr:y>
    </cdr:to>
    <cdr:sp macro="" textlink="">
      <cdr:nvSpPr>
        <cdr:cNvPr id="9" name="TextBox 8"/>
        <cdr:cNvSpPr txBox="1"/>
      </cdr:nvSpPr>
      <cdr:spPr>
        <a:xfrm xmlns:a="http://schemas.openxmlformats.org/drawingml/2006/main">
          <a:off x="5791220" y="4874568"/>
          <a:ext cx="2971814" cy="61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372</a:t>
          </a:r>
        </a:p>
        <a:p xmlns:a="http://schemas.openxmlformats.org/drawingml/2006/main">
          <a:endParaRPr lang="en-US" sz="1100" dirty="0"/>
        </a:p>
      </cdr:txBody>
    </cdr:sp>
  </cdr:relSizeAnchor>
</c:userShapes>
</file>

<file path=ppt/drawings/drawing6.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0.26761</cdr:y>
    </cdr:from>
    <cdr:to>
      <cdr:x>0.47458</cdr:x>
      <cdr:y>0.43662</cdr:y>
    </cdr:to>
    <cdr:sp macro="" textlink="">
      <cdr:nvSpPr>
        <cdr:cNvPr id="3" name="TextBox 2"/>
        <cdr:cNvSpPr txBox="1"/>
      </cdr:nvSpPr>
      <cdr:spPr>
        <a:xfrm xmlns:a="http://schemas.openxmlformats.org/drawingml/2006/main">
          <a:off x="3352800" y="1447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0.34746</cdr:x>
      <cdr:y>0.12459</cdr:y>
    </cdr:from>
    <cdr:to>
      <cdr:x>0.55932</cdr:x>
      <cdr:y>0.64789</cdr:y>
    </cdr:to>
    <cdr:sp macro="" textlink="">
      <cdr:nvSpPr>
        <cdr:cNvPr id="4" name="TextBox 3"/>
        <cdr:cNvSpPr txBox="1"/>
      </cdr:nvSpPr>
      <cdr:spPr>
        <a:xfrm xmlns:a="http://schemas.openxmlformats.org/drawingml/2006/main">
          <a:off x="3124200" y="683569"/>
          <a:ext cx="1904982" cy="28710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21.2%</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0.28814</cdr:x>
      <cdr:y>0.72182</cdr:y>
    </cdr:from>
    <cdr:to>
      <cdr:x>0.40678</cdr:x>
      <cdr:y>0.90237</cdr:y>
    </cdr:to>
    <cdr:sp macro="" textlink="">
      <cdr:nvSpPr>
        <cdr:cNvPr id="6" name="TextBox 5"/>
        <cdr:cNvSpPr txBox="1"/>
      </cdr:nvSpPr>
      <cdr:spPr>
        <a:xfrm xmlns:a="http://schemas.openxmlformats.org/drawingml/2006/main">
          <a:off x="2590800" y="3960168"/>
          <a:ext cx="1066800" cy="990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11.7%</a:t>
          </a:r>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0.13559</cdr:x>
      <cdr:y>0.40237</cdr:y>
    </cdr:from>
    <cdr:to>
      <cdr:x>0.29661</cdr:x>
      <cdr:y>0.54126</cdr:y>
    </cdr:to>
    <cdr:sp macro="" textlink="">
      <cdr:nvSpPr>
        <cdr:cNvPr id="8" name="TextBox 7"/>
        <cdr:cNvSpPr txBox="1"/>
      </cdr:nvSpPr>
      <cdr:spPr>
        <a:xfrm xmlns:a="http://schemas.openxmlformats.org/drawingml/2006/main">
          <a:off x="1219199" y="2207568"/>
          <a:ext cx="1447799" cy="7619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44.5%</a:t>
          </a:r>
          <a:endParaRPr lang="en-US" sz="1600" b="1" dirty="0"/>
        </a:p>
      </cdr:txBody>
    </cdr:sp>
  </cdr:relSizeAnchor>
  <cdr:relSizeAnchor xmlns:cdr="http://schemas.openxmlformats.org/drawingml/2006/chartDrawing">
    <cdr:from>
      <cdr:x>0.64407</cdr:x>
      <cdr:y>0.88848</cdr:y>
    </cdr:from>
    <cdr:to>
      <cdr:x>0.97458</cdr:x>
      <cdr:y>1</cdr:y>
    </cdr:to>
    <cdr:sp macro="" textlink="">
      <cdr:nvSpPr>
        <cdr:cNvPr id="9" name="TextBox 8"/>
        <cdr:cNvSpPr txBox="1"/>
      </cdr:nvSpPr>
      <cdr:spPr>
        <a:xfrm xmlns:a="http://schemas.openxmlformats.org/drawingml/2006/main">
          <a:off x="5791220" y="4874568"/>
          <a:ext cx="2971814" cy="61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326</a:t>
          </a:r>
        </a:p>
        <a:p xmlns:a="http://schemas.openxmlformats.org/drawingml/2006/main">
          <a:endParaRPr lang="en-US" sz="1100" dirty="0"/>
        </a:p>
      </cdr:txBody>
    </cdr:sp>
  </cdr:relSizeAnchor>
  <cdr:relSizeAnchor xmlns:cdr="http://schemas.openxmlformats.org/drawingml/2006/chartDrawing">
    <cdr:from>
      <cdr:x>0.42373</cdr:x>
      <cdr:y>0.56904</cdr:y>
    </cdr:from>
    <cdr:to>
      <cdr:x>0.52542</cdr:x>
      <cdr:y>0.7357</cdr:y>
    </cdr:to>
    <cdr:sp macro="" textlink="">
      <cdr:nvSpPr>
        <cdr:cNvPr id="10" name="TextBox 9"/>
        <cdr:cNvSpPr txBox="1"/>
      </cdr:nvSpPr>
      <cdr:spPr>
        <a:xfrm xmlns:a="http://schemas.openxmlformats.org/drawingml/2006/main">
          <a:off x="3810000" y="312196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22.7%</a:t>
          </a:r>
          <a:endParaRPr lang="en-US" sz="1600" b="1" dirty="0"/>
        </a:p>
      </cdr:txBody>
    </cdr:sp>
  </cdr:relSizeAnchor>
</c:userShapes>
</file>

<file path=ppt/drawings/drawing7.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0.26761</cdr:y>
    </cdr:from>
    <cdr:to>
      <cdr:x>0.47458</cdr:x>
      <cdr:y>0.43662</cdr:y>
    </cdr:to>
    <cdr:sp macro="" textlink="">
      <cdr:nvSpPr>
        <cdr:cNvPr id="3" name="TextBox 2"/>
        <cdr:cNvSpPr txBox="1"/>
      </cdr:nvSpPr>
      <cdr:spPr>
        <a:xfrm xmlns:a="http://schemas.openxmlformats.org/drawingml/2006/main">
          <a:off x="3352800" y="1447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0.40678</cdr:x>
      <cdr:y>0.38848</cdr:y>
    </cdr:from>
    <cdr:to>
      <cdr:x>0.55932</cdr:x>
      <cdr:y>0.64789</cdr:y>
    </cdr:to>
    <cdr:sp macro="" textlink="">
      <cdr:nvSpPr>
        <cdr:cNvPr id="4" name="TextBox 3"/>
        <cdr:cNvSpPr txBox="1"/>
      </cdr:nvSpPr>
      <cdr:spPr>
        <a:xfrm xmlns:a="http://schemas.openxmlformats.org/drawingml/2006/main">
          <a:off x="3657600" y="2131368"/>
          <a:ext cx="1371582" cy="14232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53.0%</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0.11864</cdr:x>
      <cdr:y>0.58293</cdr:y>
    </cdr:from>
    <cdr:to>
      <cdr:x>0.40678</cdr:x>
      <cdr:y>0.90237</cdr:y>
    </cdr:to>
    <cdr:sp macro="" textlink="">
      <cdr:nvSpPr>
        <cdr:cNvPr id="6" name="TextBox 5"/>
        <cdr:cNvSpPr txBox="1"/>
      </cdr:nvSpPr>
      <cdr:spPr>
        <a:xfrm xmlns:a="http://schemas.openxmlformats.org/drawingml/2006/main">
          <a:off x="1066800" y="3198168"/>
          <a:ext cx="2590803" cy="17525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22.2%</a:t>
          </a:r>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0.1017</cdr:x>
      <cdr:y>0.30515</cdr:y>
    </cdr:from>
    <cdr:to>
      <cdr:x>0.29661</cdr:x>
      <cdr:y>0.54126</cdr:y>
    </cdr:to>
    <cdr:sp macro="" textlink="">
      <cdr:nvSpPr>
        <cdr:cNvPr id="8" name="TextBox 7"/>
        <cdr:cNvSpPr txBox="1"/>
      </cdr:nvSpPr>
      <cdr:spPr>
        <a:xfrm xmlns:a="http://schemas.openxmlformats.org/drawingml/2006/main">
          <a:off x="914401" y="1674168"/>
          <a:ext cx="1752598" cy="12954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12.8%</a:t>
          </a:r>
          <a:endParaRPr lang="en-US" sz="1600" b="1" dirty="0"/>
        </a:p>
      </cdr:txBody>
    </cdr:sp>
  </cdr:relSizeAnchor>
  <cdr:relSizeAnchor xmlns:cdr="http://schemas.openxmlformats.org/drawingml/2006/chartDrawing">
    <cdr:from>
      <cdr:x>0.64407</cdr:x>
      <cdr:y>0.88848</cdr:y>
    </cdr:from>
    <cdr:to>
      <cdr:x>0.97458</cdr:x>
      <cdr:y>1</cdr:y>
    </cdr:to>
    <cdr:sp macro="" textlink="">
      <cdr:nvSpPr>
        <cdr:cNvPr id="9" name="TextBox 8"/>
        <cdr:cNvSpPr txBox="1"/>
      </cdr:nvSpPr>
      <cdr:spPr>
        <a:xfrm xmlns:a="http://schemas.openxmlformats.org/drawingml/2006/main">
          <a:off x="5791220" y="4874568"/>
          <a:ext cx="2971814" cy="61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266</a:t>
          </a:r>
        </a:p>
        <a:p xmlns:a="http://schemas.openxmlformats.org/drawingml/2006/main">
          <a:endParaRPr lang="en-US" sz="1100" dirty="0"/>
        </a:p>
      </cdr:txBody>
    </cdr:sp>
  </cdr:relSizeAnchor>
  <cdr:relSizeAnchor xmlns:cdr="http://schemas.openxmlformats.org/drawingml/2006/chartDrawing">
    <cdr:from>
      <cdr:x>0.19492</cdr:x>
      <cdr:y>0.12459</cdr:y>
    </cdr:from>
    <cdr:to>
      <cdr:x>0.52542</cdr:x>
      <cdr:y>0.7357</cdr:y>
    </cdr:to>
    <cdr:sp macro="" textlink="">
      <cdr:nvSpPr>
        <cdr:cNvPr id="10" name="TextBox 9"/>
        <cdr:cNvSpPr txBox="1"/>
      </cdr:nvSpPr>
      <cdr:spPr>
        <a:xfrm xmlns:a="http://schemas.openxmlformats.org/drawingml/2006/main">
          <a:off x="1752601" y="683569"/>
          <a:ext cx="2971766" cy="33527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12.0%</a:t>
          </a:r>
          <a:endParaRPr lang="en-US" sz="1600" b="1" dirty="0"/>
        </a:p>
      </cdr:txBody>
    </cdr:sp>
  </cdr:relSizeAnchor>
</c:userShapes>
</file>

<file path=ppt/drawings/drawing8.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0.26761</cdr:y>
    </cdr:from>
    <cdr:to>
      <cdr:x>0.47458</cdr:x>
      <cdr:y>0.43662</cdr:y>
    </cdr:to>
    <cdr:sp macro="" textlink="">
      <cdr:nvSpPr>
        <cdr:cNvPr id="3" name="TextBox 2"/>
        <cdr:cNvSpPr txBox="1"/>
      </cdr:nvSpPr>
      <cdr:spPr>
        <a:xfrm xmlns:a="http://schemas.openxmlformats.org/drawingml/2006/main">
          <a:off x="3352800" y="1447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0.40678</cdr:x>
      <cdr:y>0.49959</cdr:y>
    </cdr:from>
    <cdr:to>
      <cdr:x>0.55932</cdr:x>
      <cdr:y>0.64789</cdr:y>
    </cdr:to>
    <cdr:sp macro="" textlink="">
      <cdr:nvSpPr>
        <cdr:cNvPr id="4" name="TextBox 3"/>
        <cdr:cNvSpPr txBox="1"/>
      </cdr:nvSpPr>
      <cdr:spPr>
        <a:xfrm xmlns:a="http://schemas.openxmlformats.org/drawingml/2006/main">
          <a:off x="3657601" y="2740968"/>
          <a:ext cx="1371582" cy="8136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66.8%</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0.05932</cdr:x>
      <cdr:y>0.51348</cdr:y>
    </cdr:from>
    <cdr:to>
      <cdr:x>0.40678</cdr:x>
      <cdr:y>0.90237</cdr:y>
    </cdr:to>
    <cdr:sp macro="" textlink="">
      <cdr:nvSpPr>
        <cdr:cNvPr id="6" name="TextBox 5"/>
        <cdr:cNvSpPr txBox="1"/>
      </cdr:nvSpPr>
      <cdr:spPr>
        <a:xfrm xmlns:a="http://schemas.openxmlformats.org/drawingml/2006/main">
          <a:off x="533400" y="2817168"/>
          <a:ext cx="3124203" cy="21335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8.0%</a:t>
          </a:r>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0.1017</cdr:x>
      <cdr:y>0.30515</cdr:y>
    </cdr:from>
    <cdr:to>
      <cdr:x>0.29661</cdr:x>
      <cdr:y>0.54126</cdr:y>
    </cdr:to>
    <cdr:sp macro="" textlink="">
      <cdr:nvSpPr>
        <cdr:cNvPr id="8" name="TextBox 7"/>
        <cdr:cNvSpPr txBox="1"/>
      </cdr:nvSpPr>
      <cdr:spPr>
        <a:xfrm xmlns:a="http://schemas.openxmlformats.org/drawingml/2006/main">
          <a:off x="914401" y="1674168"/>
          <a:ext cx="1752598" cy="12954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15.9%</a:t>
          </a:r>
          <a:endParaRPr lang="en-US" sz="1600" b="1" dirty="0"/>
        </a:p>
      </cdr:txBody>
    </cdr:sp>
  </cdr:relSizeAnchor>
  <cdr:relSizeAnchor xmlns:cdr="http://schemas.openxmlformats.org/drawingml/2006/chartDrawing">
    <cdr:from>
      <cdr:x>0.64407</cdr:x>
      <cdr:y>0.90237</cdr:y>
    </cdr:from>
    <cdr:to>
      <cdr:x>0.97458</cdr:x>
      <cdr:y>1</cdr:y>
    </cdr:to>
    <cdr:sp macro="" textlink="">
      <cdr:nvSpPr>
        <cdr:cNvPr id="9" name="TextBox 8"/>
        <cdr:cNvSpPr txBox="1"/>
      </cdr:nvSpPr>
      <cdr:spPr>
        <a:xfrm xmlns:a="http://schemas.openxmlformats.org/drawingml/2006/main">
          <a:off x="5791220" y="4950763"/>
          <a:ext cx="2971814" cy="53563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965</a:t>
          </a:r>
        </a:p>
        <a:p xmlns:a="http://schemas.openxmlformats.org/drawingml/2006/main">
          <a:endParaRPr lang="en-US" sz="1100" dirty="0"/>
        </a:p>
      </cdr:txBody>
    </cdr:sp>
  </cdr:relSizeAnchor>
  <cdr:relSizeAnchor xmlns:cdr="http://schemas.openxmlformats.org/drawingml/2006/chartDrawing">
    <cdr:from>
      <cdr:x>0.19492</cdr:x>
      <cdr:y>0.1107</cdr:y>
    </cdr:from>
    <cdr:to>
      <cdr:x>0.52542</cdr:x>
      <cdr:y>0.7357</cdr:y>
    </cdr:to>
    <cdr:sp macro="" textlink="">
      <cdr:nvSpPr>
        <cdr:cNvPr id="10" name="TextBox 9"/>
        <cdr:cNvSpPr txBox="1"/>
      </cdr:nvSpPr>
      <cdr:spPr>
        <a:xfrm xmlns:a="http://schemas.openxmlformats.org/drawingml/2006/main">
          <a:off x="1752643" y="607369"/>
          <a:ext cx="2971723" cy="34289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5.2%</a:t>
          </a:r>
          <a:endParaRPr lang="en-US" sz="1600" b="1" dirty="0"/>
        </a:p>
      </cdr:txBody>
    </cdr:sp>
  </cdr:relSizeAnchor>
  <cdr:relSizeAnchor xmlns:cdr="http://schemas.openxmlformats.org/drawingml/2006/chartDrawing">
    <cdr:from>
      <cdr:x>0.27119</cdr:x>
      <cdr:y>0.05515</cdr:y>
    </cdr:from>
    <cdr:to>
      <cdr:x>0.37288</cdr:x>
      <cdr:y>0.26348</cdr:y>
    </cdr:to>
    <cdr:sp macro="" textlink="">
      <cdr:nvSpPr>
        <cdr:cNvPr id="11" name="TextBox 10"/>
        <cdr:cNvSpPr txBox="1"/>
      </cdr:nvSpPr>
      <cdr:spPr>
        <a:xfrm xmlns:a="http://schemas.openxmlformats.org/drawingml/2006/main">
          <a:off x="2438400" y="302568"/>
          <a:ext cx="914400" cy="1143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4.2%</a:t>
          </a:r>
          <a:endParaRPr lang="en-US" sz="1600" b="1" dirty="0"/>
        </a:p>
      </cdr:txBody>
    </cdr:sp>
  </cdr:relSizeAnchor>
  <cdr:relSizeAnchor xmlns:cdr="http://schemas.openxmlformats.org/drawingml/2006/chartDrawing">
    <cdr:from>
      <cdr:x>0.66949</cdr:x>
      <cdr:y>0.77737</cdr:y>
    </cdr:from>
    <cdr:to>
      <cdr:x>0.90678</cdr:x>
      <cdr:y>0.87459</cdr:y>
    </cdr:to>
    <cdr:sp macro="" textlink="">
      <cdr:nvSpPr>
        <cdr:cNvPr id="12" name="TextBox 11"/>
        <cdr:cNvSpPr txBox="1"/>
      </cdr:nvSpPr>
      <cdr:spPr>
        <a:xfrm xmlns:a="http://schemas.openxmlformats.org/drawingml/2006/main">
          <a:off x="6019800" y="4264968"/>
          <a:ext cx="2133600" cy="5333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solidFill>
                <a:schemeClr val="tx1"/>
              </a:solidFill>
            </a:rPr>
            <a:t>Other or </a:t>
          </a:r>
          <a:r>
            <a:rPr lang="en-US" sz="1800" b="1" dirty="0" smtClean="0">
              <a:solidFill>
                <a:schemeClr val="tx1"/>
              </a:solidFill>
            </a:rPr>
            <a:t>Unknown</a:t>
          </a:r>
          <a:endParaRPr lang="en-US" sz="1800" b="1" dirty="0">
            <a:solidFill>
              <a:schemeClr val="tx1"/>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0.33051</cdr:x>
      <cdr:y>0.1831</cdr:y>
    </cdr:from>
    <cdr:to>
      <cdr:x>0.49153</cdr:x>
      <cdr:y>0.43662</cdr:y>
    </cdr:to>
    <cdr:sp macro="" textlink="">
      <cdr:nvSpPr>
        <cdr:cNvPr id="2" name="TextBox 1"/>
        <cdr:cNvSpPr txBox="1"/>
      </cdr:nvSpPr>
      <cdr:spPr>
        <a:xfrm xmlns:a="http://schemas.openxmlformats.org/drawingml/2006/main">
          <a:off x="2971800" y="990600"/>
          <a:ext cx="1447800" cy="1371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0.37288</cdr:x>
      <cdr:y>0.26761</cdr:y>
    </cdr:from>
    <cdr:to>
      <cdr:x>0.47458</cdr:x>
      <cdr:y>0.43662</cdr:y>
    </cdr:to>
    <cdr:sp macro="" textlink="">
      <cdr:nvSpPr>
        <cdr:cNvPr id="3" name="TextBox 2"/>
        <cdr:cNvSpPr txBox="1"/>
      </cdr:nvSpPr>
      <cdr:spPr>
        <a:xfrm xmlns:a="http://schemas.openxmlformats.org/drawingml/2006/main">
          <a:off x="3352800" y="1447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0.40678</cdr:x>
      <cdr:y>0.49959</cdr:y>
    </cdr:from>
    <cdr:to>
      <cdr:x>0.55932</cdr:x>
      <cdr:y>0.64789</cdr:y>
    </cdr:to>
    <cdr:sp macro="" textlink="">
      <cdr:nvSpPr>
        <cdr:cNvPr id="4" name="TextBox 3"/>
        <cdr:cNvSpPr txBox="1"/>
      </cdr:nvSpPr>
      <cdr:spPr>
        <a:xfrm xmlns:a="http://schemas.openxmlformats.org/drawingml/2006/main">
          <a:off x="3657601" y="2740968"/>
          <a:ext cx="1371582" cy="8136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73.8%</a:t>
          </a:r>
          <a:endParaRPr lang="en-US" sz="1600" b="1" dirty="0"/>
        </a:p>
      </cdr:txBody>
    </cdr:sp>
  </cdr:relSizeAnchor>
  <cdr:relSizeAnchor xmlns:cdr="http://schemas.openxmlformats.org/drawingml/2006/chartDrawing">
    <cdr:from>
      <cdr:x>0.4322</cdr:x>
      <cdr:y>0.59682</cdr:y>
    </cdr:from>
    <cdr:to>
      <cdr:x>0.5339</cdr:x>
      <cdr:y>0.84507</cdr:y>
    </cdr:to>
    <cdr:sp macro="" textlink="">
      <cdr:nvSpPr>
        <cdr:cNvPr id="5" name="TextBox 4"/>
        <cdr:cNvSpPr txBox="1"/>
      </cdr:nvSpPr>
      <cdr:spPr>
        <a:xfrm xmlns:a="http://schemas.openxmlformats.org/drawingml/2006/main">
          <a:off x="3886170" y="3274368"/>
          <a:ext cx="914445" cy="1362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0.05932</cdr:x>
      <cdr:y>0.51348</cdr:y>
    </cdr:from>
    <cdr:to>
      <cdr:x>0.40678</cdr:x>
      <cdr:y>0.90237</cdr:y>
    </cdr:to>
    <cdr:sp macro="" textlink="">
      <cdr:nvSpPr>
        <cdr:cNvPr id="6" name="TextBox 5"/>
        <cdr:cNvSpPr txBox="1"/>
      </cdr:nvSpPr>
      <cdr:spPr>
        <a:xfrm xmlns:a="http://schemas.openxmlformats.org/drawingml/2006/main">
          <a:off x="533400" y="2817168"/>
          <a:ext cx="3124203" cy="21335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0.07627</cdr:x>
      <cdr:y>0.27737</cdr:y>
    </cdr:from>
    <cdr:to>
      <cdr:x>0.23729</cdr:x>
      <cdr:y>0.57746</cdr:y>
    </cdr:to>
    <cdr:sp macro="" textlink="">
      <cdr:nvSpPr>
        <cdr:cNvPr id="7" name="TextBox 6"/>
        <cdr:cNvSpPr txBox="1"/>
      </cdr:nvSpPr>
      <cdr:spPr>
        <a:xfrm xmlns:a="http://schemas.openxmlformats.org/drawingml/2006/main">
          <a:off x="685789" y="1521768"/>
          <a:ext cx="1447828" cy="16464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0.1017</cdr:x>
      <cdr:y>0.30515</cdr:y>
    </cdr:from>
    <cdr:to>
      <cdr:x>0.29661</cdr:x>
      <cdr:y>0.54126</cdr:y>
    </cdr:to>
    <cdr:sp macro="" textlink="">
      <cdr:nvSpPr>
        <cdr:cNvPr id="8" name="TextBox 7"/>
        <cdr:cNvSpPr txBox="1"/>
      </cdr:nvSpPr>
      <cdr:spPr>
        <a:xfrm xmlns:a="http://schemas.openxmlformats.org/drawingml/2006/main">
          <a:off x="914401" y="1674168"/>
          <a:ext cx="1752598" cy="12954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600" b="1" dirty="0"/>
        </a:p>
      </cdr:txBody>
    </cdr:sp>
  </cdr:relSizeAnchor>
  <cdr:relSizeAnchor xmlns:cdr="http://schemas.openxmlformats.org/drawingml/2006/chartDrawing">
    <cdr:from>
      <cdr:x>0.64407</cdr:x>
      <cdr:y>0.84722</cdr:y>
    </cdr:from>
    <cdr:to>
      <cdr:x>0.97458</cdr:x>
      <cdr:y>0.90278</cdr:y>
    </cdr:to>
    <cdr:sp macro="" textlink="">
      <cdr:nvSpPr>
        <cdr:cNvPr id="9" name="TextBox 8"/>
        <cdr:cNvSpPr txBox="1"/>
      </cdr:nvSpPr>
      <cdr:spPr>
        <a:xfrm xmlns:a="http://schemas.openxmlformats.org/drawingml/2006/main">
          <a:off x="5791220" y="4648201"/>
          <a:ext cx="2971814" cy="30479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Total = 390</a:t>
          </a:r>
        </a:p>
        <a:p xmlns:a="http://schemas.openxmlformats.org/drawingml/2006/main">
          <a:endParaRPr lang="en-US" sz="1100" dirty="0"/>
        </a:p>
      </cdr:txBody>
    </cdr:sp>
  </cdr:relSizeAnchor>
  <cdr:relSizeAnchor xmlns:cdr="http://schemas.openxmlformats.org/drawingml/2006/chartDrawing">
    <cdr:from>
      <cdr:x>0.11864</cdr:x>
      <cdr:y>0.24959</cdr:y>
    </cdr:from>
    <cdr:to>
      <cdr:x>0.52542</cdr:x>
      <cdr:y>0.7357</cdr:y>
    </cdr:to>
    <cdr:sp macro="" textlink="">
      <cdr:nvSpPr>
        <cdr:cNvPr id="10" name="TextBox 9"/>
        <cdr:cNvSpPr txBox="1"/>
      </cdr:nvSpPr>
      <cdr:spPr>
        <a:xfrm xmlns:a="http://schemas.openxmlformats.org/drawingml/2006/main">
          <a:off x="1066801" y="1369368"/>
          <a:ext cx="3657566" cy="266697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23.3%</a:t>
          </a:r>
          <a:endParaRPr lang="en-US" sz="1600" b="1" dirty="0"/>
        </a:p>
      </cdr:txBody>
    </cdr:sp>
  </cdr:relSizeAnchor>
  <cdr:relSizeAnchor xmlns:cdr="http://schemas.openxmlformats.org/drawingml/2006/chartDrawing">
    <cdr:from>
      <cdr:x>0.27119</cdr:x>
      <cdr:y>0.04054</cdr:y>
    </cdr:from>
    <cdr:to>
      <cdr:x>0.37288</cdr:x>
      <cdr:y>0.26348</cdr:y>
    </cdr:to>
    <cdr:sp macro="" textlink="">
      <cdr:nvSpPr>
        <cdr:cNvPr id="11" name="TextBox 10"/>
        <cdr:cNvSpPr txBox="1"/>
      </cdr:nvSpPr>
      <cdr:spPr>
        <a:xfrm xmlns:a="http://schemas.openxmlformats.org/drawingml/2006/main">
          <a:off x="2438400" y="228597"/>
          <a:ext cx="914388" cy="125711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t>2.9%</a:t>
          </a:r>
          <a:endParaRPr lang="en-US" sz="16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6CC41D89-4D95-41DE-AA81-CECA7A529AE5}" type="datetimeFigureOut">
              <a:rPr lang="en-US" smtClean="0"/>
              <a:t>2/28/2013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DBC0032F-7BBE-4168-B0D4-56408EFEC2EB}" type="slidenum">
              <a:rPr lang="en-US" smtClean="0"/>
              <a:t>‹#›</a:t>
            </a:fld>
            <a:endParaRPr lang="en-US"/>
          </a:p>
        </p:txBody>
      </p:sp>
    </p:spTree>
    <p:extLst>
      <p:ext uri="{BB962C8B-B14F-4D97-AF65-F5344CB8AC3E}">
        <p14:creationId xmlns:p14="http://schemas.microsoft.com/office/powerpoint/2010/main" val="163370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C0032F-7BBE-4168-B0D4-56408EFEC2EB}" type="slidenum">
              <a:rPr lang="en-US" smtClean="0"/>
              <a:t>3</a:t>
            </a:fld>
            <a:endParaRPr lang="en-US"/>
          </a:p>
        </p:txBody>
      </p:sp>
    </p:spTree>
    <p:extLst>
      <p:ext uri="{BB962C8B-B14F-4D97-AF65-F5344CB8AC3E}">
        <p14:creationId xmlns:p14="http://schemas.microsoft.com/office/powerpoint/2010/main" val="722216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C0032F-7BBE-4168-B0D4-56408EFEC2EB}" type="slidenum">
              <a:rPr lang="en-US" smtClean="0"/>
              <a:t>4</a:t>
            </a:fld>
            <a:endParaRPr lang="en-US"/>
          </a:p>
        </p:txBody>
      </p:sp>
    </p:spTree>
    <p:extLst>
      <p:ext uri="{BB962C8B-B14F-4D97-AF65-F5344CB8AC3E}">
        <p14:creationId xmlns:p14="http://schemas.microsoft.com/office/powerpoint/2010/main" val="722216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C0032F-7BBE-4168-B0D4-56408EFEC2EB}" type="slidenum">
              <a:rPr lang="en-US" smtClean="0"/>
              <a:t>17</a:t>
            </a:fld>
            <a:endParaRPr lang="en-US"/>
          </a:p>
        </p:txBody>
      </p:sp>
    </p:spTree>
    <p:extLst>
      <p:ext uri="{BB962C8B-B14F-4D97-AF65-F5344CB8AC3E}">
        <p14:creationId xmlns:p14="http://schemas.microsoft.com/office/powerpoint/2010/main" val="1022791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C0032F-7BBE-4168-B0D4-56408EFEC2EB}" type="slidenum">
              <a:rPr lang="en-US" smtClean="0"/>
              <a:t>24</a:t>
            </a:fld>
            <a:endParaRPr lang="en-US"/>
          </a:p>
        </p:txBody>
      </p:sp>
    </p:spTree>
    <p:extLst>
      <p:ext uri="{BB962C8B-B14F-4D97-AF65-F5344CB8AC3E}">
        <p14:creationId xmlns:p14="http://schemas.microsoft.com/office/powerpoint/2010/main" val="827956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006B29E-9880-4488-958E-6A6EBCEB7877}" type="datetimeFigureOut">
              <a:rPr lang="en-US" smtClean="0"/>
              <a:t>2/28/2013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92E4072E-2D00-4C8C-AEEC-2882CE9D34A7}"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06B29E-9880-4488-958E-6A6EBCEB7877}" type="datetimeFigureOut">
              <a:rPr lang="en-US" smtClean="0"/>
              <a:t>2/28/2013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06B29E-9880-4488-958E-6A6EBCEB7877}" type="datetimeFigureOut">
              <a:rPr lang="en-US" smtClean="0"/>
              <a:t>2/28/2013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06B29E-9880-4488-958E-6A6EBCEB7877}" type="datetimeFigureOut">
              <a:rPr lang="en-US" smtClean="0"/>
              <a:t>2/28/2013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006B29E-9880-4488-958E-6A6EBCEB7877}" type="datetimeFigureOut">
              <a:rPr lang="en-US" smtClean="0"/>
              <a:t>2/28/2013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92E4072E-2D00-4C8C-AEEC-2882CE9D34A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06B29E-9880-4488-958E-6A6EBCEB7877}" type="datetimeFigureOut">
              <a:rPr lang="en-US" smtClean="0"/>
              <a:t>2/28/2013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006B29E-9880-4488-958E-6A6EBCEB7877}" type="datetimeFigureOut">
              <a:rPr lang="en-US" smtClean="0"/>
              <a:t>2/28/2013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06B29E-9880-4488-958E-6A6EBCEB7877}" type="datetimeFigureOut">
              <a:rPr lang="en-US" smtClean="0"/>
              <a:t>2/28/2013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06B29E-9880-4488-958E-6A6EBCEB7877}" type="datetimeFigureOut">
              <a:rPr lang="en-US" smtClean="0"/>
              <a:t>2/28/2013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06B29E-9880-4488-958E-6A6EBCEB7877}" type="datetimeFigureOut">
              <a:rPr lang="en-US" smtClean="0"/>
              <a:t>2/28/2013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06B29E-9880-4488-958E-6A6EBCEB7877}" type="datetimeFigureOut">
              <a:rPr lang="en-US" smtClean="0"/>
              <a:t>2/28/2013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4072E-2D00-4C8C-AEEC-2882CE9D34A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006B29E-9880-4488-958E-6A6EBCEB7877}" type="datetimeFigureOut">
              <a:rPr lang="en-US" smtClean="0"/>
              <a:t>2/28/2013</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92E4072E-2D00-4C8C-AEEC-2882CE9D34A7}"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Census of Fatal Occupational Injuries</a:t>
            </a:r>
            <a:br>
              <a:rPr lang="en-US" sz="3200" dirty="0" smtClean="0"/>
            </a:br>
            <a:r>
              <a:rPr lang="en-US" sz="3200" dirty="0" smtClean="0"/>
              <a:t>CFOI, Bureau of Labor Statistics</a:t>
            </a:r>
            <a:endParaRPr lang="en-US" sz="3200" dirty="0"/>
          </a:p>
        </p:txBody>
      </p:sp>
      <p:sp>
        <p:nvSpPr>
          <p:cNvPr id="3" name="Content Placeholder 2"/>
          <p:cNvSpPr>
            <a:spLocks noGrp="1"/>
          </p:cNvSpPr>
          <p:nvPr>
            <p:ph idx="1"/>
          </p:nvPr>
        </p:nvSpPr>
        <p:spPr>
          <a:xfrm>
            <a:off x="228600" y="1600200"/>
            <a:ext cx="8763000" cy="4709160"/>
          </a:xfrm>
        </p:spPr>
        <p:txBody>
          <a:bodyPr>
            <a:normAutofit/>
          </a:bodyPr>
          <a:lstStyle/>
          <a:p>
            <a:endParaRPr lang="en-US" sz="1600" dirty="0"/>
          </a:p>
          <a:p>
            <a:r>
              <a:rPr lang="en-US" sz="2000" dirty="0"/>
              <a:t>Decedents’ occupation, work environment, equipment involved in death, and the event are collected</a:t>
            </a:r>
            <a:r>
              <a:rPr lang="en-US" sz="2000" dirty="0" smtClean="0"/>
              <a:t>.</a:t>
            </a:r>
          </a:p>
          <a:p>
            <a:pPr marL="137160" indent="0">
              <a:buNone/>
            </a:pPr>
            <a:endParaRPr lang="en-US" sz="2000" dirty="0"/>
          </a:p>
          <a:p>
            <a:r>
              <a:rPr lang="en-US" sz="2000" dirty="0" smtClean="0"/>
              <a:t>Relies </a:t>
            </a:r>
            <a:r>
              <a:rPr lang="en-US" sz="2000" dirty="0"/>
              <a:t>on records obtained from independent secondary sources (</a:t>
            </a:r>
            <a:r>
              <a:rPr lang="en-US" sz="2000" dirty="0" err="1"/>
              <a:t>e.g</a:t>
            </a:r>
            <a:r>
              <a:rPr lang="en-US" sz="2000" dirty="0"/>
              <a:t>: </a:t>
            </a:r>
            <a:r>
              <a:rPr lang="en-US" sz="2000" dirty="0" smtClean="0"/>
              <a:t>newspapers</a:t>
            </a:r>
            <a:r>
              <a:rPr lang="en-US" sz="2000" dirty="0"/>
              <a:t>/ reports, death certificates, workers’ compensation). </a:t>
            </a:r>
            <a:endParaRPr lang="en-US" sz="2000" dirty="0" smtClean="0"/>
          </a:p>
          <a:p>
            <a:pPr marL="137160" indent="0">
              <a:buNone/>
            </a:pPr>
            <a:endParaRPr lang="en-US" sz="2000" dirty="0"/>
          </a:p>
          <a:p>
            <a:r>
              <a:rPr lang="en-US" sz="2000" dirty="0" smtClean="0"/>
              <a:t>Cases </a:t>
            </a:r>
            <a:r>
              <a:rPr lang="en-US" sz="2000" dirty="0"/>
              <a:t>are substantiated with two or more independent sources</a:t>
            </a:r>
            <a:r>
              <a:rPr lang="en-US" sz="2000" dirty="0" smtClean="0"/>
              <a:t>.</a:t>
            </a:r>
          </a:p>
          <a:p>
            <a:pPr marL="137160" indent="0">
              <a:buNone/>
            </a:pPr>
            <a:endParaRPr lang="en-US" sz="2000" dirty="0"/>
          </a:p>
          <a:p>
            <a:r>
              <a:rPr lang="en-US" sz="2000" dirty="0" smtClean="0"/>
              <a:t>Record </a:t>
            </a:r>
            <a:r>
              <a:rPr lang="en-US" sz="2000" dirty="0"/>
              <a:t>fatalities by the state in which the accident occurred, not state of residence, while rate calculation is based on the state of </a:t>
            </a:r>
            <a:r>
              <a:rPr lang="en-US" sz="2000" dirty="0" smtClean="0"/>
              <a:t>residence.</a:t>
            </a:r>
            <a:endParaRPr lang="en-US" sz="2000" dirty="0"/>
          </a:p>
        </p:txBody>
      </p:sp>
    </p:spTree>
    <p:extLst>
      <p:ext uri="{BB962C8B-B14F-4D97-AF65-F5344CB8AC3E}">
        <p14:creationId xmlns:p14="http://schemas.microsoft.com/office/powerpoint/2010/main" val="2826988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755402426"/>
              </p:ext>
            </p:extLst>
          </p:nvPr>
        </p:nvGraphicFramePr>
        <p:xfrm>
          <a:off x="0" y="1219200"/>
          <a:ext cx="8991600" cy="56388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76200" y="1"/>
            <a:ext cx="9067800" cy="1142999"/>
          </a:xfrm>
        </p:spPr>
        <p:txBody>
          <a:bodyPr>
            <a:normAutofit/>
          </a:bodyPr>
          <a:lstStyle/>
          <a:p>
            <a:r>
              <a:rPr lang="en-US" sz="2400" dirty="0" smtClean="0">
                <a:effectLst>
                  <a:outerShdw blurRad="38100" dist="38100" dir="2700000" algn="tl">
                    <a:srgbClr val="000000">
                      <a:alpha val="43137"/>
                    </a:srgbClr>
                  </a:outerShdw>
                </a:effectLst>
              </a:rPr>
              <a:t>Assault &amp; violent acts Fatal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 Detail</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1440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12563524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by </a:t>
            </a:r>
            <a:r>
              <a:rPr lang="en-US" sz="2400" dirty="0" smtClean="0">
                <a:effectLst>
                  <a:outerShdw blurRad="38100" dist="38100" dir="2700000" algn="tl">
                    <a:srgbClr val="000000">
                      <a:alpha val="43137"/>
                    </a:srgbClr>
                  </a:outerShdw>
                </a:effectLst>
              </a:rPr>
              <a:t>Race or Ethnic Origin</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55815267"/>
              </p:ext>
            </p:extLst>
          </p:nvPr>
        </p:nvGraphicFramePr>
        <p:xfrm>
          <a:off x="-152400" y="1600200"/>
          <a:ext cx="92964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rot="10800000" flipV="1">
            <a:off x="-2" y="6288330"/>
            <a:ext cx="9097736" cy="461665"/>
          </a:xfrm>
          <a:prstGeom prst="rect">
            <a:avLst/>
          </a:prstGeom>
        </p:spPr>
        <p:txBody>
          <a:bodyPr wrap="square">
            <a:spAutoFit/>
          </a:bodyPr>
          <a:lstStyle/>
          <a:p>
            <a:r>
              <a:rPr lang="en-US" sz="1200" dirty="0" smtClean="0">
                <a:solidFill>
                  <a:schemeClr val="bg1"/>
                </a:solidFill>
              </a:rPr>
              <a:t>Source: U.S. Department of Labor, Bureau of Labor Statistics, in cooperation with state and federal agencies, Census of Fatal Occupational Injuries. </a:t>
            </a:r>
            <a:endParaRPr lang="en-US" sz="1200" dirty="0">
              <a:solidFill>
                <a:schemeClr val="bg1"/>
              </a:solidFill>
            </a:endParaRPr>
          </a:p>
        </p:txBody>
      </p:sp>
    </p:spTree>
    <p:extLst>
      <p:ext uri="{BB962C8B-B14F-4D97-AF65-F5344CB8AC3E}">
        <p14:creationId xmlns:p14="http://schemas.microsoft.com/office/powerpoint/2010/main" val="22768279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by </a:t>
            </a:r>
            <a:r>
              <a:rPr lang="en-US" sz="2400" dirty="0" smtClean="0">
                <a:effectLst>
                  <a:outerShdw blurRad="38100" dist="38100" dir="2700000" algn="tl">
                    <a:srgbClr val="000000">
                      <a:alpha val="43137"/>
                    </a:srgbClr>
                  </a:outerShdw>
                </a:effectLst>
              </a:rPr>
              <a:t>Age Groups</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40120"/>
              </p:ext>
            </p:extLst>
          </p:nvPr>
        </p:nvGraphicFramePr>
        <p:xfrm>
          <a:off x="457200" y="1600200"/>
          <a:ext cx="82296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733800" y="5029200"/>
            <a:ext cx="793807" cy="369332"/>
          </a:xfrm>
          <a:prstGeom prst="rect">
            <a:avLst/>
          </a:prstGeom>
          <a:noFill/>
        </p:spPr>
        <p:txBody>
          <a:bodyPr wrap="none" rtlCol="0">
            <a:spAutoFit/>
          </a:bodyPr>
          <a:lstStyle/>
          <a:p>
            <a:r>
              <a:rPr lang="en-US" b="1" dirty="0" smtClean="0">
                <a:solidFill>
                  <a:schemeClr val="bg1"/>
                </a:solidFill>
              </a:rPr>
              <a:t>22.6%</a:t>
            </a:r>
            <a:endParaRPr lang="en-US" b="1" dirty="0">
              <a:solidFill>
                <a:schemeClr val="bg1"/>
              </a:solidFill>
            </a:endParaRPr>
          </a:p>
        </p:txBody>
      </p:sp>
      <p:sp>
        <p:nvSpPr>
          <p:cNvPr id="6" name="TextBox 5"/>
          <p:cNvSpPr txBox="1"/>
          <p:nvPr/>
        </p:nvSpPr>
        <p:spPr>
          <a:xfrm>
            <a:off x="2057400" y="4572000"/>
            <a:ext cx="793807" cy="369332"/>
          </a:xfrm>
          <a:prstGeom prst="rect">
            <a:avLst/>
          </a:prstGeom>
          <a:noFill/>
        </p:spPr>
        <p:txBody>
          <a:bodyPr wrap="none" rtlCol="0">
            <a:spAutoFit/>
          </a:bodyPr>
          <a:lstStyle/>
          <a:p>
            <a:r>
              <a:rPr lang="en-US" b="1" dirty="0">
                <a:solidFill>
                  <a:schemeClr val="bg1"/>
                </a:solidFill>
              </a:rPr>
              <a:t>24.1%</a:t>
            </a:r>
          </a:p>
        </p:txBody>
      </p:sp>
      <p:sp>
        <p:nvSpPr>
          <p:cNvPr id="7" name="TextBox 6"/>
          <p:cNvSpPr txBox="1"/>
          <p:nvPr/>
        </p:nvSpPr>
        <p:spPr>
          <a:xfrm>
            <a:off x="2057400" y="3352800"/>
            <a:ext cx="793807" cy="369332"/>
          </a:xfrm>
          <a:prstGeom prst="rect">
            <a:avLst/>
          </a:prstGeom>
          <a:noFill/>
        </p:spPr>
        <p:txBody>
          <a:bodyPr wrap="none" rtlCol="0">
            <a:spAutoFit/>
          </a:bodyPr>
          <a:lstStyle/>
          <a:p>
            <a:r>
              <a:rPr lang="en-US" b="1" dirty="0" smtClean="0">
                <a:solidFill>
                  <a:schemeClr val="bg1"/>
                </a:solidFill>
              </a:rPr>
              <a:t>15.1%</a:t>
            </a:r>
            <a:endParaRPr lang="en-US" b="1" dirty="0">
              <a:solidFill>
                <a:schemeClr val="bg1"/>
              </a:solidFill>
            </a:endParaRPr>
          </a:p>
        </p:txBody>
      </p:sp>
      <p:sp>
        <p:nvSpPr>
          <p:cNvPr id="8" name="TextBox 7"/>
          <p:cNvSpPr txBox="1"/>
          <p:nvPr/>
        </p:nvSpPr>
        <p:spPr>
          <a:xfrm>
            <a:off x="3048000" y="2590800"/>
            <a:ext cx="678391" cy="369332"/>
          </a:xfrm>
          <a:prstGeom prst="rect">
            <a:avLst/>
          </a:prstGeom>
          <a:noFill/>
        </p:spPr>
        <p:txBody>
          <a:bodyPr wrap="none" rtlCol="0">
            <a:spAutoFit/>
          </a:bodyPr>
          <a:lstStyle/>
          <a:p>
            <a:r>
              <a:rPr lang="en-US" b="1" dirty="0">
                <a:solidFill>
                  <a:schemeClr val="bg1"/>
                </a:solidFill>
              </a:rPr>
              <a:t>6.9%</a:t>
            </a:r>
          </a:p>
        </p:txBody>
      </p:sp>
      <p:sp>
        <p:nvSpPr>
          <p:cNvPr id="9" name="TextBox 8"/>
          <p:cNvSpPr txBox="1"/>
          <p:nvPr/>
        </p:nvSpPr>
        <p:spPr>
          <a:xfrm>
            <a:off x="6934200" y="5638800"/>
            <a:ext cx="1510350" cy="646331"/>
          </a:xfrm>
          <a:prstGeom prst="rect">
            <a:avLst/>
          </a:prstGeom>
          <a:noFill/>
        </p:spPr>
        <p:txBody>
          <a:bodyPr wrap="none" rtlCol="0">
            <a:spAutoFit/>
          </a:bodyPr>
          <a:lstStyle/>
          <a:p>
            <a:r>
              <a:rPr lang="en-US" b="1" dirty="0" smtClean="0"/>
              <a:t>Total = 2,423</a:t>
            </a:r>
          </a:p>
          <a:p>
            <a:endParaRPr lang="en-US" dirty="0"/>
          </a:p>
        </p:txBody>
      </p:sp>
      <p:sp>
        <p:nvSpPr>
          <p:cNvPr id="10" name="TextBox 9"/>
          <p:cNvSpPr txBox="1"/>
          <p:nvPr/>
        </p:nvSpPr>
        <p:spPr>
          <a:xfrm>
            <a:off x="0" y="6285131"/>
            <a:ext cx="8991601" cy="738664"/>
          </a:xfrm>
          <a:prstGeom prst="rect">
            <a:avLst/>
          </a:prstGeom>
          <a:noFill/>
        </p:spPr>
        <p:txBody>
          <a:bodyPr wrap="square" rtlCol="0">
            <a:spAutoFit/>
          </a:bodyPr>
          <a:lstStyle/>
          <a:p>
            <a:r>
              <a:rPr lang="en-US" sz="1200" dirty="0" smtClean="0">
                <a:solidFill>
                  <a:schemeClr val="bg1"/>
                </a:solidFill>
              </a:rPr>
              <a:t>Source: U.S. Department of Labor, Bureau of Labor Statistics, in cooperation with state and federal agencies, Census of Fatal Occupational Injuries. </a:t>
            </a:r>
          </a:p>
          <a:p>
            <a:endParaRPr lang="en-US" dirty="0"/>
          </a:p>
        </p:txBody>
      </p:sp>
    </p:spTree>
    <p:extLst>
      <p:ext uri="{BB962C8B-B14F-4D97-AF65-F5344CB8AC3E}">
        <p14:creationId xmlns:p14="http://schemas.microsoft.com/office/powerpoint/2010/main" val="20565104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by </a:t>
            </a:r>
            <a:r>
              <a:rPr lang="en-US" sz="2400" dirty="0" smtClean="0">
                <a:effectLst>
                  <a:outerShdw blurRad="38100" dist="38100" dir="2700000" algn="tl">
                    <a:srgbClr val="000000">
                      <a:alpha val="43137"/>
                    </a:srgbClr>
                  </a:outerShdw>
                </a:effectLst>
              </a:rPr>
              <a:t>Sex</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11534062"/>
              </p:ext>
            </p:extLst>
          </p:nvPr>
        </p:nvGraphicFramePr>
        <p:xfrm>
          <a:off x="457200" y="1600200"/>
          <a:ext cx="82296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495800" y="4038600"/>
            <a:ext cx="793807" cy="369332"/>
          </a:xfrm>
          <a:prstGeom prst="rect">
            <a:avLst/>
          </a:prstGeom>
          <a:noFill/>
        </p:spPr>
        <p:txBody>
          <a:bodyPr wrap="none" rtlCol="0">
            <a:spAutoFit/>
          </a:bodyPr>
          <a:lstStyle/>
          <a:p>
            <a:r>
              <a:rPr lang="en-US" b="1" dirty="0" smtClean="0">
                <a:solidFill>
                  <a:schemeClr val="bg1"/>
                </a:solidFill>
              </a:rPr>
              <a:t>94.1%</a:t>
            </a:r>
            <a:endParaRPr lang="en-US" b="1" dirty="0">
              <a:solidFill>
                <a:schemeClr val="bg1"/>
              </a:solidFill>
            </a:endParaRPr>
          </a:p>
        </p:txBody>
      </p:sp>
      <p:sp>
        <p:nvSpPr>
          <p:cNvPr id="7" name="TextBox 6"/>
          <p:cNvSpPr txBox="1"/>
          <p:nvPr/>
        </p:nvSpPr>
        <p:spPr>
          <a:xfrm>
            <a:off x="3429000" y="2362200"/>
            <a:ext cx="895770" cy="369332"/>
          </a:xfrm>
          <a:prstGeom prst="rect">
            <a:avLst/>
          </a:prstGeom>
          <a:noFill/>
        </p:spPr>
        <p:txBody>
          <a:bodyPr wrap="square" rtlCol="0">
            <a:spAutoFit/>
          </a:bodyPr>
          <a:lstStyle/>
          <a:p>
            <a:r>
              <a:rPr lang="en-US" b="1" dirty="0" smtClean="0">
                <a:solidFill>
                  <a:schemeClr val="bg1"/>
                </a:solidFill>
              </a:rPr>
              <a:t>5.9%</a:t>
            </a:r>
            <a:endParaRPr lang="en-US" b="1" dirty="0">
              <a:solidFill>
                <a:schemeClr val="bg1"/>
              </a:solidFill>
            </a:endParaRPr>
          </a:p>
        </p:txBody>
      </p:sp>
      <p:sp>
        <p:nvSpPr>
          <p:cNvPr id="8" name="TextBox 7"/>
          <p:cNvSpPr txBox="1"/>
          <p:nvPr/>
        </p:nvSpPr>
        <p:spPr>
          <a:xfrm>
            <a:off x="76200" y="6324600"/>
            <a:ext cx="9067801" cy="646331"/>
          </a:xfrm>
          <a:prstGeom prst="rect">
            <a:avLst/>
          </a:prstGeom>
          <a:noFill/>
        </p:spPr>
        <p:txBody>
          <a:bodyPr wrap="square" rtlCol="0">
            <a:spAutoFit/>
          </a:bodyPr>
          <a:lstStyle/>
          <a:p>
            <a:r>
              <a:rPr lang="en-US" sz="1200" dirty="0" smtClean="0">
                <a:solidFill>
                  <a:schemeClr val="bg1"/>
                </a:solidFill>
              </a:rPr>
              <a:t>Source: U.S. Department of Labor, Bureau of Labor Statistics, in cooperation with state and federal agencies, Census of Fatal Occupational Injuries. </a:t>
            </a:r>
          </a:p>
          <a:p>
            <a:endParaRPr lang="en-US" sz="1200" dirty="0"/>
          </a:p>
        </p:txBody>
      </p:sp>
      <p:sp>
        <p:nvSpPr>
          <p:cNvPr id="9" name="TextBox 8"/>
          <p:cNvSpPr txBox="1"/>
          <p:nvPr/>
        </p:nvSpPr>
        <p:spPr>
          <a:xfrm>
            <a:off x="6705600" y="4800600"/>
            <a:ext cx="1510350" cy="646331"/>
          </a:xfrm>
          <a:prstGeom prst="rect">
            <a:avLst/>
          </a:prstGeom>
          <a:noFill/>
        </p:spPr>
        <p:txBody>
          <a:bodyPr wrap="none" rtlCol="0">
            <a:spAutoFit/>
          </a:bodyPr>
          <a:lstStyle/>
          <a:p>
            <a:r>
              <a:rPr lang="en-US" b="1" dirty="0">
                <a:solidFill>
                  <a:schemeClr val="bg1"/>
                </a:solidFill>
              </a:rPr>
              <a:t>Total = 2,423</a:t>
            </a:r>
          </a:p>
          <a:p>
            <a:endParaRPr lang="en-US" dirty="0"/>
          </a:p>
        </p:txBody>
      </p:sp>
    </p:spTree>
    <p:extLst>
      <p:ext uri="{BB962C8B-B14F-4D97-AF65-F5344CB8AC3E}">
        <p14:creationId xmlns:p14="http://schemas.microsoft.com/office/powerpoint/2010/main" val="22182504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781256111"/>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685800" y="76201"/>
            <a:ext cx="7772400" cy="1142999"/>
          </a:xfrm>
        </p:spPr>
        <p:txBody>
          <a:bodyPr>
            <a:normAutofit/>
          </a:bodyPr>
          <a:lstStyle/>
          <a:p>
            <a:r>
              <a:rPr lang="en-US" sz="2400" dirty="0" smtClean="0">
                <a:effectLst>
                  <a:outerShdw blurRad="38100" dist="38100" dir="2700000" algn="tl">
                    <a:srgbClr val="000000">
                      <a:alpha val="43137"/>
                    </a:srgbClr>
                  </a:outerShdw>
                </a:effectLst>
              </a:rPr>
              <a:t>Fatal Occupational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Females,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schemeClr val="bg1"/>
                </a:solidFill>
              </a:rPr>
              <a:t>Source: U.S. Department of Labor, Bureau of Labor Statistics, in cooperation with state and federal agencies, Census of Fatal Occupational Injuries. </a:t>
            </a:r>
            <a:endParaRPr lang="en-US" sz="1200" dirty="0">
              <a:solidFill>
                <a:schemeClr val="bg1"/>
              </a:solidFill>
            </a:endParaRPr>
          </a:p>
        </p:txBody>
      </p:sp>
    </p:spTree>
    <p:extLst>
      <p:ext uri="{BB962C8B-B14F-4D97-AF65-F5344CB8AC3E}">
        <p14:creationId xmlns:p14="http://schemas.microsoft.com/office/powerpoint/2010/main" val="963798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by </a:t>
            </a:r>
            <a:r>
              <a:rPr lang="en-US" sz="2400" dirty="0" smtClean="0">
                <a:effectLst>
                  <a:outerShdw blurRad="38100" dist="38100" dir="2700000" algn="tl">
                    <a:srgbClr val="000000">
                      <a:alpha val="43137"/>
                    </a:srgbClr>
                  </a:outerShdw>
                </a:effectLst>
              </a:rPr>
              <a:t>Employee Status</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67355962"/>
              </p:ext>
            </p:extLst>
          </p:nvPr>
        </p:nvGraphicFramePr>
        <p:xfrm>
          <a:off x="419100" y="1524000"/>
          <a:ext cx="82296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2514600" y="2895600"/>
            <a:ext cx="793807" cy="369332"/>
          </a:xfrm>
          <a:prstGeom prst="rect">
            <a:avLst/>
          </a:prstGeom>
          <a:noFill/>
        </p:spPr>
        <p:txBody>
          <a:bodyPr wrap="none" rtlCol="0">
            <a:spAutoFit/>
          </a:bodyPr>
          <a:lstStyle/>
          <a:p>
            <a:r>
              <a:rPr lang="en-US" b="1" dirty="0">
                <a:solidFill>
                  <a:schemeClr val="bg1"/>
                </a:solidFill>
              </a:rPr>
              <a:t>19.0%</a:t>
            </a:r>
          </a:p>
        </p:txBody>
      </p:sp>
      <p:sp>
        <p:nvSpPr>
          <p:cNvPr id="6" name="TextBox 5"/>
          <p:cNvSpPr txBox="1"/>
          <p:nvPr/>
        </p:nvSpPr>
        <p:spPr>
          <a:xfrm>
            <a:off x="0" y="6324600"/>
            <a:ext cx="9067801" cy="1015663"/>
          </a:xfrm>
          <a:prstGeom prst="rect">
            <a:avLst/>
          </a:prstGeom>
          <a:noFill/>
        </p:spPr>
        <p:txBody>
          <a:bodyPr wrap="square" rtlCol="0">
            <a:spAutoFit/>
          </a:bodyPr>
          <a:lstStyle/>
          <a:p>
            <a:r>
              <a:rPr lang="en-US" sz="1200" dirty="0" smtClean="0">
                <a:solidFill>
                  <a:schemeClr val="bg1"/>
                </a:solidFill>
              </a:rPr>
              <a:t>Source: U.S. Department of Labor, Bureau of Labor Statistics, in cooperation with state and federal agencies, Census of Fatal Occupational Injuries. </a:t>
            </a:r>
          </a:p>
          <a:p>
            <a:endParaRPr lang="en-US" dirty="0" smtClean="0"/>
          </a:p>
          <a:p>
            <a:endParaRPr lang="en-US" dirty="0"/>
          </a:p>
        </p:txBody>
      </p:sp>
      <p:sp>
        <p:nvSpPr>
          <p:cNvPr id="7" name="TextBox 6"/>
          <p:cNvSpPr txBox="1"/>
          <p:nvPr/>
        </p:nvSpPr>
        <p:spPr>
          <a:xfrm>
            <a:off x="6629400" y="5029200"/>
            <a:ext cx="1510350" cy="646331"/>
          </a:xfrm>
          <a:prstGeom prst="rect">
            <a:avLst/>
          </a:prstGeom>
          <a:noFill/>
        </p:spPr>
        <p:txBody>
          <a:bodyPr wrap="none" rtlCol="0">
            <a:spAutoFit/>
          </a:bodyPr>
          <a:lstStyle/>
          <a:p>
            <a:r>
              <a:rPr lang="en-US" b="1" dirty="0" smtClean="0"/>
              <a:t>Total = 2,423</a:t>
            </a:r>
          </a:p>
          <a:p>
            <a:endParaRPr lang="en-US" dirty="0"/>
          </a:p>
        </p:txBody>
      </p:sp>
    </p:spTree>
    <p:extLst>
      <p:ext uri="{BB962C8B-B14F-4D97-AF65-F5344CB8AC3E}">
        <p14:creationId xmlns:p14="http://schemas.microsoft.com/office/powerpoint/2010/main" val="25252190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581660859"/>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685800" y="76201"/>
            <a:ext cx="7772400" cy="1142999"/>
          </a:xfrm>
        </p:spPr>
        <p:txBody>
          <a:bodyPr>
            <a:normAutofit fontScale="90000"/>
          </a:bodyPr>
          <a:lstStyle/>
          <a:p>
            <a:r>
              <a:rPr lang="en-US" sz="2400" dirty="0" smtClean="0">
                <a:effectLst>
                  <a:outerShdw blurRad="38100" dist="38100" dir="2700000" algn="tl">
                    <a:srgbClr val="000000">
                      <a:alpha val="43137"/>
                    </a:srgbClr>
                  </a:outerShdw>
                </a:effectLst>
              </a:rPr>
              <a:t>Self-Employed Fatal Occupational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schemeClr val="bg1"/>
                </a:solidFill>
              </a:rPr>
              <a:t>Source: U.S. Department of Labor, Bureau of Labor Statistics, in cooperation with state and federal agencies, Census of Fatal Occupational Injuries. </a:t>
            </a:r>
            <a:endParaRPr lang="en-US" sz="1200" dirty="0">
              <a:solidFill>
                <a:schemeClr val="bg1"/>
              </a:solidFill>
            </a:endParaRPr>
          </a:p>
        </p:txBody>
      </p:sp>
    </p:spTree>
    <p:extLst>
      <p:ext uri="{BB962C8B-B14F-4D97-AF65-F5344CB8AC3E}">
        <p14:creationId xmlns:p14="http://schemas.microsoft.com/office/powerpoint/2010/main" val="37276212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by </a:t>
            </a:r>
            <a:r>
              <a:rPr lang="en-US" sz="2400" dirty="0" smtClean="0">
                <a:effectLst>
                  <a:outerShdw blurRad="38100" dist="38100" dir="2700000" algn="tl">
                    <a:srgbClr val="000000">
                      <a:alpha val="43137"/>
                    </a:srgbClr>
                  </a:outerShdw>
                </a:effectLst>
              </a:rPr>
              <a:t>Industry</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61849166"/>
              </p:ext>
            </p:extLst>
          </p:nvPr>
        </p:nvGraphicFramePr>
        <p:xfrm>
          <a:off x="457200" y="1600200"/>
          <a:ext cx="8229600" cy="470852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86200" y="4495800"/>
            <a:ext cx="793807" cy="369332"/>
          </a:xfrm>
          <a:prstGeom prst="rect">
            <a:avLst/>
          </a:prstGeom>
          <a:noFill/>
        </p:spPr>
        <p:txBody>
          <a:bodyPr wrap="none" rtlCol="0">
            <a:spAutoFit/>
          </a:bodyPr>
          <a:lstStyle/>
          <a:p>
            <a:r>
              <a:rPr lang="en-US" b="1" dirty="0" smtClean="0">
                <a:solidFill>
                  <a:schemeClr val="bg1"/>
                </a:solidFill>
              </a:rPr>
              <a:t>91.3%</a:t>
            </a:r>
            <a:endParaRPr lang="en-US" b="1" dirty="0">
              <a:solidFill>
                <a:schemeClr val="bg1"/>
              </a:solidFill>
            </a:endParaRPr>
          </a:p>
        </p:txBody>
      </p:sp>
      <p:sp>
        <p:nvSpPr>
          <p:cNvPr id="6" name="TextBox 5"/>
          <p:cNvSpPr txBox="1"/>
          <p:nvPr/>
        </p:nvSpPr>
        <p:spPr>
          <a:xfrm>
            <a:off x="2895600" y="2667000"/>
            <a:ext cx="678391" cy="369332"/>
          </a:xfrm>
          <a:prstGeom prst="rect">
            <a:avLst/>
          </a:prstGeom>
          <a:noFill/>
        </p:spPr>
        <p:txBody>
          <a:bodyPr wrap="none" rtlCol="0">
            <a:spAutoFit/>
          </a:bodyPr>
          <a:lstStyle/>
          <a:p>
            <a:r>
              <a:rPr lang="en-US" b="1" dirty="0" smtClean="0">
                <a:solidFill>
                  <a:schemeClr val="bg1"/>
                </a:solidFill>
              </a:rPr>
              <a:t>8.7%</a:t>
            </a:r>
            <a:endParaRPr lang="en-US" b="1" dirty="0">
              <a:solidFill>
                <a:schemeClr val="bg1"/>
              </a:solidFill>
            </a:endParaRPr>
          </a:p>
        </p:txBody>
      </p:sp>
      <p:sp>
        <p:nvSpPr>
          <p:cNvPr id="7" name="TextBox 6"/>
          <p:cNvSpPr txBox="1"/>
          <p:nvPr/>
        </p:nvSpPr>
        <p:spPr>
          <a:xfrm>
            <a:off x="1" y="6324600"/>
            <a:ext cx="9067800" cy="1015663"/>
          </a:xfrm>
          <a:prstGeom prst="rect">
            <a:avLst/>
          </a:prstGeom>
          <a:noFill/>
        </p:spPr>
        <p:txBody>
          <a:bodyPr wrap="square" rtlCol="0">
            <a:spAutoFit/>
          </a:bodyPr>
          <a:lstStyle/>
          <a:p>
            <a:r>
              <a:rPr lang="en-US" sz="1200" dirty="0">
                <a:solidFill>
                  <a:schemeClr val="bg1"/>
                </a:solidFill>
              </a:rPr>
              <a:t>Source: U.S. Department of Labor, Bureau of Labor Statistics, in cooperation with state and federal agencies, Census of Fatal Occupational Injuries. </a:t>
            </a:r>
          </a:p>
          <a:p>
            <a:endParaRPr lang="en-US" dirty="0"/>
          </a:p>
          <a:p>
            <a:endParaRPr lang="en-US" dirty="0"/>
          </a:p>
        </p:txBody>
      </p:sp>
      <p:sp>
        <p:nvSpPr>
          <p:cNvPr id="8" name="TextBox 7"/>
          <p:cNvSpPr txBox="1"/>
          <p:nvPr/>
        </p:nvSpPr>
        <p:spPr>
          <a:xfrm>
            <a:off x="6781800" y="5029200"/>
            <a:ext cx="1600200" cy="646331"/>
          </a:xfrm>
          <a:prstGeom prst="rect">
            <a:avLst/>
          </a:prstGeom>
          <a:noFill/>
        </p:spPr>
        <p:txBody>
          <a:bodyPr wrap="square" rtlCol="0">
            <a:spAutoFit/>
          </a:bodyPr>
          <a:lstStyle/>
          <a:p>
            <a:r>
              <a:rPr lang="en-US" b="1" dirty="0">
                <a:solidFill>
                  <a:schemeClr val="bg1"/>
                </a:solidFill>
              </a:rPr>
              <a:t>Total = 2,423</a:t>
            </a:r>
          </a:p>
          <a:p>
            <a:endParaRPr lang="en-US" dirty="0"/>
          </a:p>
        </p:txBody>
      </p:sp>
    </p:spTree>
    <p:extLst>
      <p:ext uri="{BB962C8B-B14F-4D97-AF65-F5344CB8AC3E}">
        <p14:creationId xmlns:p14="http://schemas.microsoft.com/office/powerpoint/2010/main" val="2759782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by </a:t>
            </a:r>
            <a:r>
              <a:rPr lang="en-US" sz="2400" dirty="0" smtClean="0">
                <a:effectLst>
                  <a:outerShdw blurRad="38100" dist="38100" dir="2700000" algn="tl">
                    <a:srgbClr val="000000">
                      <a:alpha val="43137"/>
                    </a:srgbClr>
                  </a:outerShdw>
                </a:effectLst>
              </a:rPr>
              <a:t>Industry Type</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6682376"/>
              </p:ext>
            </p:extLst>
          </p:nvPr>
        </p:nvGraphicFramePr>
        <p:xfrm>
          <a:off x="457200" y="1600200"/>
          <a:ext cx="82296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962400" y="3962400"/>
            <a:ext cx="793807" cy="369332"/>
          </a:xfrm>
          <a:prstGeom prst="rect">
            <a:avLst/>
          </a:prstGeom>
          <a:noFill/>
        </p:spPr>
        <p:txBody>
          <a:bodyPr wrap="none" rtlCol="0">
            <a:spAutoFit/>
          </a:bodyPr>
          <a:lstStyle/>
          <a:p>
            <a:r>
              <a:rPr lang="en-US" b="1" dirty="0" smtClean="0">
                <a:solidFill>
                  <a:schemeClr val="bg1"/>
                </a:solidFill>
              </a:rPr>
              <a:t>50.4%</a:t>
            </a:r>
            <a:endParaRPr lang="en-US" b="1" dirty="0">
              <a:solidFill>
                <a:schemeClr val="bg1"/>
              </a:solidFill>
            </a:endParaRPr>
          </a:p>
        </p:txBody>
      </p:sp>
      <p:sp>
        <p:nvSpPr>
          <p:cNvPr id="6" name="TextBox 5"/>
          <p:cNvSpPr txBox="1"/>
          <p:nvPr/>
        </p:nvSpPr>
        <p:spPr>
          <a:xfrm>
            <a:off x="6705600" y="5029200"/>
            <a:ext cx="1510350" cy="369332"/>
          </a:xfrm>
          <a:prstGeom prst="rect">
            <a:avLst/>
          </a:prstGeom>
          <a:noFill/>
        </p:spPr>
        <p:txBody>
          <a:bodyPr wrap="none" rtlCol="0">
            <a:spAutoFit/>
          </a:bodyPr>
          <a:lstStyle/>
          <a:p>
            <a:r>
              <a:rPr lang="en-US" b="1" dirty="0">
                <a:solidFill>
                  <a:schemeClr val="bg1"/>
                </a:solidFill>
              </a:rPr>
              <a:t>Total = </a:t>
            </a:r>
            <a:r>
              <a:rPr lang="en-US" b="1" dirty="0" smtClean="0">
                <a:solidFill>
                  <a:schemeClr val="bg1"/>
                </a:solidFill>
              </a:rPr>
              <a:t>2,211</a:t>
            </a:r>
            <a:endParaRPr lang="en-US" dirty="0"/>
          </a:p>
        </p:txBody>
      </p:sp>
      <p:sp>
        <p:nvSpPr>
          <p:cNvPr id="7" name="TextBox 6"/>
          <p:cNvSpPr txBox="1"/>
          <p:nvPr/>
        </p:nvSpPr>
        <p:spPr>
          <a:xfrm>
            <a:off x="0" y="6400800"/>
            <a:ext cx="8991601" cy="738664"/>
          </a:xfrm>
          <a:prstGeom prst="rect">
            <a:avLst/>
          </a:prstGeom>
          <a:noFill/>
        </p:spPr>
        <p:txBody>
          <a:bodyPr wrap="square" rtlCol="0">
            <a:spAutoFit/>
          </a:bodyPr>
          <a:lstStyle/>
          <a:p>
            <a:r>
              <a:rPr lang="en-US" sz="1200" dirty="0">
                <a:solidFill>
                  <a:schemeClr val="bg1"/>
                </a:solidFill>
              </a:rPr>
              <a:t>Source: U.S. Department of Labor, Bureau of Labor Statistics, in cooperation with state and federal agencies, Census of Fatal Occupational Injuries. </a:t>
            </a:r>
          </a:p>
          <a:p>
            <a:endParaRPr lang="en-US" dirty="0"/>
          </a:p>
        </p:txBody>
      </p:sp>
    </p:spTree>
    <p:extLst>
      <p:ext uri="{BB962C8B-B14F-4D97-AF65-F5344CB8AC3E}">
        <p14:creationId xmlns:p14="http://schemas.microsoft.com/office/powerpoint/2010/main" val="2992133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Goods Producing Industry Deaths by </a:t>
            </a:r>
            <a:r>
              <a:rPr lang="en-US" sz="2400" dirty="0">
                <a:effectLst>
                  <a:outerShdw blurRad="38100" dist="38100" dir="2700000" algn="tl">
                    <a:srgbClr val="000000">
                      <a:alpha val="43137"/>
                    </a:srgbClr>
                  </a:outerShdw>
                </a:effectLst>
              </a:rPr>
              <a:t>Industry Type</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50800025"/>
              </p:ext>
            </p:extLst>
          </p:nvPr>
        </p:nvGraphicFramePr>
        <p:xfrm>
          <a:off x="457200" y="1600200"/>
          <a:ext cx="82296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657600" y="3200400"/>
            <a:ext cx="793807" cy="369332"/>
          </a:xfrm>
          <a:prstGeom prst="rect">
            <a:avLst/>
          </a:prstGeom>
          <a:noFill/>
        </p:spPr>
        <p:txBody>
          <a:bodyPr wrap="none" rtlCol="0">
            <a:spAutoFit/>
          </a:bodyPr>
          <a:lstStyle/>
          <a:p>
            <a:r>
              <a:rPr lang="en-US" b="1" dirty="0" smtClean="0">
                <a:solidFill>
                  <a:schemeClr val="bg1"/>
                </a:solidFill>
              </a:rPr>
              <a:t>28.6%</a:t>
            </a:r>
            <a:endParaRPr lang="en-US" b="1" dirty="0">
              <a:solidFill>
                <a:schemeClr val="bg1"/>
              </a:solidFill>
            </a:endParaRPr>
          </a:p>
        </p:txBody>
      </p:sp>
      <p:sp>
        <p:nvSpPr>
          <p:cNvPr id="6" name="TextBox 5"/>
          <p:cNvSpPr txBox="1"/>
          <p:nvPr/>
        </p:nvSpPr>
        <p:spPr>
          <a:xfrm>
            <a:off x="2362200" y="2895600"/>
            <a:ext cx="793807" cy="369332"/>
          </a:xfrm>
          <a:prstGeom prst="rect">
            <a:avLst/>
          </a:prstGeom>
          <a:noFill/>
        </p:spPr>
        <p:txBody>
          <a:bodyPr wrap="none" rtlCol="0">
            <a:spAutoFit/>
          </a:bodyPr>
          <a:lstStyle/>
          <a:p>
            <a:r>
              <a:rPr lang="en-US" b="1" dirty="0" smtClean="0">
                <a:solidFill>
                  <a:schemeClr val="bg1"/>
                </a:solidFill>
              </a:rPr>
              <a:t>15.7%</a:t>
            </a:r>
            <a:endParaRPr lang="en-US" b="1" dirty="0">
              <a:solidFill>
                <a:schemeClr val="bg1"/>
              </a:solidFill>
            </a:endParaRPr>
          </a:p>
        </p:txBody>
      </p:sp>
      <p:sp>
        <p:nvSpPr>
          <p:cNvPr id="7" name="TextBox 6"/>
          <p:cNvSpPr txBox="1"/>
          <p:nvPr/>
        </p:nvSpPr>
        <p:spPr>
          <a:xfrm>
            <a:off x="2133600" y="4724400"/>
            <a:ext cx="793807" cy="369332"/>
          </a:xfrm>
          <a:prstGeom prst="rect">
            <a:avLst/>
          </a:prstGeom>
          <a:noFill/>
        </p:spPr>
        <p:txBody>
          <a:bodyPr wrap="none" rtlCol="0">
            <a:spAutoFit/>
          </a:bodyPr>
          <a:lstStyle/>
          <a:p>
            <a:r>
              <a:rPr lang="en-US" b="1" dirty="0" smtClean="0">
                <a:solidFill>
                  <a:schemeClr val="bg1"/>
                </a:solidFill>
              </a:rPr>
              <a:t>55.7%</a:t>
            </a:r>
            <a:endParaRPr lang="en-US" b="1" dirty="0">
              <a:solidFill>
                <a:schemeClr val="bg1"/>
              </a:solidFill>
            </a:endParaRPr>
          </a:p>
        </p:txBody>
      </p:sp>
      <p:sp>
        <p:nvSpPr>
          <p:cNvPr id="8" name="TextBox 7"/>
          <p:cNvSpPr txBox="1"/>
          <p:nvPr/>
        </p:nvSpPr>
        <p:spPr>
          <a:xfrm>
            <a:off x="152400" y="6400800"/>
            <a:ext cx="8915401" cy="461665"/>
          </a:xfrm>
          <a:prstGeom prst="rect">
            <a:avLst/>
          </a:prstGeom>
          <a:noFill/>
        </p:spPr>
        <p:txBody>
          <a:bodyPr wrap="square" rtlCol="0">
            <a:spAutoFit/>
          </a:bodyPr>
          <a:lstStyle/>
          <a:p>
            <a:r>
              <a:rPr lang="en-US" sz="1200" dirty="0">
                <a:solidFill>
                  <a:schemeClr val="bg1"/>
                </a:solidFill>
              </a:rPr>
              <a:t>Source: U.S. Department of Labor, Bureau of Labor Statistics, in cooperation with state and federal agencies, Census of Fatal Occupational Injuries. </a:t>
            </a:r>
            <a:endParaRPr lang="en-US" dirty="0"/>
          </a:p>
        </p:txBody>
      </p:sp>
    </p:spTree>
    <p:extLst>
      <p:ext uri="{BB962C8B-B14F-4D97-AF65-F5344CB8AC3E}">
        <p14:creationId xmlns:p14="http://schemas.microsoft.com/office/powerpoint/2010/main" val="1138373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bodyPr>
          <a:lstStyle/>
          <a:p>
            <a:r>
              <a:rPr lang="en-US" sz="3200" dirty="0" smtClean="0"/>
              <a:t>Fatal Occupational Injuries</a:t>
            </a:r>
            <a:br>
              <a:rPr lang="en-US" sz="3200" dirty="0" smtClean="0"/>
            </a:br>
            <a:r>
              <a:rPr lang="en-US" sz="3200" dirty="0" smtClean="0"/>
              <a:t>Texas, 2006-2010</a:t>
            </a:r>
            <a:endParaRPr lang="en-US" sz="3200" dirty="0"/>
          </a:p>
        </p:txBody>
      </p:sp>
      <p:sp>
        <p:nvSpPr>
          <p:cNvPr id="3" name="Content Placeholder 2"/>
          <p:cNvSpPr>
            <a:spLocks noGrp="1"/>
          </p:cNvSpPr>
          <p:nvPr>
            <p:ph idx="1"/>
          </p:nvPr>
        </p:nvSpPr>
        <p:spPr>
          <a:xfrm>
            <a:off x="228600" y="1447800"/>
            <a:ext cx="8763000" cy="5334000"/>
          </a:xfrm>
        </p:spPr>
        <p:txBody>
          <a:bodyPr>
            <a:normAutofit fontScale="92500" lnSpcReduction="20000"/>
          </a:bodyPr>
          <a:lstStyle/>
          <a:p>
            <a:r>
              <a:rPr lang="en-US" sz="1600" dirty="0" smtClean="0"/>
              <a:t>There were an average of 485 fatal occupational injuries based on 2006-2010 data from the Census of Fatal Occupational Injuries.  Nationally, there were an average of 5,109 fatal occupational injuries during the same time frame.  Texas had the largest share of the fatal injuries when </a:t>
            </a:r>
            <a:r>
              <a:rPr lang="en-US" sz="1600" smtClean="0"/>
              <a:t>you analyze </a:t>
            </a:r>
            <a:r>
              <a:rPr lang="en-US" sz="1600" dirty="0" smtClean="0"/>
              <a:t>by state.  In 2009, there was the lowest number of fatal occupational injuries nationally at 4,551  between 1992 and 2010.</a:t>
            </a:r>
          </a:p>
          <a:p>
            <a:pPr marL="137160" indent="0">
              <a:buNone/>
            </a:pPr>
            <a:endParaRPr lang="en-US" sz="1600" dirty="0" smtClean="0"/>
          </a:p>
          <a:p>
            <a:r>
              <a:rPr lang="en-US" sz="1600" dirty="0" smtClean="0"/>
              <a:t>The largest group (40%) of fatal occupational injuries are due to transportation incidents (U.S. 39%).   Over half of these are highway transportation incidents (67%).</a:t>
            </a:r>
          </a:p>
          <a:p>
            <a:pPr marL="137160" indent="0">
              <a:buNone/>
            </a:pPr>
            <a:endParaRPr lang="en-US" sz="1600" dirty="0" smtClean="0"/>
          </a:p>
          <a:p>
            <a:r>
              <a:rPr lang="en-US" sz="1600" dirty="0" smtClean="0"/>
              <a:t>The next largest group of fatal occupational injuries are due to assaults &amp; violent acts (16%, U.S. 18%).   The majority of these are homicides (74%).  Assaults &amp; violent acts occur at greater percentages in women, self-employed, government workers, and the service providing industries.</a:t>
            </a:r>
          </a:p>
          <a:p>
            <a:endParaRPr lang="en-US" sz="1600" dirty="0"/>
          </a:p>
          <a:p>
            <a:r>
              <a:rPr lang="en-US" sz="1600" dirty="0" smtClean="0"/>
              <a:t>Goods producing industries have larger percentages of fatal occupational injuries due to contact with objects, falls, and exposure to harmful substances or environments than overall. The majority of goods producing fatalities are in the construction industry (56%).</a:t>
            </a:r>
          </a:p>
          <a:p>
            <a:pPr marL="137160" indent="0">
              <a:buNone/>
            </a:pPr>
            <a:endParaRPr lang="en-US" sz="1600" dirty="0" smtClean="0"/>
          </a:p>
          <a:p>
            <a:r>
              <a:rPr lang="en-US" sz="1600" dirty="0" smtClean="0"/>
              <a:t>Service providing industries have larger percentages of fatal occupational injuries due to transportation incidents and assaults &amp; violent acts than overall.  The majority of service providing fatalities are in the trade, transportation, &amp; utilities industry (57%).</a:t>
            </a:r>
          </a:p>
          <a:p>
            <a:pPr marL="137160" indent="0">
              <a:buNone/>
            </a:pPr>
            <a:endParaRPr lang="en-US" sz="1600" dirty="0" smtClean="0"/>
          </a:p>
          <a:p>
            <a:r>
              <a:rPr lang="en-US" sz="1600" dirty="0" smtClean="0"/>
              <a:t>The majority of fatal occupational injuries are in males (94%, U.S. 92%).  Occupational injury deaths broken out by race and ethnicity are similar to the overall population (52% non-Hispanic whites, 9% blacks, 36% Hispanic, and 3% Asian).</a:t>
            </a:r>
            <a:endParaRPr lang="en-US" sz="1600" dirty="0"/>
          </a:p>
        </p:txBody>
      </p:sp>
    </p:spTree>
    <p:extLst>
      <p:ext uri="{BB962C8B-B14F-4D97-AF65-F5344CB8AC3E}">
        <p14:creationId xmlns:p14="http://schemas.microsoft.com/office/powerpoint/2010/main" val="11489268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Service Providing Industry Deaths by </a:t>
            </a:r>
            <a:r>
              <a:rPr lang="en-US" sz="2400" dirty="0">
                <a:effectLst>
                  <a:outerShdw blurRad="38100" dist="38100" dir="2700000" algn="tl">
                    <a:srgbClr val="000000">
                      <a:alpha val="43137"/>
                    </a:srgbClr>
                  </a:outerShdw>
                </a:effectLst>
              </a:rPr>
              <a:t>Industry Type</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01970891"/>
              </p:ext>
            </p:extLst>
          </p:nvPr>
        </p:nvGraphicFramePr>
        <p:xfrm>
          <a:off x="457199" y="1600200"/>
          <a:ext cx="8610601"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657600" y="3200400"/>
            <a:ext cx="793807" cy="369332"/>
          </a:xfrm>
          <a:prstGeom prst="rect">
            <a:avLst/>
          </a:prstGeom>
          <a:noFill/>
        </p:spPr>
        <p:txBody>
          <a:bodyPr wrap="none" rtlCol="0">
            <a:spAutoFit/>
          </a:bodyPr>
          <a:lstStyle/>
          <a:p>
            <a:r>
              <a:rPr lang="en-US" b="1" dirty="0" smtClean="0">
                <a:solidFill>
                  <a:schemeClr val="bg1"/>
                </a:solidFill>
              </a:rPr>
              <a:t>57.1%</a:t>
            </a:r>
            <a:endParaRPr lang="en-US" b="1" dirty="0">
              <a:solidFill>
                <a:schemeClr val="bg1"/>
              </a:solidFill>
            </a:endParaRPr>
          </a:p>
        </p:txBody>
      </p:sp>
      <p:sp>
        <p:nvSpPr>
          <p:cNvPr id="6" name="TextBox 5"/>
          <p:cNvSpPr txBox="1"/>
          <p:nvPr/>
        </p:nvSpPr>
        <p:spPr>
          <a:xfrm>
            <a:off x="2667000" y="2590800"/>
            <a:ext cx="685800" cy="369332"/>
          </a:xfrm>
          <a:prstGeom prst="rect">
            <a:avLst/>
          </a:prstGeom>
          <a:noFill/>
        </p:spPr>
        <p:txBody>
          <a:bodyPr wrap="square" rtlCol="0">
            <a:spAutoFit/>
          </a:bodyPr>
          <a:lstStyle/>
          <a:p>
            <a:r>
              <a:rPr lang="en-US" b="1" dirty="0" smtClean="0">
                <a:solidFill>
                  <a:schemeClr val="bg1"/>
                </a:solidFill>
              </a:rPr>
              <a:t>7.9%</a:t>
            </a:r>
            <a:endParaRPr lang="en-US" b="1" dirty="0">
              <a:solidFill>
                <a:schemeClr val="bg1"/>
              </a:solidFill>
            </a:endParaRPr>
          </a:p>
        </p:txBody>
      </p:sp>
      <p:sp>
        <p:nvSpPr>
          <p:cNvPr id="7" name="TextBox 6"/>
          <p:cNvSpPr txBox="1"/>
          <p:nvPr/>
        </p:nvSpPr>
        <p:spPr>
          <a:xfrm>
            <a:off x="1524000" y="4114800"/>
            <a:ext cx="1403407" cy="369332"/>
          </a:xfrm>
          <a:prstGeom prst="rect">
            <a:avLst/>
          </a:prstGeom>
          <a:noFill/>
        </p:spPr>
        <p:txBody>
          <a:bodyPr wrap="square" rtlCol="0">
            <a:spAutoFit/>
          </a:bodyPr>
          <a:lstStyle/>
          <a:p>
            <a:r>
              <a:rPr lang="en-US" b="1" dirty="0" smtClean="0">
                <a:solidFill>
                  <a:schemeClr val="bg1"/>
                </a:solidFill>
              </a:rPr>
              <a:t>16.0%</a:t>
            </a:r>
            <a:endParaRPr lang="en-US" b="1" dirty="0">
              <a:solidFill>
                <a:schemeClr val="bg1"/>
              </a:solidFill>
            </a:endParaRPr>
          </a:p>
        </p:txBody>
      </p:sp>
      <p:sp>
        <p:nvSpPr>
          <p:cNvPr id="8" name="TextBox 7"/>
          <p:cNvSpPr txBox="1"/>
          <p:nvPr/>
        </p:nvSpPr>
        <p:spPr>
          <a:xfrm>
            <a:off x="152400" y="6400800"/>
            <a:ext cx="8915401" cy="461665"/>
          </a:xfrm>
          <a:prstGeom prst="rect">
            <a:avLst/>
          </a:prstGeom>
          <a:noFill/>
        </p:spPr>
        <p:txBody>
          <a:bodyPr wrap="square" rtlCol="0">
            <a:spAutoFit/>
          </a:bodyPr>
          <a:lstStyle/>
          <a:p>
            <a:r>
              <a:rPr lang="en-US" sz="1200" dirty="0">
                <a:solidFill>
                  <a:schemeClr val="bg1"/>
                </a:solidFill>
              </a:rPr>
              <a:t>Source: U.S. Department of Labor, Bureau of Labor Statistics, in cooperation with state and federal agencies, Census of Fatal Occupational Injuries. </a:t>
            </a:r>
            <a:endParaRPr lang="en-US" dirty="0"/>
          </a:p>
        </p:txBody>
      </p:sp>
      <p:sp>
        <p:nvSpPr>
          <p:cNvPr id="3" name="TextBox 2"/>
          <p:cNvSpPr txBox="1"/>
          <p:nvPr/>
        </p:nvSpPr>
        <p:spPr>
          <a:xfrm>
            <a:off x="1524000" y="3329464"/>
            <a:ext cx="685800" cy="369332"/>
          </a:xfrm>
          <a:prstGeom prst="rect">
            <a:avLst/>
          </a:prstGeom>
          <a:noFill/>
        </p:spPr>
        <p:txBody>
          <a:bodyPr wrap="square" rtlCol="0">
            <a:spAutoFit/>
          </a:bodyPr>
          <a:lstStyle/>
          <a:p>
            <a:r>
              <a:rPr lang="en-US" b="1" dirty="0" smtClean="0">
                <a:solidFill>
                  <a:schemeClr val="bg1"/>
                </a:solidFill>
              </a:rPr>
              <a:t>4.6%</a:t>
            </a:r>
            <a:endParaRPr lang="en-US" b="1" dirty="0">
              <a:solidFill>
                <a:schemeClr val="bg1"/>
              </a:solidFill>
            </a:endParaRPr>
          </a:p>
        </p:txBody>
      </p:sp>
      <p:sp>
        <p:nvSpPr>
          <p:cNvPr id="9" name="TextBox 8"/>
          <p:cNvSpPr txBox="1"/>
          <p:nvPr/>
        </p:nvSpPr>
        <p:spPr>
          <a:xfrm>
            <a:off x="1905001" y="2960132"/>
            <a:ext cx="1022406" cy="369332"/>
          </a:xfrm>
          <a:prstGeom prst="rect">
            <a:avLst/>
          </a:prstGeom>
          <a:noFill/>
        </p:spPr>
        <p:txBody>
          <a:bodyPr wrap="square" rtlCol="0">
            <a:spAutoFit/>
          </a:bodyPr>
          <a:lstStyle/>
          <a:p>
            <a:r>
              <a:rPr lang="en-US" b="1" dirty="0" smtClean="0">
                <a:solidFill>
                  <a:schemeClr val="bg1"/>
                </a:solidFill>
              </a:rPr>
              <a:t>8.8%</a:t>
            </a:r>
            <a:endParaRPr lang="en-US" b="1" dirty="0">
              <a:solidFill>
                <a:schemeClr val="bg1"/>
              </a:solidFill>
            </a:endParaRPr>
          </a:p>
        </p:txBody>
      </p:sp>
    </p:spTree>
    <p:extLst>
      <p:ext uri="{BB962C8B-B14F-4D97-AF65-F5344CB8AC3E}">
        <p14:creationId xmlns:p14="http://schemas.microsoft.com/office/powerpoint/2010/main" val="2744163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865779718"/>
              </p:ext>
            </p:extLst>
          </p:nvPr>
        </p:nvGraphicFramePr>
        <p:xfrm>
          <a:off x="342900" y="1447800"/>
          <a:ext cx="8382000" cy="510763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0" y="76201"/>
            <a:ext cx="9144000" cy="1142999"/>
          </a:xfrm>
        </p:spPr>
        <p:txBody>
          <a:bodyPr>
            <a:normAutofit/>
          </a:bodyPr>
          <a:lstStyle/>
          <a:p>
            <a:r>
              <a:rPr lang="en-US" sz="2400" dirty="0" smtClean="0">
                <a:effectLst>
                  <a:outerShdw blurRad="38100" dist="38100" dir="2700000" algn="tl">
                    <a:srgbClr val="000000">
                      <a:alpha val="43137"/>
                    </a:srgbClr>
                  </a:outerShdw>
                </a:effectLst>
              </a:rPr>
              <a:t>Goods Producing Industry Deaths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23941893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45987952"/>
              </p:ext>
            </p:extLst>
          </p:nvPr>
        </p:nvGraphicFramePr>
        <p:xfrm>
          <a:off x="342900" y="1447800"/>
          <a:ext cx="8382000" cy="510763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0" y="76201"/>
            <a:ext cx="9144000" cy="1142999"/>
          </a:xfrm>
        </p:spPr>
        <p:txBody>
          <a:bodyPr>
            <a:normAutofit/>
          </a:bodyPr>
          <a:lstStyle/>
          <a:p>
            <a:r>
              <a:rPr lang="en-US" sz="2400" dirty="0" smtClean="0">
                <a:effectLst>
                  <a:outerShdw blurRad="38100" dist="38100" dir="2700000" algn="tl">
                    <a:srgbClr val="000000">
                      <a:alpha val="43137"/>
                    </a:srgbClr>
                  </a:outerShdw>
                </a:effectLst>
              </a:rPr>
              <a:t>Service Providing Industry Deaths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26465032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Government Deaths by Branch</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66865256"/>
              </p:ext>
            </p:extLst>
          </p:nvPr>
        </p:nvGraphicFramePr>
        <p:xfrm>
          <a:off x="457200" y="1600200"/>
          <a:ext cx="8229600"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191000" y="3200400"/>
            <a:ext cx="1524000" cy="369332"/>
          </a:xfrm>
          <a:prstGeom prst="rect">
            <a:avLst/>
          </a:prstGeom>
          <a:noFill/>
        </p:spPr>
        <p:txBody>
          <a:bodyPr wrap="square" rtlCol="0">
            <a:spAutoFit/>
          </a:bodyPr>
          <a:lstStyle/>
          <a:p>
            <a:r>
              <a:rPr lang="en-US" b="1" dirty="0" smtClean="0">
                <a:solidFill>
                  <a:prstClr val="black"/>
                </a:solidFill>
              </a:rPr>
              <a:t>20.2%</a:t>
            </a:r>
            <a:endParaRPr lang="en-US" b="1" dirty="0">
              <a:solidFill>
                <a:prstClr val="black"/>
              </a:solidFill>
            </a:endParaRPr>
          </a:p>
        </p:txBody>
      </p:sp>
      <p:sp>
        <p:nvSpPr>
          <p:cNvPr id="6" name="TextBox 5"/>
          <p:cNvSpPr txBox="1"/>
          <p:nvPr/>
        </p:nvSpPr>
        <p:spPr>
          <a:xfrm rot="10800000" flipV="1">
            <a:off x="2514600" y="4076700"/>
            <a:ext cx="1371600" cy="369332"/>
          </a:xfrm>
          <a:prstGeom prst="rect">
            <a:avLst/>
          </a:prstGeom>
          <a:noFill/>
        </p:spPr>
        <p:txBody>
          <a:bodyPr wrap="square" rtlCol="0">
            <a:spAutoFit/>
          </a:bodyPr>
          <a:lstStyle/>
          <a:p>
            <a:r>
              <a:rPr lang="en-US" b="1" dirty="0" smtClean="0">
                <a:solidFill>
                  <a:prstClr val="black"/>
                </a:solidFill>
              </a:rPr>
              <a:t>62.7%</a:t>
            </a:r>
            <a:endParaRPr lang="en-US" b="1" dirty="0">
              <a:solidFill>
                <a:prstClr val="black"/>
              </a:solidFill>
            </a:endParaRPr>
          </a:p>
        </p:txBody>
      </p:sp>
      <p:sp>
        <p:nvSpPr>
          <p:cNvPr id="7" name="TextBox 6"/>
          <p:cNvSpPr txBox="1"/>
          <p:nvPr/>
        </p:nvSpPr>
        <p:spPr>
          <a:xfrm>
            <a:off x="4724400" y="4038600"/>
            <a:ext cx="990600" cy="369332"/>
          </a:xfrm>
          <a:prstGeom prst="rect">
            <a:avLst/>
          </a:prstGeom>
          <a:noFill/>
        </p:spPr>
        <p:txBody>
          <a:bodyPr wrap="square" rtlCol="0">
            <a:spAutoFit/>
          </a:bodyPr>
          <a:lstStyle/>
          <a:p>
            <a:r>
              <a:rPr lang="en-US" b="1" dirty="0" smtClean="0">
                <a:solidFill>
                  <a:prstClr val="black"/>
                </a:solidFill>
              </a:rPr>
              <a:t>15.6%</a:t>
            </a:r>
            <a:endParaRPr lang="en-US" b="1" dirty="0">
              <a:solidFill>
                <a:prstClr val="black"/>
              </a:solidFill>
            </a:endParaRPr>
          </a:p>
        </p:txBody>
      </p:sp>
      <p:sp>
        <p:nvSpPr>
          <p:cNvPr id="8" name="TextBox 7"/>
          <p:cNvSpPr txBox="1"/>
          <p:nvPr/>
        </p:nvSpPr>
        <p:spPr>
          <a:xfrm>
            <a:off x="152400" y="6400800"/>
            <a:ext cx="8915401" cy="461665"/>
          </a:xfrm>
          <a:prstGeom prst="rect">
            <a:avLst/>
          </a:prstGeom>
          <a:noFill/>
        </p:spPr>
        <p:txBody>
          <a:bodyPr wrap="square" rtlCol="0">
            <a:spAutoFit/>
          </a:bodyPr>
          <a:lstStyle/>
          <a:p>
            <a:r>
              <a:rPr lang="en-US" sz="1200" dirty="0">
                <a:solidFill>
                  <a:prstClr val="black"/>
                </a:solidFill>
              </a:rPr>
              <a:t>Source: U.S. Department of Labor, Bureau of Labor Statistics, in cooperation with state and federal agencies, Census of Fatal Occupational Injuries. </a:t>
            </a:r>
            <a:endParaRPr lang="en-US" dirty="0">
              <a:solidFill>
                <a:prstClr val="white"/>
              </a:solidFill>
            </a:endParaRPr>
          </a:p>
        </p:txBody>
      </p:sp>
    </p:spTree>
    <p:extLst>
      <p:ext uri="{BB962C8B-B14F-4D97-AF65-F5344CB8AC3E}">
        <p14:creationId xmlns:p14="http://schemas.microsoft.com/office/powerpoint/2010/main" val="414449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841292877"/>
              </p:ext>
            </p:extLst>
          </p:nvPr>
        </p:nvGraphicFramePr>
        <p:xfrm>
          <a:off x="342900" y="1447800"/>
          <a:ext cx="8382000" cy="510763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ctrTitle"/>
          </p:nvPr>
        </p:nvSpPr>
        <p:spPr>
          <a:xfrm>
            <a:off x="0" y="76201"/>
            <a:ext cx="9144000" cy="1142999"/>
          </a:xfrm>
        </p:spPr>
        <p:txBody>
          <a:bodyPr>
            <a:normAutofit/>
          </a:bodyPr>
          <a:lstStyle/>
          <a:p>
            <a:r>
              <a:rPr lang="en-US" sz="2400" dirty="0" smtClean="0">
                <a:effectLst>
                  <a:outerShdw blurRad="38100" dist="38100" dir="2700000" algn="tl">
                    <a:srgbClr val="000000">
                      <a:alpha val="43137"/>
                    </a:srgbClr>
                  </a:outerShdw>
                </a:effectLst>
              </a:rPr>
              <a:t>Government Occupational Deaths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13578997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ffectLst>
                  <a:outerShdw blurRad="38100" dist="38100" dir="2700000" algn="tl">
                    <a:srgbClr val="000000">
                      <a:alpha val="43137"/>
                    </a:srgbClr>
                  </a:outerShdw>
                </a:effectLst>
              </a:rPr>
              <a:t>Fatal Occupational Injuries </a:t>
            </a:r>
            <a:br>
              <a:rPr lang="en-US" sz="2400" dirty="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Occupation</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Texas, 2006-2010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46464356"/>
              </p:ext>
            </p:extLst>
          </p:nvPr>
        </p:nvGraphicFramePr>
        <p:xfrm>
          <a:off x="457199" y="1600200"/>
          <a:ext cx="8610601" cy="47085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429000" y="2590800"/>
            <a:ext cx="1022407" cy="369332"/>
          </a:xfrm>
          <a:prstGeom prst="rect">
            <a:avLst/>
          </a:prstGeom>
          <a:noFill/>
        </p:spPr>
        <p:txBody>
          <a:bodyPr wrap="square" rtlCol="0">
            <a:spAutoFit/>
          </a:bodyPr>
          <a:lstStyle/>
          <a:p>
            <a:r>
              <a:rPr lang="en-US" b="1" dirty="0" smtClean="0">
                <a:solidFill>
                  <a:schemeClr val="bg1"/>
                </a:solidFill>
              </a:rPr>
              <a:t>9.0%</a:t>
            </a:r>
            <a:endParaRPr lang="en-US" b="1" dirty="0">
              <a:solidFill>
                <a:schemeClr val="bg1"/>
              </a:solidFill>
            </a:endParaRPr>
          </a:p>
        </p:txBody>
      </p:sp>
      <p:sp>
        <p:nvSpPr>
          <p:cNvPr id="6" name="TextBox 5"/>
          <p:cNvSpPr txBox="1"/>
          <p:nvPr/>
        </p:nvSpPr>
        <p:spPr>
          <a:xfrm>
            <a:off x="3124200" y="1937266"/>
            <a:ext cx="2895600" cy="369332"/>
          </a:xfrm>
          <a:prstGeom prst="rect">
            <a:avLst/>
          </a:prstGeom>
          <a:noFill/>
        </p:spPr>
        <p:txBody>
          <a:bodyPr wrap="square" rtlCol="0">
            <a:spAutoFit/>
          </a:bodyPr>
          <a:lstStyle/>
          <a:p>
            <a:r>
              <a:rPr lang="en-US" b="1" dirty="0" smtClean="0">
                <a:solidFill>
                  <a:schemeClr val="bg1"/>
                </a:solidFill>
              </a:rPr>
              <a:t>1.1%</a:t>
            </a:r>
            <a:endParaRPr lang="en-US" b="1" dirty="0">
              <a:solidFill>
                <a:schemeClr val="bg1"/>
              </a:solidFill>
            </a:endParaRPr>
          </a:p>
        </p:txBody>
      </p:sp>
      <p:sp>
        <p:nvSpPr>
          <p:cNvPr id="7" name="TextBox 6"/>
          <p:cNvSpPr txBox="1"/>
          <p:nvPr/>
        </p:nvSpPr>
        <p:spPr>
          <a:xfrm>
            <a:off x="4022696" y="3886200"/>
            <a:ext cx="1174807" cy="369332"/>
          </a:xfrm>
          <a:prstGeom prst="rect">
            <a:avLst/>
          </a:prstGeom>
          <a:noFill/>
        </p:spPr>
        <p:txBody>
          <a:bodyPr wrap="square" rtlCol="0">
            <a:spAutoFit/>
          </a:bodyPr>
          <a:lstStyle/>
          <a:p>
            <a:r>
              <a:rPr lang="en-US" b="1" dirty="0" smtClean="0">
                <a:solidFill>
                  <a:schemeClr val="bg1"/>
                </a:solidFill>
              </a:rPr>
              <a:t>8.3%</a:t>
            </a:r>
            <a:endParaRPr lang="en-US" b="1" dirty="0">
              <a:solidFill>
                <a:schemeClr val="bg1"/>
              </a:solidFill>
            </a:endParaRPr>
          </a:p>
        </p:txBody>
      </p:sp>
      <p:sp>
        <p:nvSpPr>
          <p:cNvPr id="8" name="TextBox 7"/>
          <p:cNvSpPr txBox="1"/>
          <p:nvPr/>
        </p:nvSpPr>
        <p:spPr>
          <a:xfrm>
            <a:off x="152400" y="6400800"/>
            <a:ext cx="8915401" cy="461665"/>
          </a:xfrm>
          <a:prstGeom prst="rect">
            <a:avLst/>
          </a:prstGeom>
          <a:noFill/>
        </p:spPr>
        <p:txBody>
          <a:bodyPr wrap="square" rtlCol="0">
            <a:spAutoFit/>
          </a:bodyPr>
          <a:lstStyle/>
          <a:p>
            <a:r>
              <a:rPr lang="en-US" sz="1200" dirty="0">
                <a:solidFill>
                  <a:schemeClr val="bg1"/>
                </a:solidFill>
              </a:rPr>
              <a:t>Source: U.S. Department of Labor, Bureau of Labor Statistics, in cooperation with state and federal agencies, Census of Fatal Occupational Injuries. </a:t>
            </a:r>
            <a:endParaRPr lang="en-US" dirty="0"/>
          </a:p>
        </p:txBody>
      </p:sp>
      <p:sp>
        <p:nvSpPr>
          <p:cNvPr id="3" name="TextBox 2"/>
          <p:cNvSpPr txBox="1"/>
          <p:nvPr/>
        </p:nvSpPr>
        <p:spPr>
          <a:xfrm flipH="1">
            <a:off x="3428999" y="4922966"/>
            <a:ext cx="1022407" cy="369332"/>
          </a:xfrm>
          <a:prstGeom prst="rect">
            <a:avLst/>
          </a:prstGeom>
          <a:noFill/>
        </p:spPr>
        <p:txBody>
          <a:bodyPr wrap="square" rtlCol="0">
            <a:spAutoFit/>
          </a:bodyPr>
          <a:lstStyle/>
          <a:p>
            <a:r>
              <a:rPr lang="en-US" b="1" dirty="0" smtClean="0">
                <a:solidFill>
                  <a:schemeClr val="bg1"/>
                </a:solidFill>
              </a:rPr>
              <a:t>37.6%</a:t>
            </a:r>
            <a:endParaRPr lang="en-US" b="1" dirty="0">
              <a:solidFill>
                <a:schemeClr val="bg1"/>
              </a:solidFill>
            </a:endParaRPr>
          </a:p>
        </p:txBody>
      </p:sp>
      <p:sp>
        <p:nvSpPr>
          <p:cNvPr id="9" name="TextBox 8"/>
          <p:cNvSpPr txBox="1"/>
          <p:nvPr/>
        </p:nvSpPr>
        <p:spPr>
          <a:xfrm>
            <a:off x="2057400" y="3200400"/>
            <a:ext cx="2133600" cy="369332"/>
          </a:xfrm>
          <a:prstGeom prst="rect">
            <a:avLst/>
          </a:prstGeom>
          <a:noFill/>
        </p:spPr>
        <p:txBody>
          <a:bodyPr wrap="square" rtlCol="0">
            <a:spAutoFit/>
          </a:bodyPr>
          <a:lstStyle/>
          <a:p>
            <a:r>
              <a:rPr lang="en-US" b="1" dirty="0" smtClean="0">
                <a:solidFill>
                  <a:schemeClr val="bg1"/>
                </a:solidFill>
              </a:rPr>
              <a:t>31.9%</a:t>
            </a:r>
            <a:endParaRPr lang="en-US" b="1" dirty="0">
              <a:solidFill>
                <a:schemeClr val="bg1"/>
              </a:solidFill>
            </a:endParaRPr>
          </a:p>
        </p:txBody>
      </p:sp>
    </p:spTree>
    <p:extLst>
      <p:ext uri="{BB962C8B-B14F-4D97-AF65-F5344CB8AC3E}">
        <p14:creationId xmlns:p14="http://schemas.microsoft.com/office/powerpoint/2010/main" val="2967767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845208211"/>
              </p:ext>
            </p:extLst>
          </p:nvPr>
        </p:nvGraphicFramePr>
        <p:xfrm>
          <a:off x="342900" y="1447800"/>
          <a:ext cx="8382000" cy="510763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0" y="76201"/>
            <a:ext cx="9144000" cy="1142999"/>
          </a:xfrm>
        </p:spPr>
        <p:txBody>
          <a:bodyPr>
            <a:normAutofit/>
          </a:bodyPr>
          <a:lstStyle/>
          <a:p>
            <a:r>
              <a:rPr lang="en-US" sz="2400" dirty="0" smtClean="0">
                <a:effectLst>
                  <a:outerShdw blurRad="38100" dist="38100" dir="2700000" algn="tl">
                    <a:srgbClr val="000000">
                      <a:alpha val="43137"/>
                    </a:srgbClr>
                  </a:outerShdw>
                </a:effectLst>
              </a:rPr>
              <a:t>Natural resources, construction, &amp; Maintenance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occupation Deaths 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17724956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1397047975"/>
              </p:ext>
            </p:extLst>
          </p:nvPr>
        </p:nvGraphicFramePr>
        <p:xfrm>
          <a:off x="682752" y="1447800"/>
          <a:ext cx="8382000" cy="510763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0" y="76201"/>
            <a:ext cx="9144000" cy="1142999"/>
          </a:xfrm>
        </p:spPr>
        <p:txBody>
          <a:bodyPr>
            <a:normAutofit/>
          </a:bodyPr>
          <a:lstStyle/>
          <a:p>
            <a:r>
              <a:rPr lang="en-US" sz="2400" dirty="0" smtClean="0">
                <a:effectLst>
                  <a:outerShdw blurRad="38100" dist="38100" dir="2700000" algn="tl">
                    <a:srgbClr val="000000">
                      <a:alpha val="43137"/>
                    </a:srgbClr>
                  </a:outerShdw>
                </a:effectLst>
              </a:rPr>
              <a:t>production, transportation, &amp; Material Moving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occupation Deaths 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40979720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Fatal Occupational Injuries</a:t>
            </a:r>
            <a:br>
              <a:rPr lang="en-US" sz="3200" dirty="0" smtClean="0"/>
            </a:br>
            <a:r>
              <a:rPr lang="en-US" sz="3200" dirty="0" smtClean="0"/>
              <a:t>Texas, 2008-2010</a:t>
            </a:r>
            <a:endParaRPr lang="en-US" sz="3200" dirty="0"/>
          </a:p>
        </p:txBody>
      </p:sp>
      <p:sp>
        <p:nvSpPr>
          <p:cNvPr id="3" name="Content Placeholder 2"/>
          <p:cNvSpPr>
            <a:spLocks noGrp="1"/>
          </p:cNvSpPr>
          <p:nvPr>
            <p:ph idx="1"/>
          </p:nvPr>
        </p:nvSpPr>
        <p:spPr>
          <a:xfrm>
            <a:off x="228600" y="1600200"/>
            <a:ext cx="8763000" cy="4709160"/>
          </a:xfrm>
        </p:spPr>
        <p:txBody>
          <a:bodyPr>
            <a:normAutofit/>
          </a:bodyPr>
          <a:lstStyle/>
          <a:p>
            <a:r>
              <a:rPr lang="en-US" sz="2000" dirty="0" smtClean="0"/>
              <a:t>Fatal occupational injuries by industry ranked by counts show the construction industry has the highest number of fatal injuries.</a:t>
            </a:r>
          </a:p>
          <a:p>
            <a:pPr marL="137160" indent="0">
              <a:buNone/>
            </a:pPr>
            <a:endParaRPr lang="en-US" sz="2000" dirty="0" smtClean="0"/>
          </a:p>
          <a:p>
            <a:r>
              <a:rPr lang="en-US" sz="2000" dirty="0" smtClean="0"/>
              <a:t>Fatal occupational injuries by industry ranked by rates show the mining industry has the highest rate of fatal occupational injuries.  The mining industry includes oil and gas exploration and extraction.</a:t>
            </a:r>
          </a:p>
          <a:p>
            <a:pPr marL="137160" indent="0">
              <a:buNone/>
            </a:pPr>
            <a:endParaRPr lang="en-US" sz="2000" dirty="0" smtClean="0"/>
          </a:p>
          <a:p>
            <a:r>
              <a:rPr lang="en-US" sz="2000" dirty="0" smtClean="0"/>
              <a:t>Using a scoring system based on counts and rates, the construction industry and the transportation &amp; utilities industry have the highest score of fatal occupational injuries by industry.</a:t>
            </a:r>
          </a:p>
        </p:txBody>
      </p:sp>
    </p:spTree>
    <p:extLst>
      <p:ext uri="{BB962C8B-B14F-4D97-AF65-F5344CB8AC3E}">
        <p14:creationId xmlns:p14="http://schemas.microsoft.com/office/powerpoint/2010/main" val="124121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2400" dirty="0" smtClean="0"/>
              <a:t>Fatal Occupational Injury Counts Ranked by Industry</a:t>
            </a:r>
            <a:br>
              <a:rPr lang="en-US" sz="2400" dirty="0" smtClean="0"/>
            </a:br>
            <a:r>
              <a:rPr lang="en-US" sz="2400" dirty="0" smtClean="0"/>
              <a:t>Texas, 2008-2010</a:t>
            </a:r>
            <a:endParaRPr lang="en-US" sz="24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12244355"/>
              </p:ext>
            </p:extLst>
          </p:nvPr>
        </p:nvGraphicFramePr>
        <p:xfrm>
          <a:off x="457200" y="990602"/>
          <a:ext cx="8229600" cy="5242560"/>
        </p:xfrm>
        <a:graphic>
          <a:graphicData uri="http://schemas.openxmlformats.org/drawingml/2006/table">
            <a:tbl>
              <a:tblPr firstRow="1" bandRow="1">
                <a:tableStyleId>{00A15C55-8517-42AA-B614-E9B94910E393}</a:tableStyleId>
              </a:tblPr>
              <a:tblGrid>
                <a:gridCol w="2590800"/>
                <a:gridCol w="1143000"/>
                <a:gridCol w="990600"/>
                <a:gridCol w="990600"/>
                <a:gridCol w="1295400"/>
                <a:gridCol w="1219200"/>
              </a:tblGrid>
              <a:tr h="627929">
                <a:tc>
                  <a:txBody>
                    <a:bodyPr/>
                    <a:lstStyle/>
                    <a:p>
                      <a:pPr algn="ctr"/>
                      <a:r>
                        <a:rPr lang="en-US" dirty="0" smtClean="0"/>
                        <a:t>Industry</a:t>
                      </a:r>
                      <a:endParaRPr lang="en-US" dirty="0"/>
                    </a:p>
                  </a:txBody>
                  <a:tcPr/>
                </a:tc>
                <a:tc>
                  <a:txBody>
                    <a:bodyPr/>
                    <a:lstStyle/>
                    <a:p>
                      <a:pPr algn="ctr"/>
                      <a:r>
                        <a:rPr lang="en-US" dirty="0" smtClean="0"/>
                        <a:t>2008</a:t>
                      </a:r>
                      <a:endParaRPr lang="en-US" dirty="0"/>
                    </a:p>
                  </a:txBody>
                  <a:tcPr/>
                </a:tc>
                <a:tc>
                  <a:txBody>
                    <a:bodyPr/>
                    <a:lstStyle/>
                    <a:p>
                      <a:pPr algn="ctr"/>
                      <a:r>
                        <a:rPr lang="en-US" dirty="0" smtClean="0"/>
                        <a:t>2009</a:t>
                      </a:r>
                      <a:endParaRPr lang="en-US" dirty="0"/>
                    </a:p>
                  </a:txBody>
                  <a:tcPr/>
                </a:tc>
                <a:tc>
                  <a:txBody>
                    <a:bodyPr/>
                    <a:lstStyle/>
                    <a:p>
                      <a:pPr algn="ctr"/>
                      <a:r>
                        <a:rPr lang="en-US" dirty="0" smtClean="0"/>
                        <a:t>2010</a:t>
                      </a:r>
                      <a:endParaRPr lang="en-US" dirty="0"/>
                    </a:p>
                  </a:txBody>
                  <a:tcPr/>
                </a:tc>
                <a:tc>
                  <a:txBody>
                    <a:bodyPr/>
                    <a:lstStyle/>
                    <a:p>
                      <a:pPr algn="ctr"/>
                      <a:r>
                        <a:rPr lang="en-US" dirty="0" smtClean="0"/>
                        <a:t>Mean Count</a:t>
                      </a:r>
                      <a:endParaRPr lang="en-US" dirty="0"/>
                    </a:p>
                  </a:txBody>
                  <a:tcPr/>
                </a:tc>
                <a:tc>
                  <a:txBody>
                    <a:bodyPr/>
                    <a:lstStyle/>
                    <a:p>
                      <a:pPr algn="ctr"/>
                      <a:r>
                        <a:rPr lang="en-US" dirty="0" smtClean="0"/>
                        <a:t>Count Rank</a:t>
                      </a:r>
                      <a:endParaRPr lang="en-US" dirty="0"/>
                    </a:p>
                  </a:txBody>
                  <a:tcPr/>
                </a:tc>
              </a:tr>
              <a:tr h="303834">
                <a:tc>
                  <a:txBody>
                    <a:bodyPr/>
                    <a:lstStyle/>
                    <a:p>
                      <a:pPr algn="l"/>
                      <a:r>
                        <a:rPr lang="en-US" sz="1400" b="1" dirty="0" smtClean="0"/>
                        <a:t>Information</a:t>
                      </a:r>
                      <a:endParaRPr lang="en-US" sz="1400" b="1" dirty="0"/>
                    </a:p>
                  </a:txBody>
                  <a:tcPr/>
                </a:tc>
                <a:tc>
                  <a:txBody>
                    <a:bodyPr/>
                    <a:lstStyle/>
                    <a:p>
                      <a:pPr algn="ctr"/>
                      <a:r>
                        <a:rPr lang="en-US" sz="1400" dirty="0" smtClean="0"/>
                        <a:t>6</a:t>
                      </a:r>
                      <a:endParaRPr lang="en-US" sz="1400" dirty="0"/>
                    </a:p>
                  </a:txBody>
                  <a:tcPr/>
                </a:tc>
                <a:tc>
                  <a:txBody>
                    <a:bodyPr/>
                    <a:lstStyle/>
                    <a:p>
                      <a:pPr algn="ctr"/>
                      <a:r>
                        <a:rPr lang="en-US" sz="1400" b="0" dirty="0" smtClean="0"/>
                        <a:t>-</a:t>
                      </a:r>
                      <a:endParaRPr lang="en-US" sz="1400" b="0" dirty="0"/>
                    </a:p>
                  </a:txBody>
                  <a:tcPr/>
                </a:tc>
                <a:tc>
                  <a:txBody>
                    <a:bodyPr/>
                    <a:lstStyle/>
                    <a:p>
                      <a:pPr algn="ctr"/>
                      <a:r>
                        <a:rPr lang="en-US" sz="1400" b="0" dirty="0" smtClean="0"/>
                        <a:t>3</a:t>
                      </a:r>
                      <a:endParaRPr lang="en-US" sz="1400" b="0" dirty="0"/>
                    </a:p>
                  </a:txBody>
                  <a:tcPr/>
                </a:tc>
                <a:tc>
                  <a:txBody>
                    <a:bodyPr/>
                    <a:lstStyle/>
                    <a:p>
                      <a:pPr algn="ctr"/>
                      <a:r>
                        <a:rPr lang="en-US" sz="1400" b="0" dirty="0" smtClean="0"/>
                        <a:t>3.0</a:t>
                      </a:r>
                      <a:endParaRPr lang="en-US" sz="1400" b="0" dirty="0"/>
                    </a:p>
                  </a:txBody>
                  <a:tcPr/>
                </a:tc>
                <a:tc>
                  <a:txBody>
                    <a:bodyPr/>
                    <a:lstStyle/>
                    <a:p>
                      <a:pPr algn="ctr"/>
                      <a:r>
                        <a:rPr lang="en-US" sz="1400" b="0" dirty="0" smtClean="0"/>
                        <a:t>1</a:t>
                      </a:r>
                      <a:endParaRPr lang="en-US" sz="1400" b="0" dirty="0"/>
                    </a:p>
                  </a:txBody>
                  <a:tcPr/>
                </a:tc>
              </a:tr>
              <a:tr h="3038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Education &amp; Health Services</a:t>
                      </a:r>
                      <a:endParaRPr lang="en-US" sz="1400" b="1" dirty="0"/>
                    </a:p>
                  </a:txBody>
                  <a:tcPr/>
                </a:tc>
                <a:tc>
                  <a:txBody>
                    <a:bodyPr/>
                    <a:lstStyle/>
                    <a:p>
                      <a:pPr algn="ctr"/>
                      <a:r>
                        <a:rPr lang="en-US" sz="1400" dirty="0" smtClean="0"/>
                        <a:t>14</a:t>
                      </a:r>
                      <a:endParaRPr lang="en-US" sz="1400" dirty="0"/>
                    </a:p>
                  </a:txBody>
                  <a:tcPr/>
                </a:tc>
                <a:tc>
                  <a:txBody>
                    <a:bodyPr/>
                    <a:lstStyle/>
                    <a:p>
                      <a:pPr algn="ctr"/>
                      <a:r>
                        <a:rPr lang="en-US" sz="1400" dirty="0" smtClean="0"/>
                        <a:t>5</a:t>
                      </a:r>
                      <a:endParaRPr lang="en-US" sz="1400" dirty="0"/>
                    </a:p>
                  </a:txBody>
                  <a:tcPr/>
                </a:tc>
                <a:tc>
                  <a:txBody>
                    <a:bodyPr/>
                    <a:lstStyle/>
                    <a:p>
                      <a:pPr algn="ctr"/>
                      <a:r>
                        <a:rPr lang="en-US" sz="1400" dirty="0" smtClean="0"/>
                        <a:t>13</a:t>
                      </a:r>
                      <a:endParaRPr lang="en-US" sz="1400" dirty="0"/>
                    </a:p>
                  </a:txBody>
                  <a:tcPr/>
                </a:tc>
                <a:tc>
                  <a:txBody>
                    <a:bodyPr/>
                    <a:lstStyle/>
                    <a:p>
                      <a:pPr algn="ctr"/>
                      <a:r>
                        <a:rPr lang="en-US" sz="1400" dirty="0" smtClean="0"/>
                        <a:t>10.7</a:t>
                      </a:r>
                      <a:endParaRPr lang="en-US" sz="1400" dirty="0"/>
                    </a:p>
                  </a:txBody>
                  <a:tcPr/>
                </a:tc>
                <a:tc>
                  <a:txBody>
                    <a:bodyPr/>
                    <a:lstStyle/>
                    <a:p>
                      <a:pPr algn="ctr"/>
                      <a:r>
                        <a:rPr lang="en-US" sz="1400" dirty="0" smtClean="0"/>
                        <a:t>2</a:t>
                      </a:r>
                      <a:endParaRPr lang="en-US" sz="1400" dirty="0"/>
                    </a:p>
                  </a:txBody>
                  <a:tcPr/>
                </a:tc>
              </a:tr>
              <a:tr h="303834">
                <a:tc>
                  <a:txBody>
                    <a:bodyPr/>
                    <a:lstStyle/>
                    <a:p>
                      <a:pPr algn="l"/>
                      <a:r>
                        <a:rPr lang="en-US" sz="1400" b="1" dirty="0" smtClean="0"/>
                        <a:t>Financial Activities</a:t>
                      </a:r>
                      <a:endParaRPr lang="en-US" sz="1400" b="1" dirty="0"/>
                    </a:p>
                  </a:txBody>
                  <a:tcPr/>
                </a:tc>
                <a:tc>
                  <a:txBody>
                    <a:bodyPr/>
                    <a:lstStyle/>
                    <a:p>
                      <a:pPr algn="ctr"/>
                      <a:r>
                        <a:rPr lang="en-US" sz="1400" dirty="0" smtClean="0"/>
                        <a:t>11</a:t>
                      </a:r>
                      <a:endParaRPr lang="en-US" sz="1400" dirty="0"/>
                    </a:p>
                  </a:txBody>
                  <a:tcPr/>
                </a:tc>
                <a:tc>
                  <a:txBody>
                    <a:bodyPr/>
                    <a:lstStyle/>
                    <a:p>
                      <a:pPr algn="ctr"/>
                      <a:r>
                        <a:rPr lang="en-US" sz="1400" dirty="0" smtClean="0"/>
                        <a:t>11</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12.3</a:t>
                      </a:r>
                      <a:endParaRPr lang="en-US" sz="1400" dirty="0"/>
                    </a:p>
                  </a:txBody>
                  <a:tcPr/>
                </a:tc>
                <a:tc>
                  <a:txBody>
                    <a:bodyPr/>
                    <a:lstStyle/>
                    <a:p>
                      <a:pPr algn="ctr"/>
                      <a:r>
                        <a:rPr lang="en-US" sz="1400" dirty="0" smtClean="0"/>
                        <a:t>3</a:t>
                      </a:r>
                      <a:endParaRPr lang="en-US" sz="1400" dirty="0"/>
                    </a:p>
                  </a:txBody>
                  <a:tcPr/>
                </a:tc>
              </a:tr>
              <a:tr h="303834">
                <a:tc>
                  <a:txBody>
                    <a:bodyPr/>
                    <a:lstStyle/>
                    <a:p>
                      <a:pPr algn="l"/>
                      <a:r>
                        <a:rPr lang="en-US" sz="1400" b="1" dirty="0" smtClean="0"/>
                        <a:t>Other Services</a:t>
                      </a:r>
                      <a:endParaRPr lang="en-US" sz="1400" b="1" dirty="0"/>
                    </a:p>
                  </a:txBody>
                  <a:tcPr/>
                </a:tc>
                <a:tc>
                  <a:txBody>
                    <a:bodyPr/>
                    <a:lstStyle/>
                    <a:p>
                      <a:pPr algn="ctr"/>
                      <a:r>
                        <a:rPr lang="en-US" sz="1400" dirty="0" smtClean="0"/>
                        <a:t>10</a:t>
                      </a:r>
                      <a:endParaRPr lang="en-US" sz="1400" dirty="0"/>
                    </a:p>
                  </a:txBody>
                  <a:tcPr/>
                </a:tc>
                <a:tc>
                  <a:txBody>
                    <a:bodyPr/>
                    <a:lstStyle/>
                    <a:p>
                      <a:pPr algn="ctr"/>
                      <a:r>
                        <a:rPr lang="en-US" sz="1400" dirty="0" smtClean="0"/>
                        <a:t>13</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13.0</a:t>
                      </a:r>
                      <a:endParaRPr lang="en-US" sz="1400" dirty="0"/>
                    </a:p>
                  </a:txBody>
                  <a:tcPr/>
                </a:tc>
                <a:tc>
                  <a:txBody>
                    <a:bodyPr/>
                    <a:lstStyle/>
                    <a:p>
                      <a:pPr algn="ctr"/>
                      <a:r>
                        <a:rPr lang="en-US" sz="1400" dirty="0" smtClean="0"/>
                        <a:t>4</a:t>
                      </a:r>
                      <a:endParaRPr lang="en-US" sz="1400" dirty="0"/>
                    </a:p>
                  </a:txBody>
                  <a:tcPr/>
                </a:tc>
              </a:tr>
              <a:tr h="303834">
                <a:tc>
                  <a:txBody>
                    <a:bodyPr/>
                    <a:lstStyle/>
                    <a:p>
                      <a:pPr algn="l"/>
                      <a:r>
                        <a:rPr lang="en-US" sz="1400" b="1" dirty="0" smtClean="0"/>
                        <a:t>Leisure &amp; Hospitality</a:t>
                      </a:r>
                      <a:endParaRPr lang="en-US" sz="1400" b="1" dirty="0"/>
                    </a:p>
                  </a:txBody>
                  <a:tcPr/>
                </a:tc>
                <a:tc>
                  <a:txBody>
                    <a:bodyPr/>
                    <a:lstStyle/>
                    <a:p>
                      <a:pPr algn="ctr"/>
                      <a:r>
                        <a:rPr lang="en-US" sz="1400" dirty="0" smtClean="0"/>
                        <a:t>12</a:t>
                      </a:r>
                      <a:endParaRPr lang="en-US" sz="1400" dirty="0"/>
                    </a:p>
                  </a:txBody>
                  <a:tcPr/>
                </a:tc>
                <a:tc>
                  <a:txBody>
                    <a:bodyPr/>
                    <a:lstStyle/>
                    <a:p>
                      <a:pPr algn="ctr"/>
                      <a:r>
                        <a:rPr lang="en-US" sz="1400" dirty="0" smtClean="0"/>
                        <a:t>19</a:t>
                      </a:r>
                      <a:endParaRPr lang="en-US" sz="1400" dirty="0"/>
                    </a:p>
                  </a:txBody>
                  <a:tcPr/>
                </a:tc>
                <a:tc>
                  <a:txBody>
                    <a:bodyPr/>
                    <a:lstStyle/>
                    <a:p>
                      <a:pPr algn="ctr"/>
                      <a:r>
                        <a:rPr lang="en-US" sz="1400" dirty="0" smtClean="0"/>
                        <a:t>19</a:t>
                      </a:r>
                      <a:endParaRPr lang="en-US" sz="1400" dirty="0"/>
                    </a:p>
                  </a:txBody>
                  <a:tcPr/>
                </a:tc>
                <a:tc>
                  <a:txBody>
                    <a:bodyPr/>
                    <a:lstStyle/>
                    <a:p>
                      <a:pPr algn="ctr"/>
                      <a:r>
                        <a:rPr lang="en-US" sz="1400" dirty="0" smtClean="0"/>
                        <a:t>16.7</a:t>
                      </a:r>
                      <a:endParaRPr lang="en-US" sz="1400" dirty="0"/>
                    </a:p>
                  </a:txBody>
                  <a:tcPr/>
                </a:tc>
                <a:tc>
                  <a:txBody>
                    <a:bodyPr/>
                    <a:lstStyle/>
                    <a:p>
                      <a:pPr algn="ctr"/>
                      <a:r>
                        <a:rPr lang="en-US" sz="1400" dirty="0" smtClean="0"/>
                        <a:t>5</a:t>
                      </a:r>
                      <a:endParaRPr lang="en-US" sz="1400" dirty="0"/>
                    </a:p>
                  </a:txBody>
                  <a:tcPr/>
                </a:tc>
              </a:tr>
              <a:tr h="508323">
                <a:tc>
                  <a:txBody>
                    <a:bodyPr/>
                    <a:lstStyle/>
                    <a:p>
                      <a:pPr algn="l"/>
                      <a:r>
                        <a:rPr lang="en-US" sz="1400" b="1" dirty="0" smtClean="0"/>
                        <a:t>Agriculture, Forestry, Fishing, &amp; Hunting</a:t>
                      </a:r>
                      <a:endParaRPr lang="en-US" sz="1400" b="1" dirty="0"/>
                    </a:p>
                  </a:txBody>
                  <a:tcPr/>
                </a:tc>
                <a:tc>
                  <a:txBody>
                    <a:bodyPr/>
                    <a:lstStyle/>
                    <a:p>
                      <a:pPr algn="ctr"/>
                      <a:r>
                        <a:rPr lang="en-US" sz="1400" dirty="0" smtClean="0"/>
                        <a:t>17</a:t>
                      </a:r>
                      <a:endParaRPr lang="en-US" sz="1400" dirty="0"/>
                    </a:p>
                  </a:txBody>
                  <a:tcPr/>
                </a:tc>
                <a:tc>
                  <a:txBody>
                    <a:bodyPr/>
                    <a:lstStyle/>
                    <a:p>
                      <a:pPr algn="ctr"/>
                      <a:r>
                        <a:rPr lang="en-US" sz="1400" dirty="0" smtClean="0"/>
                        <a:t>21</a:t>
                      </a:r>
                      <a:endParaRPr lang="en-US" sz="1400" dirty="0"/>
                    </a:p>
                  </a:txBody>
                  <a:tcPr/>
                </a:tc>
                <a:tc>
                  <a:txBody>
                    <a:bodyPr/>
                    <a:lstStyle/>
                    <a:p>
                      <a:pPr algn="ctr"/>
                      <a:r>
                        <a:rPr lang="en-US" sz="1400" dirty="0" smtClean="0"/>
                        <a:t>28</a:t>
                      </a:r>
                      <a:endParaRPr lang="en-US" sz="1400" dirty="0"/>
                    </a:p>
                  </a:txBody>
                  <a:tcPr/>
                </a:tc>
                <a:tc>
                  <a:txBody>
                    <a:bodyPr/>
                    <a:lstStyle/>
                    <a:p>
                      <a:pPr algn="ctr"/>
                      <a:r>
                        <a:rPr lang="en-US" sz="1400" dirty="0" smtClean="0"/>
                        <a:t>22.0</a:t>
                      </a:r>
                      <a:endParaRPr lang="en-US" sz="1400" dirty="0"/>
                    </a:p>
                  </a:txBody>
                  <a:tcPr/>
                </a:tc>
                <a:tc>
                  <a:txBody>
                    <a:bodyPr/>
                    <a:lstStyle/>
                    <a:p>
                      <a:pPr algn="ctr"/>
                      <a:r>
                        <a:rPr lang="en-US" sz="1400" dirty="0" smtClean="0"/>
                        <a:t>6</a:t>
                      </a:r>
                      <a:endParaRPr lang="en-US" sz="1400" dirty="0"/>
                    </a:p>
                  </a:txBody>
                  <a:tcPr/>
                </a:tc>
              </a:tr>
              <a:tr h="299014">
                <a:tc>
                  <a:txBody>
                    <a:bodyPr/>
                    <a:lstStyle/>
                    <a:p>
                      <a:pPr algn="l"/>
                      <a:r>
                        <a:rPr lang="en-US" sz="1400" b="1" dirty="0" smtClean="0"/>
                        <a:t>Manufacturing</a:t>
                      </a:r>
                      <a:endParaRPr lang="en-US" sz="1400" b="1" dirty="0"/>
                    </a:p>
                  </a:txBody>
                  <a:tcPr/>
                </a:tc>
                <a:tc>
                  <a:txBody>
                    <a:bodyPr/>
                    <a:lstStyle/>
                    <a:p>
                      <a:pPr algn="ctr"/>
                      <a:r>
                        <a:rPr lang="en-US" sz="1400" dirty="0" smtClean="0"/>
                        <a:t>35</a:t>
                      </a:r>
                      <a:endParaRPr lang="en-US" sz="1400" dirty="0"/>
                    </a:p>
                  </a:txBody>
                  <a:tcPr/>
                </a:tc>
                <a:tc>
                  <a:txBody>
                    <a:bodyPr/>
                    <a:lstStyle/>
                    <a:p>
                      <a:pPr algn="ctr"/>
                      <a:r>
                        <a:rPr lang="en-US" sz="1400" dirty="0" smtClean="0"/>
                        <a:t>29</a:t>
                      </a:r>
                      <a:endParaRPr lang="en-US" sz="1400" dirty="0"/>
                    </a:p>
                  </a:txBody>
                  <a:tcPr/>
                </a:tc>
                <a:tc>
                  <a:txBody>
                    <a:bodyPr/>
                    <a:lstStyle/>
                    <a:p>
                      <a:pPr algn="ctr"/>
                      <a:r>
                        <a:rPr lang="en-US" sz="1400" dirty="0" smtClean="0"/>
                        <a:t>27</a:t>
                      </a:r>
                      <a:endParaRPr lang="en-US" sz="1400" dirty="0"/>
                    </a:p>
                  </a:txBody>
                  <a:tcPr/>
                </a:tc>
                <a:tc>
                  <a:txBody>
                    <a:bodyPr/>
                    <a:lstStyle/>
                    <a:p>
                      <a:pPr algn="ctr"/>
                      <a:r>
                        <a:rPr lang="en-US" sz="1400" dirty="0" smtClean="0"/>
                        <a:t>30.3</a:t>
                      </a:r>
                      <a:endParaRPr lang="en-US" sz="1400" dirty="0"/>
                    </a:p>
                  </a:txBody>
                  <a:tcPr/>
                </a:tc>
                <a:tc>
                  <a:txBody>
                    <a:bodyPr/>
                    <a:lstStyle/>
                    <a:p>
                      <a:pPr algn="ctr"/>
                      <a:r>
                        <a:rPr lang="en-US" sz="1400" dirty="0" smtClean="0"/>
                        <a:t>7</a:t>
                      </a:r>
                      <a:endParaRPr lang="en-US" sz="1400" dirty="0"/>
                    </a:p>
                  </a:txBody>
                  <a:tcPr/>
                </a:tc>
              </a:tr>
              <a:tr h="508323">
                <a:tc>
                  <a:txBody>
                    <a:bodyPr/>
                    <a:lstStyle/>
                    <a:p>
                      <a:pPr algn="l"/>
                      <a:r>
                        <a:rPr lang="en-US" sz="1400" b="1" dirty="0" smtClean="0"/>
                        <a:t>Professional &amp; Business Services</a:t>
                      </a:r>
                      <a:endParaRPr lang="en-US" sz="1400" b="1" dirty="0"/>
                    </a:p>
                  </a:txBody>
                  <a:tcPr/>
                </a:tc>
                <a:tc>
                  <a:txBody>
                    <a:bodyPr/>
                    <a:lstStyle/>
                    <a:p>
                      <a:pPr algn="ctr"/>
                      <a:r>
                        <a:rPr lang="en-US" sz="1400" dirty="0" smtClean="0"/>
                        <a:t>31</a:t>
                      </a:r>
                      <a:endParaRPr lang="en-US" sz="1400" dirty="0"/>
                    </a:p>
                  </a:txBody>
                  <a:tcPr/>
                </a:tc>
                <a:tc>
                  <a:txBody>
                    <a:bodyPr/>
                    <a:lstStyle/>
                    <a:p>
                      <a:pPr algn="ctr"/>
                      <a:r>
                        <a:rPr lang="en-US" sz="1400" dirty="0" smtClean="0"/>
                        <a:t>42</a:t>
                      </a:r>
                      <a:endParaRPr lang="en-US" sz="1400" dirty="0"/>
                    </a:p>
                  </a:txBody>
                  <a:tcPr/>
                </a:tc>
                <a:tc>
                  <a:txBody>
                    <a:bodyPr/>
                    <a:lstStyle/>
                    <a:p>
                      <a:pPr algn="ctr"/>
                      <a:r>
                        <a:rPr lang="en-US" sz="1400" dirty="0" smtClean="0"/>
                        <a:t>29</a:t>
                      </a:r>
                      <a:endParaRPr lang="en-US" sz="1400" dirty="0"/>
                    </a:p>
                  </a:txBody>
                  <a:tcPr/>
                </a:tc>
                <a:tc>
                  <a:txBody>
                    <a:bodyPr/>
                    <a:lstStyle/>
                    <a:p>
                      <a:pPr algn="ctr"/>
                      <a:r>
                        <a:rPr lang="en-US" sz="1400" dirty="0" smtClean="0"/>
                        <a:t>34.0</a:t>
                      </a:r>
                      <a:endParaRPr lang="en-US" sz="1400" dirty="0"/>
                    </a:p>
                  </a:txBody>
                  <a:tcPr/>
                </a:tc>
                <a:tc>
                  <a:txBody>
                    <a:bodyPr/>
                    <a:lstStyle/>
                    <a:p>
                      <a:pPr algn="ctr"/>
                      <a:r>
                        <a:rPr lang="en-US" sz="1400" dirty="0" smtClean="0"/>
                        <a:t>8</a:t>
                      </a:r>
                      <a:endParaRPr lang="en-US" sz="1400" dirty="0"/>
                    </a:p>
                  </a:txBody>
                  <a:tcPr/>
                </a:tc>
              </a:tr>
              <a:tr h="299014">
                <a:tc>
                  <a:txBody>
                    <a:bodyPr/>
                    <a:lstStyle/>
                    <a:p>
                      <a:pPr algn="l"/>
                      <a:r>
                        <a:rPr lang="en-US" sz="1400" b="1" dirty="0" smtClean="0"/>
                        <a:t>Mining</a:t>
                      </a:r>
                      <a:endParaRPr lang="en-US" sz="1400" b="1" dirty="0"/>
                    </a:p>
                  </a:txBody>
                  <a:tcPr/>
                </a:tc>
                <a:tc>
                  <a:txBody>
                    <a:bodyPr/>
                    <a:lstStyle/>
                    <a:p>
                      <a:pPr algn="ctr"/>
                      <a:r>
                        <a:rPr lang="en-US" sz="1400" dirty="0" smtClean="0"/>
                        <a:t>44</a:t>
                      </a:r>
                      <a:endParaRPr lang="en-US" sz="1400" dirty="0"/>
                    </a:p>
                  </a:txBody>
                  <a:tcPr/>
                </a:tc>
                <a:tc>
                  <a:txBody>
                    <a:bodyPr/>
                    <a:lstStyle/>
                    <a:p>
                      <a:pPr algn="ctr"/>
                      <a:r>
                        <a:rPr lang="en-US" sz="1400" dirty="0" smtClean="0"/>
                        <a:t>28</a:t>
                      </a:r>
                      <a:endParaRPr lang="en-US" sz="1400" dirty="0"/>
                    </a:p>
                  </a:txBody>
                  <a:tcPr/>
                </a:tc>
                <a:tc>
                  <a:txBody>
                    <a:bodyPr/>
                    <a:lstStyle/>
                    <a:p>
                      <a:pPr algn="ctr"/>
                      <a:r>
                        <a:rPr lang="en-US" sz="1400" dirty="0" smtClean="0"/>
                        <a:t>45</a:t>
                      </a:r>
                      <a:endParaRPr lang="en-US" sz="1400" dirty="0"/>
                    </a:p>
                  </a:txBody>
                  <a:tcPr/>
                </a:tc>
                <a:tc>
                  <a:txBody>
                    <a:bodyPr/>
                    <a:lstStyle/>
                    <a:p>
                      <a:pPr algn="ctr"/>
                      <a:r>
                        <a:rPr lang="en-US" sz="1400" dirty="0" smtClean="0"/>
                        <a:t>39.0</a:t>
                      </a:r>
                      <a:endParaRPr lang="en-US" sz="1400" dirty="0"/>
                    </a:p>
                  </a:txBody>
                  <a:tcPr/>
                </a:tc>
                <a:tc>
                  <a:txBody>
                    <a:bodyPr/>
                    <a:lstStyle/>
                    <a:p>
                      <a:pPr algn="ctr"/>
                      <a:r>
                        <a:rPr lang="en-US" sz="1400" dirty="0" smtClean="0"/>
                        <a:t>9</a:t>
                      </a:r>
                      <a:endParaRPr lang="en-US" sz="1400" dirty="0"/>
                    </a:p>
                  </a:txBody>
                  <a:tcPr/>
                </a:tc>
              </a:tr>
              <a:tr h="508323">
                <a:tc>
                  <a:txBody>
                    <a:bodyPr/>
                    <a:lstStyle/>
                    <a:p>
                      <a:pPr algn="l"/>
                      <a:r>
                        <a:rPr lang="en-US" sz="1400" b="1" dirty="0" smtClean="0"/>
                        <a:t>Government/Public</a:t>
                      </a:r>
                      <a:r>
                        <a:rPr lang="en-US" sz="1400" b="1" baseline="0" dirty="0" smtClean="0"/>
                        <a:t> Administration</a:t>
                      </a:r>
                      <a:endParaRPr lang="en-US" sz="1400" b="1" dirty="0"/>
                    </a:p>
                  </a:txBody>
                  <a:tcPr/>
                </a:tc>
                <a:tc>
                  <a:txBody>
                    <a:bodyPr/>
                    <a:lstStyle/>
                    <a:p>
                      <a:pPr algn="ctr"/>
                      <a:r>
                        <a:rPr lang="en-US" sz="1400" dirty="0" smtClean="0"/>
                        <a:t>28</a:t>
                      </a:r>
                      <a:endParaRPr lang="en-US" sz="1400" dirty="0"/>
                    </a:p>
                  </a:txBody>
                  <a:tcPr/>
                </a:tc>
                <a:tc>
                  <a:txBody>
                    <a:bodyPr/>
                    <a:lstStyle/>
                    <a:p>
                      <a:pPr algn="ctr"/>
                      <a:r>
                        <a:rPr lang="en-US" sz="1400" dirty="0" smtClean="0"/>
                        <a:t>55</a:t>
                      </a:r>
                      <a:endParaRPr lang="en-US" sz="1400" dirty="0"/>
                    </a:p>
                  </a:txBody>
                  <a:tcPr/>
                </a:tc>
                <a:tc>
                  <a:txBody>
                    <a:bodyPr/>
                    <a:lstStyle/>
                    <a:p>
                      <a:pPr algn="ctr"/>
                      <a:r>
                        <a:rPr lang="en-US" sz="1400" dirty="0" smtClean="0"/>
                        <a:t>42</a:t>
                      </a:r>
                      <a:endParaRPr lang="en-US" sz="1400" dirty="0"/>
                    </a:p>
                  </a:txBody>
                  <a:tcPr/>
                </a:tc>
                <a:tc>
                  <a:txBody>
                    <a:bodyPr/>
                    <a:lstStyle/>
                    <a:p>
                      <a:pPr algn="ctr"/>
                      <a:r>
                        <a:rPr lang="en-US" sz="1400" dirty="0" smtClean="0"/>
                        <a:t>41.7</a:t>
                      </a:r>
                      <a:endParaRPr lang="en-US" sz="1400" dirty="0"/>
                    </a:p>
                  </a:txBody>
                  <a:tcPr/>
                </a:tc>
                <a:tc>
                  <a:txBody>
                    <a:bodyPr/>
                    <a:lstStyle/>
                    <a:p>
                      <a:pPr algn="ctr"/>
                      <a:r>
                        <a:rPr lang="en-US" sz="1400" dirty="0" smtClean="0"/>
                        <a:t>10</a:t>
                      </a:r>
                      <a:endParaRPr lang="en-US" sz="1400" dirty="0"/>
                    </a:p>
                  </a:txBody>
                  <a:tcPr/>
                </a:tc>
              </a:tr>
              <a:tr h="303834">
                <a:tc>
                  <a:txBody>
                    <a:bodyPr/>
                    <a:lstStyle/>
                    <a:p>
                      <a:pPr algn="l"/>
                      <a:r>
                        <a:rPr lang="en-US" sz="1400" b="1" dirty="0" smtClean="0"/>
                        <a:t>Wholesale &amp; Retail Trade</a:t>
                      </a:r>
                      <a:endParaRPr lang="en-US" sz="1400" b="1" dirty="0"/>
                    </a:p>
                  </a:txBody>
                  <a:tcPr/>
                </a:tc>
                <a:tc>
                  <a:txBody>
                    <a:bodyPr/>
                    <a:lstStyle/>
                    <a:p>
                      <a:pPr algn="ctr"/>
                      <a:r>
                        <a:rPr lang="en-US" sz="1400" dirty="0" smtClean="0"/>
                        <a:t>45</a:t>
                      </a:r>
                      <a:endParaRPr lang="en-US" sz="1400" dirty="0"/>
                    </a:p>
                  </a:txBody>
                  <a:tcPr/>
                </a:tc>
                <a:tc>
                  <a:txBody>
                    <a:bodyPr/>
                    <a:lstStyle/>
                    <a:p>
                      <a:pPr algn="ctr"/>
                      <a:r>
                        <a:rPr lang="en-US" sz="1400" dirty="0" smtClean="0"/>
                        <a:t>43</a:t>
                      </a:r>
                      <a:endParaRPr lang="en-US" sz="1400" dirty="0"/>
                    </a:p>
                  </a:txBody>
                  <a:tcPr/>
                </a:tc>
                <a:tc>
                  <a:txBody>
                    <a:bodyPr/>
                    <a:lstStyle/>
                    <a:p>
                      <a:pPr algn="ctr"/>
                      <a:r>
                        <a:rPr lang="en-US" sz="1400" dirty="0" smtClean="0"/>
                        <a:t>38</a:t>
                      </a:r>
                      <a:endParaRPr lang="en-US" sz="1400" dirty="0"/>
                    </a:p>
                  </a:txBody>
                  <a:tcPr/>
                </a:tc>
                <a:tc>
                  <a:txBody>
                    <a:bodyPr/>
                    <a:lstStyle/>
                    <a:p>
                      <a:pPr algn="ctr"/>
                      <a:r>
                        <a:rPr lang="en-US" sz="1400" dirty="0" smtClean="0"/>
                        <a:t>42.0</a:t>
                      </a:r>
                      <a:endParaRPr lang="en-US" sz="1400" dirty="0"/>
                    </a:p>
                  </a:txBody>
                  <a:tcPr/>
                </a:tc>
                <a:tc>
                  <a:txBody>
                    <a:bodyPr/>
                    <a:lstStyle/>
                    <a:p>
                      <a:pPr algn="ctr"/>
                      <a:r>
                        <a:rPr lang="en-US" sz="1400" dirty="0" smtClean="0"/>
                        <a:t>11</a:t>
                      </a:r>
                      <a:endParaRPr lang="en-US" sz="1400" dirty="0"/>
                    </a:p>
                  </a:txBody>
                  <a:tcPr/>
                </a:tc>
              </a:tr>
              <a:tr h="303834">
                <a:tc>
                  <a:txBody>
                    <a:bodyPr/>
                    <a:lstStyle/>
                    <a:p>
                      <a:pPr algn="l"/>
                      <a:r>
                        <a:rPr lang="en-US" sz="1400" b="1" dirty="0" smtClean="0"/>
                        <a:t>Transportation &amp; Utilities</a:t>
                      </a:r>
                      <a:endParaRPr lang="en-US" sz="1400" b="1" dirty="0"/>
                    </a:p>
                  </a:txBody>
                  <a:tcPr/>
                </a:tc>
                <a:tc>
                  <a:txBody>
                    <a:bodyPr/>
                    <a:lstStyle/>
                    <a:p>
                      <a:pPr algn="ctr"/>
                      <a:r>
                        <a:rPr lang="en-US" sz="1400" dirty="0" smtClean="0"/>
                        <a:t>89</a:t>
                      </a:r>
                      <a:endParaRPr lang="en-US" sz="1400" dirty="0"/>
                    </a:p>
                  </a:txBody>
                  <a:tcPr/>
                </a:tc>
                <a:tc>
                  <a:txBody>
                    <a:bodyPr/>
                    <a:lstStyle/>
                    <a:p>
                      <a:pPr algn="ctr"/>
                      <a:r>
                        <a:rPr lang="en-US" sz="1400" dirty="0" smtClean="0"/>
                        <a:t>77</a:t>
                      </a:r>
                      <a:endParaRPr lang="en-US" sz="1400" dirty="0"/>
                    </a:p>
                  </a:txBody>
                  <a:tcPr/>
                </a:tc>
                <a:tc>
                  <a:txBody>
                    <a:bodyPr/>
                    <a:lstStyle/>
                    <a:p>
                      <a:pPr algn="ctr"/>
                      <a:r>
                        <a:rPr lang="en-US" sz="1400" dirty="0" smtClean="0"/>
                        <a:t>97</a:t>
                      </a:r>
                      <a:endParaRPr lang="en-US" sz="1400" dirty="0"/>
                    </a:p>
                  </a:txBody>
                  <a:tcPr/>
                </a:tc>
                <a:tc>
                  <a:txBody>
                    <a:bodyPr/>
                    <a:lstStyle/>
                    <a:p>
                      <a:pPr algn="ctr"/>
                      <a:r>
                        <a:rPr lang="en-US" sz="1400" dirty="0" smtClean="0"/>
                        <a:t>87.7</a:t>
                      </a:r>
                      <a:endParaRPr lang="en-US" sz="1400" dirty="0"/>
                    </a:p>
                  </a:txBody>
                  <a:tcPr/>
                </a:tc>
                <a:tc>
                  <a:txBody>
                    <a:bodyPr/>
                    <a:lstStyle/>
                    <a:p>
                      <a:pPr algn="ctr"/>
                      <a:r>
                        <a:rPr lang="en-US" sz="1400" dirty="0" smtClean="0"/>
                        <a:t>12</a:t>
                      </a:r>
                      <a:endParaRPr lang="en-US" sz="1400" dirty="0"/>
                    </a:p>
                  </a:txBody>
                  <a:tcPr/>
                </a:tc>
              </a:tr>
              <a:tr h="303834">
                <a:tc>
                  <a:txBody>
                    <a:bodyPr/>
                    <a:lstStyle/>
                    <a:p>
                      <a:pPr algn="l"/>
                      <a:r>
                        <a:rPr lang="en-US" sz="1400" b="1" dirty="0" smtClean="0"/>
                        <a:t>Construction</a:t>
                      </a:r>
                      <a:endParaRPr lang="en-US" sz="1400" b="1" dirty="0"/>
                    </a:p>
                  </a:txBody>
                  <a:tcPr/>
                </a:tc>
                <a:tc>
                  <a:txBody>
                    <a:bodyPr/>
                    <a:lstStyle/>
                    <a:p>
                      <a:pPr algn="ctr"/>
                      <a:r>
                        <a:rPr lang="en-US" sz="1400" dirty="0" smtClean="0"/>
                        <a:t>121</a:t>
                      </a:r>
                      <a:endParaRPr lang="en-US" sz="1400" dirty="0"/>
                    </a:p>
                  </a:txBody>
                  <a:tcPr/>
                </a:tc>
                <a:tc>
                  <a:txBody>
                    <a:bodyPr/>
                    <a:lstStyle/>
                    <a:p>
                      <a:pPr algn="ctr"/>
                      <a:r>
                        <a:rPr lang="en-US" sz="1400" dirty="0" smtClean="0"/>
                        <a:t>138</a:t>
                      </a:r>
                      <a:endParaRPr lang="en-US" sz="1400" dirty="0"/>
                    </a:p>
                  </a:txBody>
                  <a:tcPr/>
                </a:tc>
                <a:tc>
                  <a:txBody>
                    <a:bodyPr/>
                    <a:lstStyle/>
                    <a:p>
                      <a:pPr algn="ctr"/>
                      <a:r>
                        <a:rPr lang="en-US" sz="1400" dirty="0" smtClean="0"/>
                        <a:t>89</a:t>
                      </a:r>
                      <a:endParaRPr lang="en-US" sz="1400" dirty="0"/>
                    </a:p>
                  </a:txBody>
                  <a:tcPr/>
                </a:tc>
                <a:tc>
                  <a:txBody>
                    <a:bodyPr/>
                    <a:lstStyle/>
                    <a:p>
                      <a:pPr algn="ctr"/>
                      <a:r>
                        <a:rPr lang="en-US" sz="1400" dirty="0" smtClean="0"/>
                        <a:t>116.0</a:t>
                      </a:r>
                      <a:endParaRPr lang="en-US" sz="1400" dirty="0"/>
                    </a:p>
                  </a:txBody>
                  <a:tcPr/>
                </a:tc>
                <a:tc>
                  <a:txBody>
                    <a:bodyPr/>
                    <a:lstStyle/>
                    <a:p>
                      <a:pPr algn="ctr"/>
                      <a:r>
                        <a:rPr lang="en-US" sz="1400" dirty="0" smtClean="0"/>
                        <a:t>13</a:t>
                      </a:r>
                      <a:endParaRPr lang="en-US" sz="1400" dirty="0"/>
                    </a:p>
                  </a:txBody>
                  <a:tcPr/>
                </a:tc>
              </a:tr>
            </a:tbl>
          </a:graphicData>
        </a:graphic>
      </p:graphicFrame>
      <p:sp>
        <p:nvSpPr>
          <p:cNvPr id="3" name="TextBox 2"/>
          <p:cNvSpPr txBox="1"/>
          <p:nvPr/>
        </p:nvSpPr>
        <p:spPr>
          <a:xfrm>
            <a:off x="457200" y="6248400"/>
            <a:ext cx="7591399" cy="646331"/>
          </a:xfrm>
          <a:prstGeom prst="rect">
            <a:avLst/>
          </a:prstGeom>
          <a:noFill/>
        </p:spPr>
        <p:txBody>
          <a:bodyPr wrap="square" rtlCol="0">
            <a:spAutoFit/>
          </a:bodyPr>
          <a:lstStyle/>
          <a:p>
            <a:r>
              <a:rPr lang="en-US" sz="1200" dirty="0"/>
              <a:t>Note:  A </a:t>
            </a:r>
            <a:r>
              <a:rPr lang="en-US" sz="1200" dirty="0" smtClean="0"/>
              <a:t>rank </a:t>
            </a:r>
            <a:r>
              <a:rPr lang="en-US" sz="1200" dirty="0"/>
              <a:t>of 1 is lowest priority.</a:t>
            </a:r>
          </a:p>
          <a:p>
            <a:r>
              <a:rPr lang="en-US" sz="1200" dirty="0"/>
              <a:t>Data derived from Census of Fatal Occupational Injuries (CFOI) </a:t>
            </a:r>
            <a:r>
              <a:rPr lang="en-US" sz="1200" dirty="0" smtClean="0"/>
              <a:t>data</a:t>
            </a:r>
            <a:r>
              <a:rPr lang="en-US" sz="1200" dirty="0"/>
              <a:t>.</a:t>
            </a:r>
          </a:p>
          <a:p>
            <a:endParaRPr lang="en-US" sz="1200" dirty="0"/>
          </a:p>
        </p:txBody>
      </p:sp>
    </p:spTree>
    <p:extLst>
      <p:ext uri="{BB962C8B-B14F-4D97-AF65-F5344CB8AC3E}">
        <p14:creationId xmlns:p14="http://schemas.microsoft.com/office/powerpoint/2010/main" val="2811806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63922134"/>
              </p:ext>
            </p:extLst>
          </p:nvPr>
        </p:nvGraphicFramePr>
        <p:xfrm>
          <a:off x="76200" y="990600"/>
          <a:ext cx="8915400" cy="5715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121185014"/>
              </p:ext>
            </p:extLst>
          </p:nvPr>
        </p:nvGraphicFramePr>
        <p:xfrm>
          <a:off x="228600" y="1137910"/>
          <a:ext cx="8915400" cy="5715000"/>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0" y="31652"/>
            <a:ext cx="9067800" cy="1143000"/>
          </a:xfrm>
        </p:spPr>
        <p:txBody>
          <a:bodyPr>
            <a:normAutofit/>
          </a:bodyPr>
          <a:lstStyle/>
          <a:p>
            <a:r>
              <a:rPr lang="en-US" sz="2400" dirty="0" smtClean="0">
                <a:effectLst/>
              </a:rPr>
              <a:t>Number and Rate of Fatal Occupational Injuries</a:t>
            </a:r>
            <a:br>
              <a:rPr lang="en-US" sz="2400" dirty="0" smtClean="0">
                <a:effectLst/>
              </a:rPr>
            </a:br>
            <a:r>
              <a:rPr lang="en-US" sz="2400" dirty="0" smtClean="0">
                <a:effectLst/>
              </a:rPr>
              <a:t> by Industry Sector, United States, 2010</a:t>
            </a:r>
            <a:endParaRPr lang="en-US" sz="2400" dirty="0">
              <a:effectLst/>
            </a:endParaRPr>
          </a:p>
        </p:txBody>
      </p:sp>
      <p:sp>
        <p:nvSpPr>
          <p:cNvPr id="3" name="TextBox 2"/>
          <p:cNvSpPr txBox="1"/>
          <p:nvPr/>
        </p:nvSpPr>
        <p:spPr>
          <a:xfrm>
            <a:off x="3962400" y="6172200"/>
            <a:ext cx="533400" cy="307777"/>
          </a:xfrm>
          <a:prstGeom prst="rect">
            <a:avLst/>
          </a:prstGeom>
          <a:noFill/>
        </p:spPr>
        <p:txBody>
          <a:bodyPr wrap="square" rtlCol="0">
            <a:spAutoFit/>
          </a:bodyPr>
          <a:lstStyle/>
          <a:p>
            <a:r>
              <a:rPr lang="en-US" sz="1400" dirty="0"/>
              <a:t>3</a:t>
            </a:r>
            <a:r>
              <a:rPr lang="en-US" sz="1400" dirty="0" smtClean="0"/>
              <a:t>00</a:t>
            </a:r>
            <a:endParaRPr lang="en-US" sz="1400" dirty="0"/>
          </a:p>
        </p:txBody>
      </p:sp>
      <p:sp>
        <p:nvSpPr>
          <p:cNvPr id="5" name="TextBox 4"/>
          <p:cNvSpPr txBox="1"/>
          <p:nvPr/>
        </p:nvSpPr>
        <p:spPr>
          <a:xfrm>
            <a:off x="2821885" y="6172200"/>
            <a:ext cx="453970" cy="307777"/>
          </a:xfrm>
          <a:prstGeom prst="rect">
            <a:avLst/>
          </a:prstGeom>
          <a:noFill/>
        </p:spPr>
        <p:txBody>
          <a:bodyPr wrap="none" rtlCol="0">
            <a:spAutoFit/>
          </a:bodyPr>
          <a:lstStyle/>
          <a:p>
            <a:r>
              <a:rPr lang="en-US" sz="1400" dirty="0"/>
              <a:t>6</a:t>
            </a:r>
            <a:r>
              <a:rPr lang="en-US" sz="1400" dirty="0" smtClean="0"/>
              <a:t>00</a:t>
            </a:r>
            <a:endParaRPr lang="en-US" sz="1400" dirty="0"/>
          </a:p>
        </p:txBody>
      </p:sp>
      <p:sp>
        <p:nvSpPr>
          <p:cNvPr id="7" name="TextBox 6"/>
          <p:cNvSpPr txBox="1"/>
          <p:nvPr/>
        </p:nvSpPr>
        <p:spPr>
          <a:xfrm>
            <a:off x="1755085" y="6172200"/>
            <a:ext cx="453970" cy="307777"/>
          </a:xfrm>
          <a:prstGeom prst="rect">
            <a:avLst/>
          </a:prstGeom>
          <a:noFill/>
        </p:spPr>
        <p:txBody>
          <a:bodyPr wrap="none" rtlCol="0">
            <a:spAutoFit/>
          </a:bodyPr>
          <a:lstStyle/>
          <a:p>
            <a:r>
              <a:rPr lang="en-US" sz="1400" dirty="0" smtClean="0"/>
              <a:t>900</a:t>
            </a:r>
            <a:endParaRPr lang="en-US" sz="1400" dirty="0"/>
          </a:p>
        </p:txBody>
      </p:sp>
      <p:sp>
        <p:nvSpPr>
          <p:cNvPr id="8" name="TextBox 7"/>
          <p:cNvSpPr txBox="1"/>
          <p:nvPr/>
        </p:nvSpPr>
        <p:spPr>
          <a:xfrm>
            <a:off x="795812" y="1643390"/>
            <a:ext cx="1099981" cy="276999"/>
          </a:xfrm>
          <a:prstGeom prst="rect">
            <a:avLst/>
          </a:prstGeom>
          <a:noFill/>
        </p:spPr>
        <p:txBody>
          <a:bodyPr wrap="none" rtlCol="0">
            <a:spAutoFit/>
          </a:bodyPr>
          <a:lstStyle/>
          <a:p>
            <a:r>
              <a:rPr lang="en-US" sz="1200" b="1" dirty="0" smtClean="0">
                <a:solidFill>
                  <a:schemeClr val="bg1"/>
                </a:solidFill>
              </a:rPr>
              <a:t>Construction</a:t>
            </a:r>
            <a:endParaRPr lang="en-US" sz="1200" b="1" dirty="0">
              <a:solidFill>
                <a:schemeClr val="bg1"/>
              </a:solidFill>
            </a:endParaRPr>
          </a:p>
        </p:txBody>
      </p:sp>
      <p:sp>
        <p:nvSpPr>
          <p:cNvPr id="9" name="TextBox 8"/>
          <p:cNvSpPr txBox="1"/>
          <p:nvPr/>
        </p:nvSpPr>
        <p:spPr>
          <a:xfrm>
            <a:off x="304800" y="2133600"/>
            <a:ext cx="2294287" cy="461665"/>
          </a:xfrm>
          <a:prstGeom prst="rect">
            <a:avLst/>
          </a:prstGeom>
          <a:noFill/>
        </p:spPr>
        <p:txBody>
          <a:bodyPr wrap="square" rtlCol="0">
            <a:spAutoFit/>
          </a:bodyPr>
          <a:lstStyle/>
          <a:p>
            <a:r>
              <a:rPr lang="en-US" sz="1200" b="1" dirty="0" smtClean="0">
                <a:solidFill>
                  <a:schemeClr val="bg1"/>
                </a:solidFill>
              </a:rPr>
              <a:t>Agriculture, Forestry, </a:t>
            </a:r>
          </a:p>
          <a:p>
            <a:r>
              <a:rPr lang="en-US" sz="1200" b="1" dirty="0" smtClean="0">
                <a:solidFill>
                  <a:schemeClr val="bg1"/>
                </a:solidFill>
              </a:rPr>
              <a:t>Fishing &amp; Hunting</a:t>
            </a:r>
            <a:endParaRPr lang="en-US" sz="1200" b="1" dirty="0">
              <a:solidFill>
                <a:schemeClr val="bg1"/>
              </a:solidFill>
            </a:endParaRPr>
          </a:p>
        </p:txBody>
      </p:sp>
      <p:sp>
        <p:nvSpPr>
          <p:cNvPr id="10" name="TextBox 9"/>
          <p:cNvSpPr txBox="1"/>
          <p:nvPr/>
        </p:nvSpPr>
        <p:spPr>
          <a:xfrm>
            <a:off x="914400" y="2557790"/>
            <a:ext cx="2300630" cy="276999"/>
          </a:xfrm>
          <a:prstGeom prst="rect">
            <a:avLst/>
          </a:prstGeom>
          <a:noFill/>
        </p:spPr>
        <p:txBody>
          <a:bodyPr wrap="none" rtlCol="0">
            <a:spAutoFit/>
          </a:bodyPr>
          <a:lstStyle/>
          <a:p>
            <a:r>
              <a:rPr lang="en-US" sz="1200" b="1" dirty="0" smtClean="0">
                <a:solidFill>
                  <a:schemeClr val="bg1"/>
                </a:solidFill>
              </a:rPr>
              <a:t>Government  </a:t>
            </a:r>
            <a:r>
              <a:rPr lang="en-US" sz="1100" dirty="0" smtClean="0">
                <a:solidFill>
                  <a:schemeClr val="bg1"/>
                </a:solidFill>
              </a:rPr>
              <a:t> ------------------------</a:t>
            </a:r>
            <a:endParaRPr lang="en-US" sz="1100" dirty="0">
              <a:solidFill>
                <a:schemeClr val="bg1"/>
              </a:solidFill>
            </a:endParaRPr>
          </a:p>
        </p:txBody>
      </p:sp>
      <p:sp>
        <p:nvSpPr>
          <p:cNvPr id="11" name="TextBox 10"/>
          <p:cNvSpPr txBox="1"/>
          <p:nvPr/>
        </p:nvSpPr>
        <p:spPr>
          <a:xfrm>
            <a:off x="762000" y="3124200"/>
            <a:ext cx="1245854" cy="276999"/>
          </a:xfrm>
          <a:prstGeom prst="rect">
            <a:avLst/>
          </a:prstGeom>
          <a:noFill/>
        </p:spPr>
        <p:txBody>
          <a:bodyPr wrap="none" rtlCol="0">
            <a:spAutoFit/>
          </a:bodyPr>
          <a:lstStyle/>
          <a:p>
            <a:r>
              <a:rPr lang="en-US" sz="1200" b="1" dirty="0" smtClean="0">
                <a:solidFill>
                  <a:schemeClr val="bg1"/>
                </a:solidFill>
              </a:rPr>
              <a:t>Manufacturing</a:t>
            </a:r>
            <a:endParaRPr lang="en-US" sz="1200" b="1" dirty="0">
              <a:solidFill>
                <a:schemeClr val="bg1"/>
              </a:solidFill>
            </a:endParaRPr>
          </a:p>
        </p:txBody>
      </p:sp>
      <p:sp>
        <p:nvSpPr>
          <p:cNvPr id="12" name="TextBox 11"/>
          <p:cNvSpPr txBox="1"/>
          <p:nvPr/>
        </p:nvSpPr>
        <p:spPr>
          <a:xfrm>
            <a:off x="188274" y="3723082"/>
            <a:ext cx="1707519" cy="276999"/>
          </a:xfrm>
          <a:prstGeom prst="rect">
            <a:avLst/>
          </a:prstGeom>
          <a:noFill/>
        </p:spPr>
        <p:txBody>
          <a:bodyPr wrap="none" rtlCol="0">
            <a:spAutoFit/>
          </a:bodyPr>
          <a:lstStyle/>
          <a:p>
            <a:r>
              <a:rPr lang="en-US" sz="1200" b="1" dirty="0" smtClean="0">
                <a:solidFill>
                  <a:schemeClr val="bg1"/>
                </a:solidFill>
              </a:rPr>
              <a:t>Leisure &amp; Hospitality</a:t>
            </a:r>
            <a:endParaRPr lang="en-US" sz="1200" b="1" dirty="0">
              <a:solidFill>
                <a:schemeClr val="bg1"/>
              </a:solidFill>
            </a:endParaRPr>
          </a:p>
        </p:txBody>
      </p:sp>
      <p:sp>
        <p:nvSpPr>
          <p:cNvPr id="13" name="TextBox 12"/>
          <p:cNvSpPr txBox="1"/>
          <p:nvPr/>
        </p:nvSpPr>
        <p:spPr>
          <a:xfrm>
            <a:off x="814637" y="4038600"/>
            <a:ext cx="1215397" cy="276999"/>
          </a:xfrm>
          <a:prstGeom prst="rect">
            <a:avLst/>
          </a:prstGeom>
          <a:noFill/>
        </p:spPr>
        <p:txBody>
          <a:bodyPr wrap="none" rtlCol="0">
            <a:spAutoFit/>
          </a:bodyPr>
          <a:lstStyle/>
          <a:p>
            <a:r>
              <a:rPr lang="en-US" sz="1200" b="1" dirty="0" smtClean="0">
                <a:solidFill>
                  <a:schemeClr val="bg1"/>
                </a:solidFill>
              </a:rPr>
              <a:t>Other Services</a:t>
            </a:r>
            <a:endParaRPr lang="en-US" sz="1200" b="1" dirty="0">
              <a:solidFill>
                <a:schemeClr val="bg1"/>
              </a:solidFill>
            </a:endParaRPr>
          </a:p>
        </p:txBody>
      </p:sp>
      <p:sp>
        <p:nvSpPr>
          <p:cNvPr id="15" name="TextBox 14"/>
          <p:cNvSpPr txBox="1"/>
          <p:nvPr/>
        </p:nvSpPr>
        <p:spPr>
          <a:xfrm>
            <a:off x="586154" y="4323303"/>
            <a:ext cx="3772186" cy="276999"/>
          </a:xfrm>
          <a:prstGeom prst="rect">
            <a:avLst/>
          </a:prstGeom>
          <a:noFill/>
        </p:spPr>
        <p:txBody>
          <a:bodyPr wrap="none" rtlCol="0">
            <a:spAutoFit/>
          </a:bodyPr>
          <a:lstStyle/>
          <a:p>
            <a:r>
              <a:rPr lang="en-US" sz="1200" b="1" dirty="0" smtClean="0">
                <a:solidFill>
                  <a:schemeClr val="bg1"/>
                </a:solidFill>
              </a:rPr>
              <a:t>Wholesale Trade   </a:t>
            </a:r>
            <a:r>
              <a:rPr lang="en-US" sz="1200" dirty="0" smtClean="0">
                <a:solidFill>
                  <a:schemeClr val="bg1"/>
                </a:solidFill>
              </a:rPr>
              <a:t>--</a:t>
            </a:r>
            <a:r>
              <a:rPr lang="en-US" sz="1100" dirty="0" smtClean="0">
                <a:solidFill>
                  <a:schemeClr val="bg1"/>
                </a:solidFill>
              </a:rPr>
              <a:t>-----------------------------------------------</a:t>
            </a:r>
            <a:endParaRPr lang="en-US" sz="1100" dirty="0">
              <a:solidFill>
                <a:schemeClr val="bg1"/>
              </a:solidFill>
            </a:endParaRPr>
          </a:p>
        </p:txBody>
      </p:sp>
      <p:sp>
        <p:nvSpPr>
          <p:cNvPr id="16" name="TextBox 15"/>
          <p:cNvSpPr txBox="1"/>
          <p:nvPr/>
        </p:nvSpPr>
        <p:spPr>
          <a:xfrm>
            <a:off x="1261875" y="4648200"/>
            <a:ext cx="3191899" cy="276999"/>
          </a:xfrm>
          <a:prstGeom prst="rect">
            <a:avLst/>
          </a:prstGeom>
          <a:noFill/>
        </p:spPr>
        <p:txBody>
          <a:bodyPr wrap="none" rtlCol="0">
            <a:spAutoFit/>
          </a:bodyPr>
          <a:lstStyle/>
          <a:p>
            <a:r>
              <a:rPr lang="en-US" sz="1200" b="1" dirty="0" smtClean="0">
                <a:solidFill>
                  <a:schemeClr val="bg1"/>
                </a:solidFill>
              </a:rPr>
              <a:t>Mining</a:t>
            </a:r>
            <a:r>
              <a:rPr lang="en-US" sz="1100" dirty="0" smtClean="0">
                <a:solidFill>
                  <a:schemeClr val="bg1"/>
                </a:solidFill>
              </a:rPr>
              <a:t>   ---------------------------------------------------</a:t>
            </a:r>
            <a:endParaRPr lang="en-US" sz="1100" dirty="0">
              <a:solidFill>
                <a:schemeClr val="bg1"/>
              </a:solidFill>
            </a:endParaRPr>
          </a:p>
        </p:txBody>
      </p:sp>
      <p:sp>
        <p:nvSpPr>
          <p:cNvPr id="17" name="TextBox 16"/>
          <p:cNvSpPr txBox="1"/>
          <p:nvPr/>
        </p:nvSpPr>
        <p:spPr>
          <a:xfrm>
            <a:off x="-162818" y="4953000"/>
            <a:ext cx="4532010" cy="276999"/>
          </a:xfrm>
          <a:prstGeom prst="rect">
            <a:avLst/>
          </a:prstGeom>
          <a:noFill/>
        </p:spPr>
        <p:txBody>
          <a:bodyPr wrap="none" rtlCol="0">
            <a:spAutoFit/>
          </a:bodyPr>
          <a:lstStyle/>
          <a:p>
            <a:r>
              <a:rPr lang="en-US" sz="1200" b="1" dirty="0" smtClean="0">
                <a:solidFill>
                  <a:schemeClr val="bg1"/>
                </a:solidFill>
              </a:rPr>
              <a:t>   Education &amp; Health Services   </a:t>
            </a:r>
            <a:r>
              <a:rPr lang="en-US" sz="1100" dirty="0" smtClean="0">
                <a:solidFill>
                  <a:schemeClr val="bg1"/>
                </a:solidFill>
              </a:rPr>
              <a:t>----------------------------------------------</a:t>
            </a:r>
            <a:endParaRPr lang="en-US" sz="1100" dirty="0">
              <a:solidFill>
                <a:schemeClr val="bg1"/>
              </a:solidFill>
            </a:endParaRPr>
          </a:p>
        </p:txBody>
      </p:sp>
      <p:sp>
        <p:nvSpPr>
          <p:cNvPr id="18" name="TextBox 17"/>
          <p:cNvSpPr txBox="1"/>
          <p:nvPr/>
        </p:nvSpPr>
        <p:spPr>
          <a:xfrm>
            <a:off x="455038" y="5257800"/>
            <a:ext cx="4277133" cy="276999"/>
          </a:xfrm>
          <a:prstGeom prst="rect">
            <a:avLst/>
          </a:prstGeom>
          <a:noFill/>
        </p:spPr>
        <p:txBody>
          <a:bodyPr wrap="none" rtlCol="0">
            <a:spAutoFit/>
          </a:bodyPr>
          <a:lstStyle/>
          <a:p>
            <a:r>
              <a:rPr lang="en-US" sz="1200" b="1" dirty="0" smtClean="0">
                <a:solidFill>
                  <a:schemeClr val="bg1"/>
                </a:solidFill>
              </a:rPr>
              <a:t>Financial Activities  </a:t>
            </a:r>
            <a:r>
              <a:rPr lang="en-US" sz="1100" dirty="0" smtClean="0">
                <a:solidFill>
                  <a:schemeClr val="bg1"/>
                </a:solidFill>
              </a:rPr>
              <a:t>-------------------------------------------------------</a:t>
            </a:r>
            <a:endParaRPr lang="en-US" sz="1100" dirty="0">
              <a:solidFill>
                <a:schemeClr val="bg1"/>
              </a:solidFill>
            </a:endParaRPr>
          </a:p>
        </p:txBody>
      </p:sp>
      <p:sp>
        <p:nvSpPr>
          <p:cNvPr id="19" name="TextBox 18"/>
          <p:cNvSpPr txBox="1"/>
          <p:nvPr/>
        </p:nvSpPr>
        <p:spPr>
          <a:xfrm>
            <a:off x="721468" y="5562600"/>
            <a:ext cx="4406976" cy="276999"/>
          </a:xfrm>
          <a:prstGeom prst="rect">
            <a:avLst/>
          </a:prstGeom>
          <a:noFill/>
        </p:spPr>
        <p:txBody>
          <a:bodyPr wrap="none" rtlCol="0">
            <a:spAutoFit/>
          </a:bodyPr>
          <a:lstStyle/>
          <a:p>
            <a:r>
              <a:rPr lang="en-US" sz="1200" b="1" dirty="0" smtClean="0">
                <a:solidFill>
                  <a:schemeClr val="bg1"/>
                </a:solidFill>
              </a:rPr>
              <a:t>  Information</a:t>
            </a:r>
            <a:r>
              <a:rPr lang="en-US" sz="1100" dirty="0" smtClean="0">
                <a:solidFill>
                  <a:schemeClr val="bg1"/>
                </a:solidFill>
              </a:rPr>
              <a:t>       --------------------------------------------------------------</a:t>
            </a:r>
            <a:endParaRPr lang="en-US" sz="1100" dirty="0">
              <a:solidFill>
                <a:schemeClr val="bg1"/>
              </a:solidFill>
            </a:endParaRPr>
          </a:p>
        </p:txBody>
      </p:sp>
      <p:sp>
        <p:nvSpPr>
          <p:cNvPr id="20" name="TextBox 19"/>
          <p:cNvSpPr txBox="1"/>
          <p:nvPr/>
        </p:nvSpPr>
        <p:spPr>
          <a:xfrm>
            <a:off x="1090390" y="5867400"/>
            <a:ext cx="3913251" cy="276999"/>
          </a:xfrm>
          <a:prstGeom prst="rect">
            <a:avLst/>
          </a:prstGeom>
          <a:noFill/>
        </p:spPr>
        <p:txBody>
          <a:bodyPr wrap="none" rtlCol="0">
            <a:spAutoFit/>
          </a:bodyPr>
          <a:lstStyle/>
          <a:p>
            <a:r>
              <a:rPr lang="en-US" sz="1200" b="1" dirty="0" smtClean="0">
                <a:solidFill>
                  <a:schemeClr val="bg1"/>
                </a:solidFill>
              </a:rPr>
              <a:t>Utilities </a:t>
            </a:r>
            <a:r>
              <a:rPr lang="en-US" sz="1100" dirty="0" smtClean="0">
                <a:solidFill>
                  <a:schemeClr val="bg1"/>
                </a:solidFill>
              </a:rPr>
              <a:t>     ----------------------------------------------------------------</a:t>
            </a:r>
            <a:endParaRPr lang="en-US" sz="1100" dirty="0">
              <a:solidFill>
                <a:schemeClr val="bg1"/>
              </a:solidFill>
            </a:endParaRPr>
          </a:p>
        </p:txBody>
      </p:sp>
      <p:sp>
        <p:nvSpPr>
          <p:cNvPr id="21" name="TextBox 20"/>
          <p:cNvSpPr txBox="1"/>
          <p:nvPr/>
        </p:nvSpPr>
        <p:spPr>
          <a:xfrm>
            <a:off x="-82930" y="1871990"/>
            <a:ext cx="2606804" cy="276999"/>
          </a:xfrm>
          <a:prstGeom prst="rect">
            <a:avLst/>
          </a:prstGeom>
          <a:noFill/>
        </p:spPr>
        <p:txBody>
          <a:bodyPr wrap="none" rtlCol="0">
            <a:spAutoFit/>
          </a:bodyPr>
          <a:lstStyle/>
          <a:p>
            <a:r>
              <a:rPr lang="en-US" sz="1200" b="1" dirty="0" smtClean="0">
                <a:solidFill>
                  <a:schemeClr val="bg1"/>
                </a:solidFill>
              </a:rPr>
              <a:t>Transportation &amp; Warehousing </a:t>
            </a:r>
            <a:r>
              <a:rPr lang="en-US" sz="1100" dirty="0" smtClean="0">
                <a:solidFill>
                  <a:schemeClr val="bg1"/>
                </a:solidFill>
              </a:rPr>
              <a:t>----</a:t>
            </a:r>
            <a:endParaRPr lang="en-US" sz="1100" dirty="0">
              <a:solidFill>
                <a:schemeClr val="bg1"/>
              </a:solidFill>
            </a:endParaRPr>
          </a:p>
        </p:txBody>
      </p:sp>
      <p:sp>
        <p:nvSpPr>
          <p:cNvPr id="22" name="TextBox 21"/>
          <p:cNvSpPr txBox="1"/>
          <p:nvPr/>
        </p:nvSpPr>
        <p:spPr>
          <a:xfrm>
            <a:off x="-76200" y="2819400"/>
            <a:ext cx="3849131" cy="276999"/>
          </a:xfrm>
          <a:prstGeom prst="rect">
            <a:avLst/>
          </a:prstGeom>
          <a:noFill/>
        </p:spPr>
        <p:txBody>
          <a:bodyPr wrap="none" rtlCol="0">
            <a:spAutoFit/>
          </a:bodyPr>
          <a:lstStyle/>
          <a:p>
            <a:r>
              <a:rPr lang="en-US" sz="1200" b="1" dirty="0" smtClean="0">
                <a:solidFill>
                  <a:schemeClr val="bg1"/>
                </a:solidFill>
              </a:rPr>
              <a:t>Professional &amp; Business Services </a:t>
            </a:r>
            <a:r>
              <a:rPr lang="en-US" sz="1100" dirty="0" smtClean="0">
                <a:solidFill>
                  <a:schemeClr val="bg1"/>
                </a:solidFill>
              </a:rPr>
              <a:t>--------------------------</a:t>
            </a:r>
            <a:endParaRPr lang="en-US" sz="1100" dirty="0">
              <a:solidFill>
                <a:schemeClr val="bg1"/>
              </a:solidFill>
            </a:endParaRPr>
          </a:p>
        </p:txBody>
      </p:sp>
      <p:sp>
        <p:nvSpPr>
          <p:cNvPr id="23" name="TextBox 22"/>
          <p:cNvSpPr txBox="1"/>
          <p:nvPr/>
        </p:nvSpPr>
        <p:spPr>
          <a:xfrm>
            <a:off x="1790657" y="2514600"/>
            <a:ext cx="290464" cy="261610"/>
          </a:xfrm>
          <a:prstGeom prst="rect">
            <a:avLst/>
          </a:prstGeom>
          <a:noFill/>
        </p:spPr>
        <p:txBody>
          <a:bodyPr wrap="none" rtlCol="0">
            <a:spAutoFit/>
          </a:bodyPr>
          <a:lstStyle/>
          <a:p>
            <a:r>
              <a:rPr lang="en-US" sz="1100" dirty="0" smtClean="0">
                <a:solidFill>
                  <a:schemeClr val="bg1"/>
                </a:solidFill>
              </a:rPr>
              <a:t>   </a:t>
            </a:r>
            <a:endParaRPr lang="en-US" sz="1100" dirty="0">
              <a:solidFill>
                <a:schemeClr val="bg1"/>
              </a:solidFill>
            </a:endParaRPr>
          </a:p>
        </p:txBody>
      </p:sp>
      <p:sp>
        <p:nvSpPr>
          <p:cNvPr id="24" name="TextBox 23"/>
          <p:cNvSpPr txBox="1"/>
          <p:nvPr/>
        </p:nvSpPr>
        <p:spPr>
          <a:xfrm>
            <a:off x="1790657" y="3048000"/>
            <a:ext cx="2020105" cy="369332"/>
          </a:xfrm>
          <a:prstGeom prst="rect">
            <a:avLst/>
          </a:prstGeom>
          <a:noFill/>
        </p:spPr>
        <p:txBody>
          <a:bodyPr wrap="none" rtlCol="0">
            <a:spAutoFit/>
          </a:bodyPr>
          <a:lstStyle/>
          <a:p>
            <a:r>
              <a:rPr lang="en-US" dirty="0" smtClean="0"/>
              <a:t>  </a:t>
            </a:r>
            <a:r>
              <a:rPr lang="en-US" sz="1100" dirty="0" smtClean="0">
                <a:solidFill>
                  <a:schemeClr val="bg1"/>
                </a:solidFill>
              </a:rPr>
              <a:t>-------------------------------------</a:t>
            </a:r>
            <a:endParaRPr lang="en-US" sz="1100" dirty="0">
              <a:solidFill>
                <a:schemeClr val="bg1"/>
              </a:solidFill>
            </a:endParaRPr>
          </a:p>
        </p:txBody>
      </p:sp>
      <p:sp>
        <p:nvSpPr>
          <p:cNvPr id="25" name="TextBox 24"/>
          <p:cNvSpPr txBox="1"/>
          <p:nvPr/>
        </p:nvSpPr>
        <p:spPr>
          <a:xfrm>
            <a:off x="1913792" y="4038600"/>
            <a:ext cx="2369559" cy="261610"/>
          </a:xfrm>
          <a:prstGeom prst="rect">
            <a:avLst/>
          </a:prstGeom>
          <a:noFill/>
        </p:spPr>
        <p:txBody>
          <a:bodyPr wrap="none" rtlCol="0">
            <a:spAutoFit/>
          </a:bodyPr>
          <a:lstStyle/>
          <a:p>
            <a:r>
              <a:rPr lang="en-US" sz="1100" dirty="0" smtClean="0">
                <a:solidFill>
                  <a:schemeClr val="bg1"/>
                </a:solidFill>
              </a:rPr>
              <a:t>-----------------------------------------------</a:t>
            </a:r>
            <a:endParaRPr lang="en-US" sz="1100" dirty="0">
              <a:solidFill>
                <a:schemeClr val="bg1"/>
              </a:solidFill>
            </a:endParaRPr>
          </a:p>
        </p:txBody>
      </p:sp>
      <p:sp>
        <p:nvSpPr>
          <p:cNvPr id="26" name="TextBox 25"/>
          <p:cNvSpPr txBox="1"/>
          <p:nvPr/>
        </p:nvSpPr>
        <p:spPr>
          <a:xfrm>
            <a:off x="1913792" y="2209800"/>
            <a:ext cx="802774" cy="261610"/>
          </a:xfrm>
          <a:prstGeom prst="rect">
            <a:avLst/>
          </a:prstGeom>
          <a:noFill/>
        </p:spPr>
        <p:txBody>
          <a:bodyPr wrap="square" rtlCol="0">
            <a:spAutoFit/>
          </a:bodyPr>
          <a:lstStyle/>
          <a:p>
            <a:r>
              <a:rPr lang="en-US" sz="1100" dirty="0" smtClean="0">
                <a:solidFill>
                  <a:schemeClr val="bg1"/>
                </a:solidFill>
              </a:rPr>
              <a:t>-------------</a:t>
            </a:r>
            <a:endParaRPr lang="en-US" sz="1100" dirty="0">
              <a:solidFill>
                <a:schemeClr val="bg1"/>
              </a:solidFill>
            </a:endParaRPr>
          </a:p>
        </p:txBody>
      </p:sp>
      <p:sp>
        <p:nvSpPr>
          <p:cNvPr id="27" name="TextBox 26"/>
          <p:cNvSpPr txBox="1"/>
          <p:nvPr/>
        </p:nvSpPr>
        <p:spPr>
          <a:xfrm>
            <a:off x="1913792" y="6400800"/>
            <a:ext cx="2303836" cy="276999"/>
          </a:xfrm>
          <a:prstGeom prst="rect">
            <a:avLst/>
          </a:prstGeom>
          <a:noFill/>
        </p:spPr>
        <p:txBody>
          <a:bodyPr wrap="none" rtlCol="0">
            <a:spAutoFit/>
          </a:bodyPr>
          <a:lstStyle/>
          <a:p>
            <a:r>
              <a:rPr lang="en-US" sz="1200" b="1" dirty="0" smtClean="0">
                <a:solidFill>
                  <a:schemeClr val="bg1"/>
                </a:solidFill>
              </a:rPr>
              <a:t>Number of fatal work injuries</a:t>
            </a:r>
            <a:endParaRPr lang="en-US" sz="1200" b="1" dirty="0">
              <a:solidFill>
                <a:schemeClr val="bg1"/>
              </a:solidFill>
            </a:endParaRPr>
          </a:p>
        </p:txBody>
      </p:sp>
      <p:sp>
        <p:nvSpPr>
          <p:cNvPr id="28" name="TextBox 27"/>
          <p:cNvSpPr txBox="1"/>
          <p:nvPr/>
        </p:nvSpPr>
        <p:spPr>
          <a:xfrm>
            <a:off x="5257800" y="6400800"/>
            <a:ext cx="4047504" cy="276999"/>
          </a:xfrm>
          <a:prstGeom prst="rect">
            <a:avLst/>
          </a:prstGeom>
          <a:noFill/>
        </p:spPr>
        <p:txBody>
          <a:bodyPr wrap="square" rtlCol="0">
            <a:spAutoFit/>
          </a:bodyPr>
          <a:lstStyle/>
          <a:p>
            <a:r>
              <a:rPr lang="en-US" sz="1200" b="1" dirty="0" smtClean="0">
                <a:solidFill>
                  <a:schemeClr val="bg1"/>
                </a:solidFill>
              </a:rPr>
              <a:t>Fatal work injury rate (per 100,000 full-time workers)</a:t>
            </a:r>
            <a:endParaRPr lang="en-US" sz="1200" b="1" dirty="0">
              <a:solidFill>
                <a:schemeClr val="bg1"/>
              </a:solidFill>
            </a:endParaRPr>
          </a:p>
        </p:txBody>
      </p:sp>
      <p:sp>
        <p:nvSpPr>
          <p:cNvPr id="29" name="TextBox 28"/>
          <p:cNvSpPr txBox="1"/>
          <p:nvPr/>
        </p:nvSpPr>
        <p:spPr>
          <a:xfrm>
            <a:off x="-76200" y="6629400"/>
            <a:ext cx="5277121" cy="261610"/>
          </a:xfrm>
          <a:prstGeom prst="rect">
            <a:avLst/>
          </a:prstGeom>
          <a:noFill/>
        </p:spPr>
        <p:txBody>
          <a:bodyPr wrap="square" rtlCol="0">
            <a:spAutoFit/>
          </a:bodyPr>
          <a:lstStyle/>
          <a:p>
            <a:r>
              <a:rPr lang="en-US" sz="1100" dirty="0" smtClean="0">
                <a:solidFill>
                  <a:schemeClr val="bg1"/>
                </a:solidFill>
              </a:rPr>
              <a:t>   Source: U.S. Bureau of Labor Statistics, U.S. Department of Labor, 2012</a:t>
            </a:r>
            <a:endParaRPr lang="en-US" sz="1100" dirty="0">
              <a:solidFill>
                <a:schemeClr val="bg1"/>
              </a:solidFill>
            </a:endParaRPr>
          </a:p>
        </p:txBody>
      </p:sp>
      <p:sp>
        <p:nvSpPr>
          <p:cNvPr id="14" name="TextBox 13"/>
          <p:cNvSpPr txBox="1"/>
          <p:nvPr/>
        </p:nvSpPr>
        <p:spPr>
          <a:xfrm>
            <a:off x="8534400" y="6172200"/>
            <a:ext cx="364202" cy="307777"/>
          </a:xfrm>
          <a:prstGeom prst="rect">
            <a:avLst/>
          </a:prstGeom>
          <a:noFill/>
        </p:spPr>
        <p:txBody>
          <a:bodyPr wrap="none" rtlCol="0">
            <a:spAutoFit/>
          </a:bodyPr>
          <a:lstStyle/>
          <a:p>
            <a:r>
              <a:rPr lang="en-US" sz="1400" dirty="0" smtClean="0"/>
              <a:t>30</a:t>
            </a:r>
            <a:endParaRPr lang="en-US" sz="1400" dirty="0"/>
          </a:p>
        </p:txBody>
      </p:sp>
    </p:spTree>
    <p:extLst>
      <p:ext uri="{BB962C8B-B14F-4D97-AF65-F5344CB8AC3E}">
        <p14:creationId xmlns:p14="http://schemas.microsoft.com/office/powerpoint/2010/main" val="23265694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400" dirty="0" smtClean="0"/>
              <a:t>Fatal Occupational Injury Rates Ranked by Industry</a:t>
            </a:r>
            <a:br>
              <a:rPr lang="en-US" sz="2400" dirty="0" smtClean="0"/>
            </a:br>
            <a:r>
              <a:rPr lang="en-US" sz="2400" dirty="0" smtClean="0"/>
              <a:t>Texas, 2008-2010</a:t>
            </a:r>
            <a:endParaRPr lang="en-US" sz="24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37854615"/>
              </p:ext>
            </p:extLst>
          </p:nvPr>
        </p:nvGraphicFramePr>
        <p:xfrm>
          <a:off x="457200" y="990599"/>
          <a:ext cx="8229600" cy="5181601"/>
        </p:xfrm>
        <a:graphic>
          <a:graphicData uri="http://schemas.openxmlformats.org/drawingml/2006/table">
            <a:tbl>
              <a:tblPr firstRow="1" bandRow="1">
                <a:tableStyleId>{00A15C55-8517-42AA-B614-E9B94910E393}</a:tableStyleId>
              </a:tblPr>
              <a:tblGrid>
                <a:gridCol w="2590800"/>
                <a:gridCol w="1143000"/>
                <a:gridCol w="990600"/>
                <a:gridCol w="990600"/>
                <a:gridCol w="1295400"/>
                <a:gridCol w="1219200"/>
              </a:tblGrid>
              <a:tr h="367550">
                <a:tc>
                  <a:txBody>
                    <a:bodyPr/>
                    <a:lstStyle/>
                    <a:p>
                      <a:pPr algn="ctr"/>
                      <a:r>
                        <a:rPr lang="en-US" dirty="0" smtClean="0"/>
                        <a:t>Industry</a:t>
                      </a:r>
                      <a:endParaRPr lang="en-US" dirty="0"/>
                    </a:p>
                  </a:txBody>
                  <a:tcPr/>
                </a:tc>
                <a:tc>
                  <a:txBody>
                    <a:bodyPr/>
                    <a:lstStyle/>
                    <a:p>
                      <a:pPr algn="ctr"/>
                      <a:r>
                        <a:rPr lang="en-US" dirty="0" smtClean="0"/>
                        <a:t>2008</a:t>
                      </a:r>
                      <a:endParaRPr lang="en-US" dirty="0"/>
                    </a:p>
                  </a:txBody>
                  <a:tcPr/>
                </a:tc>
                <a:tc>
                  <a:txBody>
                    <a:bodyPr/>
                    <a:lstStyle/>
                    <a:p>
                      <a:pPr algn="ctr"/>
                      <a:r>
                        <a:rPr lang="en-US" dirty="0" smtClean="0"/>
                        <a:t>2009</a:t>
                      </a:r>
                      <a:endParaRPr lang="en-US" dirty="0"/>
                    </a:p>
                  </a:txBody>
                  <a:tcPr/>
                </a:tc>
                <a:tc>
                  <a:txBody>
                    <a:bodyPr/>
                    <a:lstStyle/>
                    <a:p>
                      <a:pPr algn="ctr"/>
                      <a:r>
                        <a:rPr lang="en-US" dirty="0" smtClean="0"/>
                        <a:t>2010</a:t>
                      </a:r>
                      <a:endParaRPr lang="en-US" dirty="0"/>
                    </a:p>
                  </a:txBody>
                  <a:tcPr/>
                </a:tc>
                <a:tc>
                  <a:txBody>
                    <a:bodyPr/>
                    <a:lstStyle/>
                    <a:p>
                      <a:pPr algn="ctr"/>
                      <a:r>
                        <a:rPr lang="en-US" dirty="0" smtClean="0"/>
                        <a:t>Mean MR</a:t>
                      </a:r>
                      <a:endParaRPr lang="en-US" dirty="0"/>
                    </a:p>
                  </a:txBody>
                  <a:tcPr/>
                </a:tc>
                <a:tc>
                  <a:txBody>
                    <a:bodyPr/>
                    <a:lstStyle/>
                    <a:p>
                      <a:pPr algn="ctr"/>
                      <a:r>
                        <a:rPr lang="en-US" dirty="0" smtClean="0"/>
                        <a:t>MR Rank</a:t>
                      </a:r>
                      <a:endParaRPr lang="en-US" dirty="0"/>
                    </a:p>
                  </a:txBody>
                  <a:tcPr/>
                </a:tc>
              </a:tr>
              <a:tr h="311230">
                <a:tc>
                  <a:txBody>
                    <a:bodyPr/>
                    <a:lstStyle/>
                    <a:p>
                      <a:pPr algn="l"/>
                      <a:r>
                        <a:rPr lang="en-US" sz="1400" b="1" dirty="0" smtClean="0"/>
                        <a:t>Information</a:t>
                      </a:r>
                      <a:endParaRPr lang="en-US" sz="1400" b="1" dirty="0"/>
                    </a:p>
                  </a:txBody>
                  <a:tcPr/>
                </a:tc>
                <a:tc>
                  <a:txBody>
                    <a:bodyPr/>
                    <a:lstStyle/>
                    <a:p>
                      <a:pPr algn="ctr"/>
                      <a:r>
                        <a:rPr lang="en-US" sz="1400" b="0" dirty="0" smtClean="0"/>
                        <a:t>2.7</a:t>
                      </a:r>
                      <a:endParaRPr lang="en-US" sz="1400" b="0" dirty="0"/>
                    </a:p>
                  </a:txBody>
                  <a:tcPr/>
                </a:tc>
                <a:tc>
                  <a:txBody>
                    <a:bodyPr/>
                    <a:lstStyle/>
                    <a:p>
                      <a:pPr algn="ctr"/>
                      <a:r>
                        <a:rPr lang="en-US" sz="1400" b="0" dirty="0" smtClean="0"/>
                        <a:t>-</a:t>
                      </a:r>
                      <a:endParaRPr lang="en-US" sz="1400" b="0" dirty="0"/>
                    </a:p>
                  </a:txBody>
                  <a:tcPr/>
                </a:tc>
                <a:tc>
                  <a:txBody>
                    <a:bodyPr/>
                    <a:lstStyle/>
                    <a:p>
                      <a:pPr algn="ctr"/>
                      <a:r>
                        <a:rPr lang="en-US" sz="1400" b="0" dirty="0" smtClean="0"/>
                        <a:t>-</a:t>
                      </a:r>
                      <a:endParaRPr lang="en-US" sz="1400" b="0" dirty="0"/>
                    </a:p>
                  </a:txBody>
                  <a:tcPr/>
                </a:tc>
                <a:tc>
                  <a:txBody>
                    <a:bodyPr/>
                    <a:lstStyle/>
                    <a:p>
                      <a:pPr algn="ctr"/>
                      <a:r>
                        <a:rPr lang="en-US" sz="1400" b="0" dirty="0" smtClean="0"/>
                        <a:t>0.90</a:t>
                      </a:r>
                      <a:endParaRPr lang="en-US" sz="1400" b="0" dirty="0"/>
                    </a:p>
                  </a:txBody>
                  <a:tcPr/>
                </a:tc>
                <a:tc>
                  <a:txBody>
                    <a:bodyPr/>
                    <a:lstStyle/>
                    <a:p>
                      <a:pPr algn="ctr"/>
                      <a:r>
                        <a:rPr lang="en-US" sz="1400" b="0" dirty="0" smtClean="0"/>
                        <a:t>1</a:t>
                      </a:r>
                      <a:endParaRPr lang="en-US" sz="1400" b="0" dirty="0"/>
                    </a:p>
                  </a:txBody>
                  <a:tcPr/>
                </a:tc>
              </a:tr>
              <a:tr h="3112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Education &amp; Health Services</a:t>
                      </a:r>
                      <a:endParaRPr lang="en-US" sz="1400" b="1" dirty="0"/>
                    </a:p>
                  </a:txBody>
                  <a:tcPr/>
                </a:tc>
                <a:tc>
                  <a:txBody>
                    <a:bodyPr/>
                    <a:lstStyle/>
                    <a:p>
                      <a:pPr algn="ctr"/>
                      <a:r>
                        <a:rPr lang="en-US" sz="1400" dirty="0" smtClean="0"/>
                        <a:t>1.1</a:t>
                      </a:r>
                      <a:endParaRPr lang="en-US" sz="1400" dirty="0"/>
                    </a:p>
                  </a:txBody>
                  <a:tcPr/>
                </a:tc>
                <a:tc>
                  <a:txBody>
                    <a:bodyPr/>
                    <a:lstStyle/>
                    <a:p>
                      <a:pPr algn="ctr"/>
                      <a:r>
                        <a:rPr lang="en-US" sz="1400" dirty="0" smtClean="0"/>
                        <a:t>0.8</a:t>
                      </a:r>
                      <a:endParaRPr lang="en-US" sz="1400" dirty="0"/>
                    </a:p>
                  </a:txBody>
                  <a:tcPr/>
                </a:tc>
                <a:tc>
                  <a:txBody>
                    <a:bodyPr/>
                    <a:lstStyle/>
                    <a:p>
                      <a:pPr algn="ctr"/>
                      <a:r>
                        <a:rPr lang="en-US" sz="1400" dirty="0" smtClean="0"/>
                        <a:t>0.9</a:t>
                      </a:r>
                      <a:endParaRPr lang="en-US" sz="1400" dirty="0"/>
                    </a:p>
                  </a:txBody>
                  <a:tcPr/>
                </a:tc>
                <a:tc>
                  <a:txBody>
                    <a:bodyPr/>
                    <a:lstStyle/>
                    <a:p>
                      <a:pPr algn="ctr"/>
                      <a:r>
                        <a:rPr lang="en-US" sz="1400" dirty="0" smtClean="0"/>
                        <a:t>0.93</a:t>
                      </a:r>
                      <a:endParaRPr lang="en-US" sz="1400" dirty="0"/>
                    </a:p>
                  </a:txBody>
                  <a:tcPr/>
                </a:tc>
                <a:tc>
                  <a:txBody>
                    <a:bodyPr/>
                    <a:lstStyle/>
                    <a:p>
                      <a:pPr algn="ctr"/>
                      <a:r>
                        <a:rPr lang="en-US" sz="1400" dirty="0" smtClean="0"/>
                        <a:t>2</a:t>
                      </a:r>
                      <a:endParaRPr lang="en-US" sz="1400" dirty="0"/>
                    </a:p>
                  </a:txBody>
                  <a:tcPr/>
                </a:tc>
              </a:tr>
              <a:tr h="311230">
                <a:tc>
                  <a:txBody>
                    <a:bodyPr/>
                    <a:lstStyle/>
                    <a:p>
                      <a:pPr algn="l"/>
                      <a:r>
                        <a:rPr lang="en-US" sz="1400" b="1" dirty="0" smtClean="0"/>
                        <a:t>Financial Activities</a:t>
                      </a:r>
                      <a:endParaRPr lang="en-US" sz="1400" b="1" dirty="0"/>
                    </a:p>
                  </a:txBody>
                  <a:tcPr/>
                </a:tc>
                <a:tc>
                  <a:txBody>
                    <a:bodyPr/>
                    <a:lstStyle/>
                    <a:p>
                      <a:pPr algn="ctr"/>
                      <a:r>
                        <a:rPr lang="en-US" sz="1400" dirty="0" smtClean="0"/>
                        <a:t>1.5</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2.2</a:t>
                      </a:r>
                      <a:endParaRPr lang="en-US" sz="1400" dirty="0"/>
                    </a:p>
                  </a:txBody>
                  <a:tcPr/>
                </a:tc>
                <a:tc>
                  <a:txBody>
                    <a:bodyPr/>
                    <a:lstStyle/>
                    <a:p>
                      <a:pPr algn="ctr"/>
                      <a:r>
                        <a:rPr lang="en-US" sz="1400" dirty="0" smtClean="0"/>
                        <a:t>1.77</a:t>
                      </a:r>
                      <a:endParaRPr lang="en-US" sz="1400" dirty="0"/>
                    </a:p>
                  </a:txBody>
                  <a:tcPr/>
                </a:tc>
                <a:tc>
                  <a:txBody>
                    <a:bodyPr/>
                    <a:lstStyle/>
                    <a:p>
                      <a:pPr algn="ctr"/>
                      <a:r>
                        <a:rPr lang="en-US" sz="1400" dirty="0" smtClean="0"/>
                        <a:t>3</a:t>
                      </a:r>
                      <a:endParaRPr lang="en-US" sz="1400" dirty="0"/>
                    </a:p>
                  </a:txBody>
                  <a:tcPr/>
                </a:tc>
              </a:tr>
              <a:tr h="311230">
                <a:tc>
                  <a:txBody>
                    <a:bodyPr/>
                    <a:lstStyle/>
                    <a:p>
                      <a:pPr algn="l"/>
                      <a:r>
                        <a:rPr lang="en-US" sz="1400" b="1" dirty="0" smtClean="0"/>
                        <a:t>Leisure &amp; Hospitality</a:t>
                      </a:r>
                      <a:endParaRPr lang="en-US" sz="1400" b="1" dirty="0"/>
                    </a:p>
                  </a:txBody>
                  <a:tcPr/>
                </a:tc>
                <a:tc>
                  <a:txBody>
                    <a:bodyPr/>
                    <a:lstStyle/>
                    <a:p>
                      <a:pPr algn="ctr"/>
                      <a:r>
                        <a:rPr lang="en-US" sz="1400" dirty="0" smtClean="0"/>
                        <a:t>1.5</a:t>
                      </a:r>
                      <a:endParaRPr lang="en-US" sz="1400" dirty="0"/>
                    </a:p>
                  </a:txBody>
                  <a:tcPr/>
                </a:tc>
                <a:tc>
                  <a:txBody>
                    <a:bodyPr/>
                    <a:lstStyle/>
                    <a:p>
                      <a:pPr algn="ctr"/>
                      <a:r>
                        <a:rPr lang="en-US" sz="1400" dirty="0" smtClean="0"/>
                        <a:t>2.5</a:t>
                      </a:r>
                      <a:endParaRPr lang="en-US" sz="1400" dirty="0"/>
                    </a:p>
                  </a:txBody>
                  <a:tcPr/>
                </a:tc>
                <a:tc>
                  <a:txBody>
                    <a:bodyPr/>
                    <a:lstStyle/>
                    <a:p>
                      <a:pPr algn="ctr"/>
                      <a:r>
                        <a:rPr lang="en-US" sz="1400" dirty="0" smtClean="0"/>
                        <a:t>2.7</a:t>
                      </a:r>
                      <a:endParaRPr lang="en-US" sz="1400" dirty="0"/>
                    </a:p>
                  </a:txBody>
                  <a:tcPr/>
                </a:tc>
                <a:tc>
                  <a:txBody>
                    <a:bodyPr/>
                    <a:lstStyle/>
                    <a:p>
                      <a:pPr algn="ctr"/>
                      <a:r>
                        <a:rPr lang="en-US" sz="1400" dirty="0" smtClean="0"/>
                        <a:t>2.23</a:t>
                      </a:r>
                      <a:endParaRPr lang="en-US" sz="1400" dirty="0"/>
                    </a:p>
                  </a:txBody>
                  <a:tcPr/>
                </a:tc>
                <a:tc>
                  <a:txBody>
                    <a:bodyPr/>
                    <a:lstStyle/>
                    <a:p>
                      <a:pPr algn="ctr"/>
                      <a:r>
                        <a:rPr lang="en-US" sz="1400" dirty="0" smtClean="0"/>
                        <a:t>4</a:t>
                      </a:r>
                      <a:endParaRPr lang="en-US" sz="1400" dirty="0"/>
                    </a:p>
                  </a:txBody>
                  <a:tcPr/>
                </a:tc>
              </a:tr>
              <a:tr h="311230">
                <a:tc>
                  <a:txBody>
                    <a:bodyPr/>
                    <a:lstStyle/>
                    <a:p>
                      <a:pPr algn="l"/>
                      <a:r>
                        <a:rPr lang="en-US" sz="1400" b="1" dirty="0" smtClean="0"/>
                        <a:t>Other Services</a:t>
                      </a:r>
                      <a:endParaRPr lang="en-US" sz="1400" b="1" dirty="0"/>
                    </a:p>
                  </a:txBody>
                  <a:tcPr/>
                </a:tc>
                <a:tc>
                  <a:txBody>
                    <a:bodyPr/>
                    <a:lstStyle/>
                    <a:p>
                      <a:pPr algn="ctr"/>
                      <a:r>
                        <a:rPr lang="en-US" sz="1400" dirty="0" smtClean="0"/>
                        <a:t>1.9</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3.1</a:t>
                      </a:r>
                      <a:endParaRPr lang="en-US" sz="1400" dirty="0"/>
                    </a:p>
                  </a:txBody>
                  <a:tcPr/>
                </a:tc>
                <a:tc>
                  <a:txBody>
                    <a:bodyPr/>
                    <a:lstStyle/>
                    <a:p>
                      <a:pPr algn="ctr"/>
                      <a:r>
                        <a:rPr lang="en-US" sz="1400" dirty="0" smtClean="0"/>
                        <a:t>2.47</a:t>
                      </a:r>
                      <a:endParaRPr lang="en-US" sz="1400" dirty="0"/>
                    </a:p>
                  </a:txBody>
                  <a:tcPr/>
                </a:tc>
                <a:tc>
                  <a:txBody>
                    <a:bodyPr/>
                    <a:lstStyle/>
                    <a:p>
                      <a:pPr algn="ctr"/>
                      <a:r>
                        <a:rPr lang="en-US" sz="1400" dirty="0" smtClean="0"/>
                        <a:t>5</a:t>
                      </a:r>
                      <a:endParaRPr lang="en-US" sz="1400" dirty="0"/>
                    </a:p>
                  </a:txBody>
                  <a:tcPr/>
                </a:tc>
              </a:tr>
              <a:tr h="455831">
                <a:tc>
                  <a:txBody>
                    <a:bodyPr/>
                    <a:lstStyle/>
                    <a:p>
                      <a:pPr algn="l"/>
                      <a:r>
                        <a:rPr lang="en-US" sz="1400" b="1" dirty="0" smtClean="0"/>
                        <a:t>Wholesale &amp; Retail Trade</a:t>
                      </a:r>
                      <a:endParaRPr lang="en-US" sz="1400" b="1" dirty="0"/>
                    </a:p>
                  </a:txBody>
                  <a:tcPr/>
                </a:tc>
                <a:tc>
                  <a:txBody>
                    <a:bodyPr/>
                    <a:lstStyle/>
                    <a:p>
                      <a:pPr algn="ctr"/>
                      <a:r>
                        <a:rPr lang="en-US" sz="1400" dirty="0" smtClean="0"/>
                        <a:t>2.8</a:t>
                      </a:r>
                      <a:endParaRPr lang="en-US" sz="1400" dirty="0"/>
                    </a:p>
                  </a:txBody>
                  <a:tcPr/>
                </a:tc>
                <a:tc>
                  <a:txBody>
                    <a:bodyPr/>
                    <a:lstStyle/>
                    <a:p>
                      <a:pPr algn="ctr"/>
                      <a:r>
                        <a:rPr lang="en-US" sz="1400" dirty="0" smtClean="0"/>
                        <a:t>2.8</a:t>
                      </a:r>
                      <a:endParaRPr lang="en-US" sz="1400" dirty="0"/>
                    </a:p>
                  </a:txBody>
                  <a:tcPr/>
                </a:tc>
                <a:tc>
                  <a:txBody>
                    <a:bodyPr/>
                    <a:lstStyle/>
                    <a:p>
                      <a:pPr algn="ctr"/>
                      <a:r>
                        <a:rPr lang="en-US" sz="1400" dirty="0" smtClean="0"/>
                        <a:t>2.6</a:t>
                      </a:r>
                      <a:endParaRPr lang="en-US" sz="1400" dirty="0"/>
                    </a:p>
                  </a:txBody>
                  <a:tcPr/>
                </a:tc>
                <a:tc>
                  <a:txBody>
                    <a:bodyPr/>
                    <a:lstStyle/>
                    <a:p>
                      <a:pPr algn="ctr"/>
                      <a:r>
                        <a:rPr lang="en-US" sz="1400" dirty="0" smtClean="0"/>
                        <a:t>2.73</a:t>
                      </a:r>
                      <a:endParaRPr lang="en-US" sz="1400" dirty="0"/>
                    </a:p>
                  </a:txBody>
                  <a:tcPr/>
                </a:tc>
                <a:tc>
                  <a:txBody>
                    <a:bodyPr/>
                    <a:lstStyle/>
                    <a:p>
                      <a:pPr algn="ctr"/>
                      <a:r>
                        <a:rPr lang="en-US" sz="1400" dirty="0" smtClean="0"/>
                        <a:t>6</a:t>
                      </a:r>
                      <a:endParaRPr lang="en-US" sz="1400" dirty="0"/>
                    </a:p>
                  </a:txBody>
                  <a:tcPr/>
                </a:tc>
              </a:tr>
              <a:tr h="311230">
                <a:tc>
                  <a:txBody>
                    <a:bodyPr/>
                    <a:lstStyle/>
                    <a:p>
                      <a:pPr algn="l"/>
                      <a:r>
                        <a:rPr lang="en-US" sz="1400" b="1" dirty="0" smtClean="0"/>
                        <a:t>Manufacturing</a:t>
                      </a:r>
                      <a:endParaRPr lang="en-US" sz="1400" b="1" dirty="0"/>
                    </a:p>
                  </a:txBody>
                  <a:tcPr/>
                </a:tc>
                <a:tc>
                  <a:txBody>
                    <a:bodyPr/>
                    <a:lstStyle/>
                    <a:p>
                      <a:pPr algn="ctr"/>
                      <a:r>
                        <a:rPr lang="en-US" sz="1400" dirty="0" smtClean="0"/>
                        <a:t>3.2</a:t>
                      </a:r>
                      <a:endParaRPr lang="en-US" sz="1400" dirty="0"/>
                    </a:p>
                  </a:txBody>
                  <a:tcPr/>
                </a:tc>
                <a:tc>
                  <a:txBody>
                    <a:bodyPr/>
                    <a:lstStyle/>
                    <a:p>
                      <a:pPr algn="ctr"/>
                      <a:r>
                        <a:rPr lang="en-US" sz="1400" dirty="0" smtClean="0"/>
                        <a:t>2.8</a:t>
                      </a:r>
                      <a:endParaRPr lang="en-US" sz="1400" dirty="0"/>
                    </a:p>
                  </a:txBody>
                  <a:tcPr/>
                </a:tc>
                <a:tc>
                  <a:txBody>
                    <a:bodyPr/>
                    <a:lstStyle/>
                    <a:p>
                      <a:pPr algn="ctr"/>
                      <a:r>
                        <a:rPr lang="en-US" sz="1400" dirty="0" smtClean="0"/>
                        <a:t>2.6</a:t>
                      </a:r>
                      <a:endParaRPr lang="en-US" sz="1400" dirty="0"/>
                    </a:p>
                  </a:txBody>
                  <a:tcPr/>
                </a:tc>
                <a:tc>
                  <a:txBody>
                    <a:bodyPr/>
                    <a:lstStyle/>
                    <a:p>
                      <a:pPr algn="ctr"/>
                      <a:r>
                        <a:rPr lang="en-US" sz="1400" dirty="0" smtClean="0"/>
                        <a:t>2.87</a:t>
                      </a:r>
                      <a:endParaRPr lang="en-US" sz="1400" dirty="0"/>
                    </a:p>
                  </a:txBody>
                  <a:tcPr/>
                </a:tc>
                <a:tc>
                  <a:txBody>
                    <a:bodyPr/>
                    <a:lstStyle/>
                    <a:p>
                      <a:pPr algn="ctr"/>
                      <a:r>
                        <a:rPr lang="en-US" sz="1400" dirty="0" smtClean="0"/>
                        <a:t>7</a:t>
                      </a:r>
                      <a:endParaRPr lang="en-US" sz="1400" dirty="0"/>
                    </a:p>
                  </a:txBody>
                  <a:tcPr/>
                </a:tc>
              </a:tr>
              <a:tr h="520696">
                <a:tc>
                  <a:txBody>
                    <a:bodyPr/>
                    <a:lstStyle/>
                    <a:p>
                      <a:pPr algn="l"/>
                      <a:r>
                        <a:rPr lang="en-US" sz="1400" b="1" dirty="0" smtClean="0"/>
                        <a:t>Professional &amp; Business Services</a:t>
                      </a:r>
                      <a:endParaRPr lang="en-US" sz="1400" b="1" dirty="0"/>
                    </a:p>
                  </a:txBody>
                  <a:tcPr/>
                </a:tc>
                <a:tc>
                  <a:txBody>
                    <a:bodyPr/>
                    <a:lstStyle/>
                    <a:p>
                      <a:pPr algn="ctr"/>
                      <a:r>
                        <a:rPr lang="en-US" sz="1400" dirty="0" smtClean="0"/>
                        <a:t>2.9</a:t>
                      </a:r>
                      <a:endParaRPr lang="en-US" sz="1400" dirty="0"/>
                    </a:p>
                  </a:txBody>
                  <a:tcPr/>
                </a:tc>
                <a:tc>
                  <a:txBody>
                    <a:bodyPr/>
                    <a:lstStyle/>
                    <a:p>
                      <a:pPr algn="ctr"/>
                      <a:r>
                        <a:rPr lang="en-US" sz="1400" dirty="0" smtClean="0"/>
                        <a:t>4.1</a:t>
                      </a:r>
                      <a:endParaRPr lang="en-US" sz="1400" dirty="0"/>
                    </a:p>
                  </a:txBody>
                  <a:tcPr/>
                </a:tc>
                <a:tc>
                  <a:txBody>
                    <a:bodyPr/>
                    <a:lstStyle/>
                    <a:p>
                      <a:pPr algn="ctr"/>
                      <a:r>
                        <a:rPr lang="en-US" sz="1400" dirty="0" smtClean="0"/>
                        <a:t>2.9</a:t>
                      </a:r>
                      <a:endParaRPr lang="en-US" sz="1400" dirty="0"/>
                    </a:p>
                  </a:txBody>
                  <a:tcPr/>
                </a:tc>
                <a:tc>
                  <a:txBody>
                    <a:bodyPr/>
                    <a:lstStyle/>
                    <a:p>
                      <a:pPr algn="ctr"/>
                      <a:r>
                        <a:rPr lang="en-US" sz="1400" dirty="0" smtClean="0"/>
                        <a:t>3.30</a:t>
                      </a:r>
                      <a:endParaRPr lang="en-US" sz="1400" dirty="0"/>
                    </a:p>
                  </a:txBody>
                  <a:tcPr/>
                </a:tc>
                <a:tc>
                  <a:txBody>
                    <a:bodyPr/>
                    <a:lstStyle/>
                    <a:p>
                      <a:pPr algn="ctr"/>
                      <a:r>
                        <a:rPr lang="en-US" sz="1400" dirty="0" smtClean="0"/>
                        <a:t>8</a:t>
                      </a:r>
                      <a:endParaRPr lang="en-US" sz="1400" dirty="0"/>
                    </a:p>
                  </a:txBody>
                  <a:tcPr/>
                </a:tc>
              </a:tr>
              <a:tr h="520696">
                <a:tc>
                  <a:txBody>
                    <a:bodyPr/>
                    <a:lstStyle/>
                    <a:p>
                      <a:pPr algn="l"/>
                      <a:r>
                        <a:rPr lang="en-US" sz="1400" b="1" dirty="0" smtClean="0"/>
                        <a:t>Government/Public</a:t>
                      </a:r>
                      <a:r>
                        <a:rPr lang="en-US" sz="1400" b="1" baseline="0" dirty="0" smtClean="0"/>
                        <a:t> Administration</a:t>
                      </a:r>
                      <a:endParaRPr lang="en-US" sz="1400" b="1" dirty="0"/>
                    </a:p>
                  </a:txBody>
                  <a:tcPr/>
                </a:tc>
                <a:tc>
                  <a:txBody>
                    <a:bodyPr/>
                    <a:lstStyle/>
                    <a:p>
                      <a:pPr algn="ctr"/>
                      <a:r>
                        <a:rPr lang="en-US" sz="1400" dirty="0" smtClean="0"/>
                        <a:t>3.1</a:t>
                      </a:r>
                      <a:endParaRPr lang="en-US" sz="1400" dirty="0"/>
                    </a:p>
                  </a:txBody>
                  <a:tcPr/>
                </a:tc>
                <a:tc>
                  <a:txBody>
                    <a:bodyPr/>
                    <a:lstStyle/>
                    <a:p>
                      <a:pPr algn="ctr"/>
                      <a:r>
                        <a:rPr lang="en-US" sz="1400" dirty="0" smtClean="0"/>
                        <a:t>3.7</a:t>
                      </a:r>
                      <a:endParaRPr lang="en-US" sz="1400" dirty="0"/>
                    </a:p>
                  </a:txBody>
                  <a:tcPr/>
                </a:tc>
                <a:tc>
                  <a:txBody>
                    <a:bodyPr/>
                    <a:lstStyle/>
                    <a:p>
                      <a:pPr algn="ctr"/>
                      <a:r>
                        <a:rPr lang="en-US" sz="1400" dirty="0" smtClean="0"/>
                        <a:t>4.7</a:t>
                      </a:r>
                      <a:endParaRPr lang="en-US" sz="1400" dirty="0"/>
                    </a:p>
                  </a:txBody>
                  <a:tcPr/>
                </a:tc>
                <a:tc>
                  <a:txBody>
                    <a:bodyPr/>
                    <a:lstStyle/>
                    <a:p>
                      <a:pPr algn="ctr"/>
                      <a:r>
                        <a:rPr lang="en-US" sz="1400" dirty="0" smtClean="0"/>
                        <a:t>3.83</a:t>
                      </a:r>
                      <a:endParaRPr lang="en-US" sz="1400" dirty="0"/>
                    </a:p>
                  </a:txBody>
                  <a:tcPr/>
                </a:tc>
                <a:tc>
                  <a:txBody>
                    <a:bodyPr/>
                    <a:lstStyle/>
                    <a:p>
                      <a:pPr algn="ctr"/>
                      <a:r>
                        <a:rPr lang="en-US" sz="1400" dirty="0" smtClean="0"/>
                        <a:t>9</a:t>
                      </a:r>
                      <a:endParaRPr lang="en-US" sz="1400" dirty="0"/>
                    </a:p>
                  </a:txBody>
                  <a:tcPr/>
                </a:tc>
              </a:tr>
              <a:tr h="520696">
                <a:tc>
                  <a:txBody>
                    <a:bodyPr/>
                    <a:lstStyle/>
                    <a:p>
                      <a:pPr algn="l"/>
                      <a:r>
                        <a:rPr lang="en-US" sz="1400" b="1" dirty="0" smtClean="0"/>
                        <a:t>Agriculture, Forestry, Fishing, &amp; Hunting</a:t>
                      </a:r>
                      <a:endParaRPr lang="en-US" sz="1400" b="1" dirty="0"/>
                    </a:p>
                  </a:txBody>
                  <a:tcPr/>
                </a:tc>
                <a:tc>
                  <a:txBody>
                    <a:bodyPr/>
                    <a:lstStyle/>
                    <a:p>
                      <a:pPr algn="ctr"/>
                      <a:r>
                        <a:rPr lang="en-US" sz="1400" dirty="0" smtClean="0"/>
                        <a:t>9.2</a:t>
                      </a:r>
                      <a:endParaRPr lang="en-US" sz="1400" dirty="0"/>
                    </a:p>
                  </a:txBody>
                  <a:tcPr/>
                </a:tc>
                <a:tc>
                  <a:txBody>
                    <a:bodyPr/>
                    <a:lstStyle/>
                    <a:p>
                      <a:pPr algn="ctr"/>
                      <a:r>
                        <a:rPr lang="en-US" sz="1400" dirty="0" smtClean="0"/>
                        <a:t>11.2</a:t>
                      </a:r>
                      <a:endParaRPr lang="en-US" sz="1400" dirty="0"/>
                    </a:p>
                  </a:txBody>
                  <a:tcPr/>
                </a:tc>
                <a:tc>
                  <a:txBody>
                    <a:bodyPr/>
                    <a:lstStyle/>
                    <a:p>
                      <a:pPr algn="ctr"/>
                      <a:r>
                        <a:rPr lang="en-US" sz="1400" dirty="0" smtClean="0"/>
                        <a:t>15.9</a:t>
                      </a:r>
                      <a:endParaRPr lang="en-US" sz="1400" dirty="0"/>
                    </a:p>
                  </a:txBody>
                  <a:tcPr/>
                </a:tc>
                <a:tc>
                  <a:txBody>
                    <a:bodyPr/>
                    <a:lstStyle/>
                    <a:p>
                      <a:pPr algn="ctr"/>
                      <a:r>
                        <a:rPr lang="en-US" sz="1400" dirty="0" smtClean="0"/>
                        <a:t>12.10</a:t>
                      </a:r>
                      <a:endParaRPr lang="en-US" sz="1400" dirty="0"/>
                    </a:p>
                  </a:txBody>
                  <a:tcPr/>
                </a:tc>
                <a:tc>
                  <a:txBody>
                    <a:bodyPr/>
                    <a:lstStyle/>
                    <a:p>
                      <a:pPr algn="ctr"/>
                      <a:r>
                        <a:rPr lang="en-US" sz="1400" dirty="0" smtClean="0"/>
                        <a:t>10</a:t>
                      </a:r>
                      <a:endParaRPr lang="en-US" sz="1400" dirty="0"/>
                    </a:p>
                  </a:txBody>
                  <a:tcPr/>
                </a:tc>
              </a:tr>
              <a:tr h="306292">
                <a:tc>
                  <a:txBody>
                    <a:bodyPr/>
                    <a:lstStyle/>
                    <a:p>
                      <a:pPr algn="l"/>
                      <a:r>
                        <a:rPr lang="en-US" sz="1400" b="1" dirty="0" smtClean="0"/>
                        <a:t>Construction</a:t>
                      </a:r>
                      <a:endParaRPr lang="en-US" sz="1400" b="1" dirty="0"/>
                    </a:p>
                  </a:txBody>
                  <a:tcPr/>
                </a:tc>
                <a:tc>
                  <a:txBody>
                    <a:bodyPr/>
                    <a:lstStyle/>
                    <a:p>
                      <a:pPr algn="ctr"/>
                      <a:r>
                        <a:rPr lang="en-US" sz="1400" dirty="0" smtClean="0"/>
                        <a:t>13.1</a:t>
                      </a:r>
                      <a:endParaRPr lang="en-US" sz="1400" dirty="0"/>
                    </a:p>
                  </a:txBody>
                  <a:tcPr/>
                </a:tc>
                <a:tc>
                  <a:txBody>
                    <a:bodyPr/>
                    <a:lstStyle/>
                    <a:p>
                      <a:pPr algn="ctr"/>
                      <a:r>
                        <a:rPr lang="en-US" sz="1400" dirty="0" smtClean="0"/>
                        <a:t>16.7</a:t>
                      </a:r>
                      <a:endParaRPr lang="en-US" sz="1400" dirty="0"/>
                    </a:p>
                  </a:txBody>
                  <a:tcPr/>
                </a:tc>
                <a:tc>
                  <a:txBody>
                    <a:bodyPr/>
                    <a:lstStyle/>
                    <a:p>
                      <a:pPr algn="ctr"/>
                      <a:r>
                        <a:rPr lang="en-US" sz="1400" dirty="0" smtClean="0"/>
                        <a:t>10.7</a:t>
                      </a:r>
                      <a:endParaRPr lang="en-US" sz="1400" dirty="0"/>
                    </a:p>
                  </a:txBody>
                  <a:tcPr/>
                </a:tc>
                <a:tc>
                  <a:txBody>
                    <a:bodyPr/>
                    <a:lstStyle/>
                    <a:p>
                      <a:pPr algn="ctr"/>
                      <a:r>
                        <a:rPr lang="en-US" sz="1400" dirty="0" smtClean="0"/>
                        <a:t>13.50</a:t>
                      </a:r>
                      <a:endParaRPr lang="en-US" sz="1400" dirty="0"/>
                    </a:p>
                  </a:txBody>
                  <a:tcPr/>
                </a:tc>
                <a:tc>
                  <a:txBody>
                    <a:bodyPr/>
                    <a:lstStyle/>
                    <a:p>
                      <a:pPr algn="ctr"/>
                      <a:r>
                        <a:rPr lang="en-US" sz="1400" dirty="0" smtClean="0"/>
                        <a:t>11</a:t>
                      </a:r>
                      <a:endParaRPr lang="en-US" sz="1400" dirty="0"/>
                    </a:p>
                  </a:txBody>
                  <a:tcPr/>
                </a:tc>
              </a:tr>
              <a:tr h="311230">
                <a:tc>
                  <a:txBody>
                    <a:bodyPr/>
                    <a:lstStyle/>
                    <a:p>
                      <a:pPr algn="l"/>
                      <a:r>
                        <a:rPr lang="en-US" sz="1400" b="1" dirty="0" smtClean="0"/>
                        <a:t>Transportation &amp; Utilities</a:t>
                      </a:r>
                      <a:endParaRPr lang="en-US" sz="1400" b="1" dirty="0"/>
                    </a:p>
                  </a:txBody>
                  <a:tcPr/>
                </a:tc>
                <a:tc>
                  <a:txBody>
                    <a:bodyPr/>
                    <a:lstStyle/>
                    <a:p>
                      <a:pPr algn="ctr"/>
                      <a:r>
                        <a:rPr lang="en-US" sz="1400" dirty="0" smtClean="0"/>
                        <a:t>12.8</a:t>
                      </a:r>
                      <a:endParaRPr lang="en-US" sz="1400" dirty="0"/>
                    </a:p>
                  </a:txBody>
                  <a:tcPr/>
                </a:tc>
                <a:tc>
                  <a:txBody>
                    <a:bodyPr/>
                    <a:lstStyle/>
                    <a:p>
                      <a:pPr algn="ctr"/>
                      <a:r>
                        <a:rPr lang="en-US" sz="1400" dirty="0" smtClean="0"/>
                        <a:t>12.6</a:t>
                      </a:r>
                      <a:endParaRPr lang="en-US" sz="1400" dirty="0"/>
                    </a:p>
                  </a:txBody>
                  <a:tcPr/>
                </a:tc>
                <a:tc>
                  <a:txBody>
                    <a:bodyPr/>
                    <a:lstStyle/>
                    <a:p>
                      <a:pPr algn="ctr"/>
                      <a:r>
                        <a:rPr lang="en-US" sz="1400" dirty="0" smtClean="0"/>
                        <a:t>15.3</a:t>
                      </a:r>
                      <a:endParaRPr lang="en-US" sz="1400" dirty="0"/>
                    </a:p>
                  </a:txBody>
                  <a:tcPr/>
                </a:tc>
                <a:tc>
                  <a:txBody>
                    <a:bodyPr/>
                    <a:lstStyle/>
                    <a:p>
                      <a:pPr algn="ctr"/>
                      <a:r>
                        <a:rPr lang="en-US" sz="1400" dirty="0" smtClean="0"/>
                        <a:t>13.57</a:t>
                      </a:r>
                      <a:endParaRPr lang="en-US" sz="1400" dirty="0"/>
                    </a:p>
                  </a:txBody>
                  <a:tcPr/>
                </a:tc>
                <a:tc>
                  <a:txBody>
                    <a:bodyPr/>
                    <a:lstStyle/>
                    <a:p>
                      <a:pPr algn="ctr"/>
                      <a:r>
                        <a:rPr lang="en-US" sz="1400" dirty="0" smtClean="0"/>
                        <a:t>12</a:t>
                      </a:r>
                      <a:endParaRPr lang="en-US" sz="1400" dirty="0"/>
                    </a:p>
                  </a:txBody>
                  <a:tcPr/>
                </a:tc>
              </a:tr>
              <a:tr h="311230">
                <a:tc>
                  <a:txBody>
                    <a:bodyPr/>
                    <a:lstStyle/>
                    <a:p>
                      <a:pPr algn="l"/>
                      <a:r>
                        <a:rPr lang="en-US" sz="1400" b="1" dirty="0" smtClean="0"/>
                        <a:t>Mining</a:t>
                      </a:r>
                      <a:endParaRPr lang="en-US" sz="1400" b="1" dirty="0"/>
                    </a:p>
                  </a:txBody>
                  <a:tcPr/>
                </a:tc>
                <a:tc>
                  <a:txBody>
                    <a:bodyPr/>
                    <a:lstStyle/>
                    <a:p>
                      <a:pPr algn="ctr"/>
                      <a:r>
                        <a:rPr lang="en-US" sz="1400" dirty="0" smtClean="0"/>
                        <a:t>14.8</a:t>
                      </a:r>
                      <a:endParaRPr lang="en-US" sz="1400" dirty="0"/>
                    </a:p>
                  </a:txBody>
                  <a:tcPr/>
                </a:tc>
                <a:tc>
                  <a:txBody>
                    <a:bodyPr/>
                    <a:lstStyle/>
                    <a:p>
                      <a:pPr algn="ctr"/>
                      <a:r>
                        <a:rPr lang="en-US" sz="1400" dirty="0" smtClean="0"/>
                        <a:t>11.9</a:t>
                      </a:r>
                      <a:endParaRPr lang="en-US" sz="1400" dirty="0"/>
                    </a:p>
                  </a:txBody>
                  <a:tcPr/>
                </a:tc>
                <a:tc>
                  <a:txBody>
                    <a:bodyPr/>
                    <a:lstStyle/>
                    <a:p>
                      <a:pPr algn="ctr"/>
                      <a:r>
                        <a:rPr lang="en-US" sz="1400" dirty="0" smtClean="0"/>
                        <a:t>16.4</a:t>
                      </a:r>
                      <a:endParaRPr lang="en-US" sz="1400" dirty="0"/>
                    </a:p>
                  </a:txBody>
                  <a:tcPr/>
                </a:tc>
                <a:tc>
                  <a:txBody>
                    <a:bodyPr/>
                    <a:lstStyle/>
                    <a:p>
                      <a:pPr algn="ctr"/>
                      <a:r>
                        <a:rPr lang="en-US" sz="1400" dirty="0" smtClean="0"/>
                        <a:t>14.37</a:t>
                      </a:r>
                      <a:endParaRPr lang="en-US" sz="1400" dirty="0"/>
                    </a:p>
                  </a:txBody>
                  <a:tcPr/>
                </a:tc>
                <a:tc>
                  <a:txBody>
                    <a:bodyPr/>
                    <a:lstStyle/>
                    <a:p>
                      <a:pPr algn="ctr"/>
                      <a:r>
                        <a:rPr lang="en-US" sz="1400" dirty="0" smtClean="0"/>
                        <a:t>13</a:t>
                      </a:r>
                      <a:endParaRPr lang="en-US" sz="1400" dirty="0"/>
                    </a:p>
                  </a:txBody>
                  <a:tcPr/>
                </a:tc>
              </a:tr>
            </a:tbl>
          </a:graphicData>
        </a:graphic>
      </p:graphicFrame>
      <p:sp>
        <p:nvSpPr>
          <p:cNvPr id="7" name="TextBox 6"/>
          <p:cNvSpPr txBox="1"/>
          <p:nvPr/>
        </p:nvSpPr>
        <p:spPr>
          <a:xfrm>
            <a:off x="457200" y="6248400"/>
            <a:ext cx="7591399" cy="646331"/>
          </a:xfrm>
          <a:prstGeom prst="rect">
            <a:avLst/>
          </a:prstGeom>
          <a:noFill/>
        </p:spPr>
        <p:txBody>
          <a:bodyPr wrap="square" rtlCol="0">
            <a:spAutoFit/>
          </a:bodyPr>
          <a:lstStyle/>
          <a:p>
            <a:r>
              <a:rPr lang="en-US" sz="1200" dirty="0"/>
              <a:t>Note:  A </a:t>
            </a:r>
            <a:r>
              <a:rPr lang="en-US" sz="1200" dirty="0" smtClean="0"/>
              <a:t>rank </a:t>
            </a:r>
            <a:r>
              <a:rPr lang="en-US" sz="1200" dirty="0"/>
              <a:t>of 1 is lowest priority.</a:t>
            </a:r>
          </a:p>
          <a:p>
            <a:r>
              <a:rPr lang="en-US" sz="1200" dirty="0"/>
              <a:t>Data derived from Census of Fatal Occupational Injuries (CFOI) and Current Population Survey (CPS) data.</a:t>
            </a:r>
          </a:p>
          <a:p>
            <a:endParaRPr lang="en-US" sz="1200" dirty="0"/>
          </a:p>
        </p:txBody>
      </p:sp>
    </p:spTree>
    <p:extLst>
      <p:ext uri="{BB962C8B-B14F-4D97-AF65-F5344CB8AC3E}">
        <p14:creationId xmlns:p14="http://schemas.microsoft.com/office/powerpoint/2010/main" val="26793182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Autofit/>
          </a:bodyPr>
          <a:lstStyle/>
          <a:p>
            <a:r>
              <a:rPr lang="en-US" sz="2400" dirty="0"/>
              <a:t>Fatal Occupational </a:t>
            </a:r>
            <a:r>
              <a:rPr lang="en-US" sz="2400" dirty="0" smtClean="0"/>
              <a:t>Injuries </a:t>
            </a:r>
            <a:r>
              <a:rPr lang="en-US" sz="2400" dirty="0"/>
              <a:t>Ranked by Industry</a:t>
            </a:r>
            <a:br>
              <a:rPr lang="en-US" sz="2400" dirty="0"/>
            </a:br>
            <a:r>
              <a:rPr lang="en-US" sz="2400" dirty="0"/>
              <a:t>Texas, 2008-2010</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2978662"/>
              </p:ext>
            </p:extLst>
          </p:nvPr>
        </p:nvGraphicFramePr>
        <p:xfrm>
          <a:off x="457200" y="761997"/>
          <a:ext cx="8229600" cy="5310592"/>
        </p:xfrm>
        <a:graphic>
          <a:graphicData uri="http://schemas.openxmlformats.org/drawingml/2006/table">
            <a:tbl>
              <a:tblPr firstRow="1" bandRow="1">
                <a:tableStyleId>{00A15C55-8517-42AA-B614-E9B94910E393}</a:tableStyleId>
              </a:tblPr>
              <a:tblGrid>
                <a:gridCol w="2667000"/>
                <a:gridCol w="1066800"/>
                <a:gridCol w="1203960"/>
                <a:gridCol w="1645920"/>
                <a:gridCol w="1645920"/>
              </a:tblGrid>
              <a:tr h="643655">
                <a:tc>
                  <a:txBody>
                    <a:bodyPr/>
                    <a:lstStyle/>
                    <a:p>
                      <a:pPr algn="ctr"/>
                      <a:r>
                        <a:rPr lang="en-US" dirty="0" smtClean="0"/>
                        <a:t>Industry</a:t>
                      </a:r>
                      <a:endParaRPr lang="en-US" dirty="0"/>
                    </a:p>
                  </a:txBody>
                  <a:tcPr/>
                </a:tc>
                <a:tc>
                  <a:txBody>
                    <a:bodyPr/>
                    <a:lstStyle/>
                    <a:p>
                      <a:pPr algn="ctr"/>
                      <a:r>
                        <a:rPr lang="en-US" dirty="0" smtClean="0"/>
                        <a:t>Count</a:t>
                      </a:r>
                      <a:r>
                        <a:rPr lang="en-US" baseline="0" dirty="0" smtClean="0"/>
                        <a:t> Rank</a:t>
                      </a:r>
                      <a:endParaRPr lang="en-US" dirty="0"/>
                    </a:p>
                  </a:txBody>
                  <a:tcPr/>
                </a:tc>
                <a:tc>
                  <a:txBody>
                    <a:bodyPr/>
                    <a:lstStyle/>
                    <a:p>
                      <a:pPr algn="ctr"/>
                      <a:r>
                        <a:rPr lang="en-US" dirty="0" smtClean="0"/>
                        <a:t>MR Rank</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Priority Score</a:t>
                      </a:r>
                      <a:endParaRPr lang="en-US" dirty="0"/>
                    </a:p>
                  </a:txBody>
                  <a:tcPr/>
                </a:tc>
                <a:tc>
                  <a:txBody>
                    <a:bodyPr/>
                    <a:lstStyle/>
                    <a:p>
                      <a:pPr algn="ctr"/>
                      <a:r>
                        <a:rPr lang="en-US" dirty="0" smtClean="0"/>
                        <a:t>Priority Index</a:t>
                      </a:r>
                      <a:endParaRPr lang="en-US" dirty="0"/>
                    </a:p>
                  </a:txBody>
                  <a:tcPr/>
                </a:tc>
              </a:tr>
              <a:tr h="306503">
                <a:tc>
                  <a:txBody>
                    <a:bodyPr/>
                    <a:lstStyle/>
                    <a:p>
                      <a:pPr algn="l"/>
                      <a:r>
                        <a:rPr lang="en-US" sz="1400" b="1" dirty="0" smtClean="0"/>
                        <a:t>Information</a:t>
                      </a:r>
                      <a:endParaRPr lang="en-US" sz="1400" b="1" dirty="0"/>
                    </a:p>
                  </a:txBody>
                  <a:tcPr/>
                </a:tc>
                <a:tc>
                  <a:txBody>
                    <a:bodyPr/>
                    <a:lstStyle/>
                    <a:p>
                      <a:pPr algn="ctr"/>
                      <a:r>
                        <a:rPr lang="en-US" sz="1400" b="0" dirty="0" smtClean="0"/>
                        <a:t>1</a:t>
                      </a:r>
                      <a:endParaRPr lang="en-US" sz="1400" b="0" dirty="0"/>
                    </a:p>
                  </a:txBody>
                  <a:tcPr/>
                </a:tc>
                <a:tc>
                  <a:txBody>
                    <a:bodyPr/>
                    <a:lstStyle/>
                    <a:p>
                      <a:pPr algn="ctr"/>
                      <a:r>
                        <a:rPr lang="en-US" sz="1400" dirty="0" smtClean="0"/>
                        <a:t>1</a:t>
                      </a:r>
                      <a:endParaRPr lang="en-US" sz="1400" dirty="0"/>
                    </a:p>
                  </a:txBody>
                  <a:tcPr/>
                </a:tc>
                <a:tc>
                  <a:txBody>
                    <a:bodyPr/>
                    <a:lstStyle/>
                    <a:p>
                      <a:pPr algn="ctr"/>
                      <a:r>
                        <a:rPr lang="en-US" sz="1400" dirty="0" smtClean="0"/>
                        <a:t>2.0</a:t>
                      </a:r>
                      <a:endParaRPr lang="en-US" sz="1400" dirty="0"/>
                    </a:p>
                  </a:txBody>
                  <a:tcPr/>
                </a:tc>
                <a:tc>
                  <a:txBody>
                    <a:bodyPr/>
                    <a:lstStyle/>
                    <a:p>
                      <a:pPr algn="ctr"/>
                      <a:r>
                        <a:rPr lang="en-US" sz="1400" dirty="0" smtClean="0"/>
                        <a:t>1</a:t>
                      </a:r>
                      <a:endParaRPr lang="en-US" sz="1400" dirty="0"/>
                    </a:p>
                  </a:txBody>
                  <a:tcPr/>
                </a:tc>
              </a:tr>
              <a:tr h="3452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Education &amp; Health Services</a:t>
                      </a:r>
                      <a:endParaRPr lang="en-US" sz="1400" b="1"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4.0</a:t>
                      </a:r>
                      <a:endParaRPr lang="en-US" sz="1400" dirty="0"/>
                    </a:p>
                  </a:txBody>
                  <a:tcPr/>
                </a:tc>
                <a:tc>
                  <a:txBody>
                    <a:bodyPr/>
                    <a:lstStyle/>
                    <a:p>
                      <a:pPr algn="ctr"/>
                      <a:r>
                        <a:rPr lang="en-US" sz="1400" dirty="0" smtClean="0"/>
                        <a:t>2</a:t>
                      </a:r>
                      <a:endParaRPr lang="en-US" sz="1400" dirty="0"/>
                    </a:p>
                  </a:txBody>
                  <a:tcPr/>
                </a:tc>
              </a:tr>
              <a:tr h="306503">
                <a:tc>
                  <a:txBody>
                    <a:bodyPr/>
                    <a:lstStyle/>
                    <a:p>
                      <a:pPr algn="l"/>
                      <a:r>
                        <a:rPr lang="en-US" sz="1400" b="1" dirty="0" smtClean="0"/>
                        <a:t>Financial Activities</a:t>
                      </a:r>
                      <a:endParaRPr lang="en-US" sz="1400" b="1" dirty="0"/>
                    </a:p>
                  </a:txBody>
                  <a:tcPr/>
                </a:tc>
                <a:tc>
                  <a:txBody>
                    <a:bodyPr/>
                    <a:lstStyle/>
                    <a:p>
                      <a:pPr algn="ctr"/>
                      <a:r>
                        <a:rPr lang="en-US" sz="1400" dirty="0" smtClean="0"/>
                        <a:t>3</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6.0</a:t>
                      </a:r>
                      <a:endParaRPr lang="en-US" sz="1400" dirty="0"/>
                    </a:p>
                  </a:txBody>
                  <a:tcPr/>
                </a:tc>
                <a:tc>
                  <a:txBody>
                    <a:bodyPr/>
                    <a:lstStyle/>
                    <a:p>
                      <a:pPr algn="ctr"/>
                      <a:r>
                        <a:rPr lang="en-US" sz="1400" dirty="0" smtClean="0"/>
                        <a:t>3</a:t>
                      </a:r>
                      <a:endParaRPr lang="en-US" sz="1400" dirty="0"/>
                    </a:p>
                  </a:txBody>
                  <a:tcPr/>
                </a:tc>
              </a:tr>
              <a:tr h="306503">
                <a:tc>
                  <a:txBody>
                    <a:bodyPr/>
                    <a:lstStyle/>
                    <a:p>
                      <a:pPr algn="l"/>
                      <a:r>
                        <a:rPr lang="en-US" sz="1400" b="1" dirty="0" smtClean="0"/>
                        <a:t>Other Services</a:t>
                      </a:r>
                      <a:endParaRPr lang="en-US" sz="1400" b="1" dirty="0"/>
                    </a:p>
                  </a:txBody>
                  <a:tcPr/>
                </a:tc>
                <a:tc>
                  <a:txBody>
                    <a:bodyPr/>
                    <a:lstStyle/>
                    <a:p>
                      <a:pPr algn="ctr"/>
                      <a:r>
                        <a:rPr lang="en-US" sz="1400" dirty="0" smtClean="0"/>
                        <a:t>4</a:t>
                      </a:r>
                      <a:endParaRPr lang="en-US" sz="1400" dirty="0"/>
                    </a:p>
                  </a:txBody>
                  <a:tcPr/>
                </a:tc>
                <a:tc>
                  <a:txBody>
                    <a:bodyPr/>
                    <a:lstStyle/>
                    <a:p>
                      <a:pPr algn="ctr"/>
                      <a:r>
                        <a:rPr lang="en-US" sz="1400" dirty="0" smtClean="0"/>
                        <a:t>5</a:t>
                      </a:r>
                      <a:endParaRPr lang="en-US" sz="1400" dirty="0"/>
                    </a:p>
                  </a:txBody>
                  <a:tcPr/>
                </a:tc>
                <a:tc>
                  <a:txBody>
                    <a:bodyPr/>
                    <a:lstStyle/>
                    <a:p>
                      <a:pPr algn="ctr"/>
                      <a:r>
                        <a:rPr lang="en-US" sz="1400" dirty="0" smtClean="0"/>
                        <a:t>9.0</a:t>
                      </a:r>
                      <a:endParaRPr lang="en-US" sz="1400" dirty="0"/>
                    </a:p>
                  </a:txBody>
                  <a:tcPr/>
                </a:tc>
                <a:tc>
                  <a:txBody>
                    <a:bodyPr/>
                    <a:lstStyle/>
                    <a:p>
                      <a:pPr algn="ctr"/>
                      <a:r>
                        <a:rPr lang="en-US" sz="1400" dirty="0" smtClean="0"/>
                        <a:t>4.5</a:t>
                      </a:r>
                      <a:endParaRPr lang="en-US" sz="1400" dirty="0"/>
                    </a:p>
                  </a:txBody>
                  <a:tcPr/>
                </a:tc>
              </a:tr>
              <a:tr h="306503">
                <a:tc>
                  <a:txBody>
                    <a:bodyPr/>
                    <a:lstStyle/>
                    <a:p>
                      <a:pPr algn="l"/>
                      <a:r>
                        <a:rPr lang="en-US" sz="1400" b="1" dirty="0" smtClean="0"/>
                        <a:t>Leisure &amp; Hospitality</a:t>
                      </a:r>
                      <a:endParaRPr lang="en-US" sz="1400" b="1" dirty="0"/>
                    </a:p>
                  </a:txBody>
                  <a:tcPr/>
                </a:tc>
                <a:tc>
                  <a:txBody>
                    <a:bodyPr/>
                    <a:lstStyle/>
                    <a:p>
                      <a:pPr algn="ctr"/>
                      <a:r>
                        <a:rPr lang="en-US" sz="1400" dirty="0" smtClean="0"/>
                        <a:t>5</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9.0</a:t>
                      </a:r>
                      <a:endParaRPr lang="en-US" sz="1400" dirty="0"/>
                    </a:p>
                  </a:txBody>
                  <a:tcPr/>
                </a:tc>
                <a:tc>
                  <a:txBody>
                    <a:bodyPr/>
                    <a:lstStyle/>
                    <a:p>
                      <a:pPr algn="ctr"/>
                      <a:r>
                        <a:rPr lang="en-US" sz="1400" dirty="0" smtClean="0"/>
                        <a:t>4.5</a:t>
                      </a:r>
                      <a:endParaRPr lang="en-US" sz="1400" dirty="0"/>
                    </a:p>
                  </a:txBody>
                  <a:tcPr/>
                </a:tc>
              </a:tr>
              <a:tr h="521055">
                <a:tc>
                  <a:txBody>
                    <a:bodyPr/>
                    <a:lstStyle/>
                    <a:p>
                      <a:pPr algn="l"/>
                      <a:r>
                        <a:rPr lang="en-US" sz="1400" b="1" dirty="0" smtClean="0"/>
                        <a:t>Agriculture, Forestry, Fishing, &amp; Hunting</a:t>
                      </a:r>
                      <a:endParaRPr lang="en-US" sz="1400" b="1" dirty="0"/>
                    </a:p>
                  </a:txBody>
                  <a:tcPr/>
                </a:tc>
                <a:tc>
                  <a:txBody>
                    <a:bodyPr/>
                    <a:lstStyle/>
                    <a:p>
                      <a:pPr algn="ctr"/>
                      <a:r>
                        <a:rPr lang="en-US" sz="1400" dirty="0" smtClean="0"/>
                        <a:t>6</a:t>
                      </a:r>
                      <a:endParaRPr lang="en-US" sz="1400" dirty="0"/>
                    </a:p>
                  </a:txBody>
                  <a:tcPr/>
                </a:tc>
                <a:tc>
                  <a:txBody>
                    <a:bodyPr/>
                    <a:lstStyle/>
                    <a:p>
                      <a:pPr algn="ctr"/>
                      <a:r>
                        <a:rPr lang="en-US" sz="1400" dirty="0" smtClean="0"/>
                        <a:t>10</a:t>
                      </a:r>
                      <a:endParaRPr lang="en-US" sz="1400" dirty="0"/>
                    </a:p>
                  </a:txBody>
                  <a:tcPr/>
                </a:tc>
                <a:tc>
                  <a:txBody>
                    <a:bodyPr/>
                    <a:lstStyle/>
                    <a:p>
                      <a:pPr algn="ctr"/>
                      <a:r>
                        <a:rPr lang="en-US" sz="1400" dirty="0" smtClean="0"/>
                        <a:t>16.0</a:t>
                      </a:r>
                      <a:endParaRPr lang="en-US" sz="1400" dirty="0"/>
                    </a:p>
                  </a:txBody>
                  <a:tcPr/>
                </a:tc>
                <a:tc>
                  <a:txBody>
                    <a:bodyPr/>
                    <a:lstStyle/>
                    <a:p>
                      <a:pPr algn="ctr"/>
                      <a:r>
                        <a:rPr lang="en-US" sz="1400" dirty="0" smtClean="0"/>
                        <a:t>8</a:t>
                      </a:r>
                      <a:endParaRPr lang="en-US" sz="1400" dirty="0"/>
                    </a:p>
                  </a:txBody>
                  <a:tcPr/>
                </a:tc>
              </a:tr>
              <a:tr h="306503">
                <a:tc>
                  <a:txBody>
                    <a:bodyPr/>
                    <a:lstStyle/>
                    <a:p>
                      <a:pPr algn="l"/>
                      <a:r>
                        <a:rPr lang="en-US" sz="1400" b="1" dirty="0" smtClean="0"/>
                        <a:t>Manufacturing</a:t>
                      </a:r>
                      <a:endParaRPr lang="en-US" sz="1400" b="1" dirty="0"/>
                    </a:p>
                  </a:txBody>
                  <a:tcPr/>
                </a:tc>
                <a:tc>
                  <a:txBody>
                    <a:bodyPr/>
                    <a:lstStyle/>
                    <a:p>
                      <a:pPr algn="ctr"/>
                      <a:r>
                        <a:rPr lang="en-US" sz="1400" dirty="0" smtClean="0"/>
                        <a:t>7</a:t>
                      </a:r>
                      <a:endParaRPr lang="en-US" sz="1400" dirty="0"/>
                    </a:p>
                  </a:txBody>
                  <a:tcPr/>
                </a:tc>
                <a:tc>
                  <a:txBody>
                    <a:bodyPr/>
                    <a:lstStyle/>
                    <a:p>
                      <a:pPr algn="ctr"/>
                      <a:r>
                        <a:rPr lang="en-US" sz="1400" dirty="0" smtClean="0"/>
                        <a:t>7</a:t>
                      </a:r>
                      <a:endParaRPr lang="en-US" sz="1400" dirty="0"/>
                    </a:p>
                  </a:txBody>
                  <a:tcPr/>
                </a:tc>
                <a:tc>
                  <a:txBody>
                    <a:bodyPr/>
                    <a:lstStyle/>
                    <a:p>
                      <a:pPr algn="ctr"/>
                      <a:r>
                        <a:rPr lang="en-US" sz="1400" dirty="0" smtClean="0"/>
                        <a:t>14.0</a:t>
                      </a:r>
                      <a:endParaRPr lang="en-US" sz="1400" dirty="0"/>
                    </a:p>
                  </a:txBody>
                  <a:tcPr/>
                </a:tc>
                <a:tc>
                  <a:txBody>
                    <a:bodyPr/>
                    <a:lstStyle/>
                    <a:p>
                      <a:pPr algn="ctr"/>
                      <a:r>
                        <a:rPr lang="en-US" sz="1400" dirty="0" smtClean="0"/>
                        <a:t>6</a:t>
                      </a:r>
                      <a:endParaRPr lang="en-US" sz="1400" dirty="0"/>
                    </a:p>
                  </a:txBody>
                  <a:tcPr/>
                </a:tc>
              </a:tr>
              <a:tr h="521055">
                <a:tc>
                  <a:txBody>
                    <a:bodyPr/>
                    <a:lstStyle/>
                    <a:p>
                      <a:pPr algn="l"/>
                      <a:r>
                        <a:rPr lang="en-US" sz="1400" b="1" dirty="0" smtClean="0"/>
                        <a:t>Professional &amp; Business Services</a:t>
                      </a:r>
                      <a:endParaRPr lang="en-US" sz="1400" b="1" dirty="0"/>
                    </a:p>
                  </a:txBody>
                  <a:tcPr/>
                </a:tc>
                <a:tc>
                  <a:txBody>
                    <a:bodyPr/>
                    <a:lstStyle/>
                    <a:p>
                      <a:pPr algn="ctr"/>
                      <a:r>
                        <a:rPr lang="en-US" sz="1400" dirty="0" smtClean="0"/>
                        <a:t>8</a:t>
                      </a:r>
                      <a:endParaRPr lang="en-US" sz="1400" dirty="0"/>
                    </a:p>
                  </a:txBody>
                  <a:tcPr/>
                </a:tc>
                <a:tc>
                  <a:txBody>
                    <a:bodyPr/>
                    <a:lstStyle/>
                    <a:p>
                      <a:pPr algn="ctr"/>
                      <a:r>
                        <a:rPr lang="en-US" sz="1400" dirty="0" smtClean="0"/>
                        <a:t>8</a:t>
                      </a:r>
                      <a:endParaRPr lang="en-US" sz="1400" dirty="0"/>
                    </a:p>
                  </a:txBody>
                  <a:tcPr/>
                </a:tc>
                <a:tc>
                  <a:txBody>
                    <a:bodyPr/>
                    <a:lstStyle/>
                    <a:p>
                      <a:pPr algn="ctr"/>
                      <a:r>
                        <a:rPr lang="en-US" sz="1400" dirty="0" smtClean="0"/>
                        <a:t>16.0</a:t>
                      </a:r>
                      <a:endParaRPr lang="en-US" sz="1400" dirty="0"/>
                    </a:p>
                  </a:txBody>
                  <a:tcPr/>
                </a:tc>
                <a:tc>
                  <a:txBody>
                    <a:bodyPr/>
                    <a:lstStyle/>
                    <a:p>
                      <a:pPr algn="ctr"/>
                      <a:r>
                        <a:rPr lang="en-US" sz="1400" dirty="0" smtClean="0"/>
                        <a:t>8</a:t>
                      </a:r>
                      <a:endParaRPr lang="en-US" sz="1400" dirty="0"/>
                    </a:p>
                  </a:txBody>
                  <a:tcPr/>
                </a:tc>
              </a:tr>
              <a:tr h="306503">
                <a:tc>
                  <a:txBody>
                    <a:bodyPr/>
                    <a:lstStyle/>
                    <a:p>
                      <a:pPr algn="l"/>
                      <a:r>
                        <a:rPr lang="en-US" sz="1400" b="1" dirty="0" smtClean="0"/>
                        <a:t>Mining</a:t>
                      </a:r>
                      <a:endParaRPr lang="en-US" sz="1400" b="1" dirty="0"/>
                    </a:p>
                  </a:txBody>
                  <a:tcPr/>
                </a:tc>
                <a:tc>
                  <a:txBody>
                    <a:bodyPr/>
                    <a:lstStyle/>
                    <a:p>
                      <a:pPr algn="ctr"/>
                      <a:r>
                        <a:rPr lang="en-US" sz="1400" dirty="0" smtClean="0"/>
                        <a:t>9</a:t>
                      </a:r>
                      <a:endParaRPr lang="en-US" sz="1400" dirty="0"/>
                    </a:p>
                  </a:txBody>
                  <a:tcPr/>
                </a:tc>
                <a:tc>
                  <a:txBody>
                    <a:bodyPr/>
                    <a:lstStyle/>
                    <a:p>
                      <a:pPr algn="ctr"/>
                      <a:r>
                        <a:rPr lang="en-US" sz="1400" dirty="0" smtClean="0"/>
                        <a:t>13</a:t>
                      </a:r>
                      <a:endParaRPr lang="en-US" sz="1400" dirty="0"/>
                    </a:p>
                  </a:txBody>
                  <a:tcPr/>
                </a:tc>
                <a:tc>
                  <a:txBody>
                    <a:bodyPr/>
                    <a:lstStyle/>
                    <a:p>
                      <a:pPr algn="ctr"/>
                      <a:r>
                        <a:rPr lang="en-US" sz="1400" dirty="0" smtClean="0"/>
                        <a:t>22.0</a:t>
                      </a:r>
                      <a:endParaRPr lang="en-US" sz="1400" dirty="0"/>
                    </a:p>
                  </a:txBody>
                  <a:tcPr/>
                </a:tc>
                <a:tc>
                  <a:txBody>
                    <a:bodyPr/>
                    <a:lstStyle/>
                    <a:p>
                      <a:pPr algn="ctr"/>
                      <a:r>
                        <a:rPr lang="en-US" sz="1400" dirty="0" smtClean="0"/>
                        <a:t>11</a:t>
                      </a:r>
                      <a:endParaRPr lang="en-US" sz="1400" dirty="0"/>
                    </a:p>
                  </a:txBody>
                  <a:tcPr/>
                </a:tc>
              </a:tr>
              <a:tr h="521055">
                <a:tc>
                  <a:txBody>
                    <a:bodyPr/>
                    <a:lstStyle/>
                    <a:p>
                      <a:pPr algn="l"/>
                      <a:r>
                        <a:rPr lang="en-US" sz="1400" b="1" dirty="0" smtClean="0"/>
                        <a:t>Government/Public</a:t>
                      </a:r>
                      <a:r>
                        <a:rPr lang="en-US" sz="1400" b="1" baseline="0" dirty="0" smtClean="0"/>
                        <a:t> Administration</a:t>
                      </a:r>
                      <a:endParaRPr lang="en-US" sz="1400" b="1" dirty="0"/>
                    </a:p>
                  </a:txBody>
                  <a:tcPr/>
                </a:tc>
                <a:tc>
                  <a:txBody>
                    <a:bodyPr/>
                    <a:lstStyle/>
                    <a:p>
                      <a:pPr algn="ctr"/>
                      <a:r>
                        <a:rPr lang="en-US" sz="1400" dirty="0" smtClean="0"/>
                        <a:t>10</a:t>
                      </a:r>
                      <a:endParaRPr lang="en-US" sz="1400" dirty="0"/>
                    </a:p>
                  </a:txBody>
                  <a:tcPr/>
                </a:tc>
                <a:tc>
                  <a:txBody>
                    <a:bodyPr/>
                    <a:lstStyle/>
                    <a:p>
                      <a:pPr algn="ctr"/>
                      <a:r>
                        <a:rPr lang="en-US" sz="1400" dirty="0" smtClean="0"/>
                        <a:t>9</a:t>
                      </a:r>
                      <a:endParaRPr lang="en-US" sz="1400" dirty="0"/>
                    </a:p>
                  </a:txBody>
                  <a:tcPr/>
                </a:tc>
                <a:tc>
                  <a:txBody>
                    <a:bodyPr/>
                    <a:lstStyle/>
                    <a:p>
                      <a:pPr algn="ctr"/>
                      <a:r>
                        <a:rPr lang="en-US" sz="1400" dirty="0" smtClean="0"/>
                        <a:t>19.0</a:t>
                      </a:r>
                      <a:endParaRPr lang="en-US" sz="1400" dirty="0"/>
                    </a:p>
                  </a:txBody>
                  <a:tcPr/>
                </a:tc>
                <a:tc>
                  <a:txBody>
                    <a:bodyPr/>
                    <a:lstStyle/>
                    <a:p>
                      <a:pPr algn="ctr"/>
                      <a:r>
                        <a:rPr lang="en-US" sz="1400" dirty="0" smtClean="0"/>
                        <a:t>10</a:t>
                      </a:r>
                      <a:endParaRPr lang="en-US" sz="1400" dirty="0"/>
                    </a:p>
                  </a:txBody>
                  <a:tcPr/>
                </a:tc>
              </a:tr>
              <a:tr h="306503">
                <a:tc>
                  <a:txBody>
                    <a:bodyPr/>
                    <a:lstStyle/>
                    <a:p>
                      <a:pPr algn="l"/>
                      <a:r>
                        <a:rPr lang="en-US" sz="1400" b="1" dirty="0" smtClean="0"/>
                        <a:t>Wholesale &amp; Retail Trade</a:t>
                      </a:r>
                      <a:endParaRPr lang="en-US" sz="1400" b="1" dirty="0"/>
                    </a:p>
                  </a:txBody>
                  <a:tcPr/>
                </a:tc>
                <a:tc>
                  <a:txBody>
                    <a:bodyPr/>
                    <a:lstStyle/>
                    <a:p>
                      <a:pPr algn="ctr"/>
                      <a:r>
                        <a:rPr lang="en-US" sz="1400" dirty="0" smtClean="0"/>
                        <a:t>11</a:t>
                      </a:r>
                      <a:endParaRPr lang="en-US" sz="1400" dirty="0"/>
                    </a:p>
                  </a:txBody>
                  <a:tcPr/>
                </a:tc>
                <a:tc>
                  <a:txBody>
                    <a:bodyPr/>
                    <a:lstStyle/>
                    <a:p>
                      <a:pPr algn="ctr"/>
                      <a:r>
                        <a:rPr lang="en-US" sz="1400" dirty="0" smtClean="0"/>
                        <a:t>6</a:t>
                      </a:r>
                      <a:endParaRPr lang="en-US" sz="1400" dirty="0"/>
                    </a:p>
                  </a:txBody>
                  <a:tcPr/>
                </a:tc>
                <a:tc>
                  <a:txBody>
                    <a:bodyPr/>
                    <a:lstStyle/>
                    <a:p>
                      <a:pPr algn="ctr"/>
                      <a:r>
                        <a:rPr lang="en-US" sz="1400" dirty="0" smtClean="0"/>
                        <a:t>17.0</a:t>
                      </a:r>
                      <a:endParaRPr lang="en-US" sz="1400" dirty="0"/>
                    </a:p>
                  </a:txBody>
                  <a:tcPr/>
                </a:tc>
                <a:tc>
                  <a:txBody>
                    <a:bodyPr/>
                    <a:lstStyle/>
                    <a:p>
                      <a:pPr algn="ctr"/>
                      <a:r>
                        <a:rPr lang="en-US" sz="1400" dirty="0" smtClean="0"/>
                        <a:t>9</a:t>
                      </a:r>
                      <a:endParaRPr lang="en-US" sz="1400" dirty="0"/>
                    </a:p>
                  </a:txBody>
                  <a:tcPr/>
                </a:tc>
              </a:tr>
              <a:tr h="306503">
                <a:tc>
                  <a:txBody>
                    <a:bodyPr/>
                    <a:lstStyle/>
                    <a:p>
                      <a:pPr algn="l"/>
                      <a:r>
                        <a:rPr lang="en-US" sz="1400" b="1" dirty="0" smtClean="0"/>
                        <a:t>Transportation &amp; Utilities</a:t>
                      </a:r>
                      <a:endParaRPr lang="en-US" sz="1400" b="1" dirty="0"/>
                    </a:p>
                  </a:txBody>
                  <a:tcPr/>
                </a:tc>
                <a:tc>
                  <a:txBody>
                    <a:bodyPr/>
                    <a:lstStyle/>
                    <a:p>
                      <a:pPr algn="ctr"/>
                      <a:r>
                        <a:rPr lang="en-US" sz="1400" dirty="0" smtClean="0"/>
                        <a:t>12</a:t>
                      </a:r>
                      <a:endParaRPr lang="en-US" sz="1400" dirty="0"/>
                    </a:p>
                  </a:txBody>
                  <a:tcPr/>
                </a:tc>
                <a:tc>
                  <a:txBody>
                    <a:bodyPr/>
                    <a:lstStyle/>
                    <a:p>
                      <a:pPr algn="ctr"/>
                      <a:r>
                        <a:rPr lang="en-US" sz="1400" dirty="0" smtClean="0"/>
                        <a:t>12</a:t>
                      </a:r>
                      <a:endParaRPr lang="en-US" sz="1400" dirty="0"/>
                    </a:p>
                  </a:txBody>
                  <a:tcPr/>
                </a:tc>
                <a:tc>
                  <a:txBody>
                    <a:bodyPr/>
                    <a:lstStyle/>
                    <a:p>
                      <a:pPr algn="ctr"/>
                      <a:r>
                        <a:rPr lang="en-US" sz="1400" dirty="0" smtClean="0"/>
                        <a:t>24.0</a:t>
                      </a:r>
                      <a:endParaRPr lang="en-US" sz="1400" dirty="0"/>
                    </a:p>
                  </a:txBody>
                  <a:tcPr/>
                </a:tc>
                <a:tc>
                  <a:txBody>
                    <a:bodyPr/>
                    <a:lstStyle/>
                    <a:p>
                      <a:pPr algn="ctr"/>
                      <a:r>
                        <a:rPr lang="en-US" sz="1400" dirty="0" smtClean="0"/>
                        <a:t>12</a:t>
                      </a:r>
                      <a:endParaRPr lang="en-US" sz="1400" dirty="0"/>
                    </a:p>
                  </a:txBody>
                  <a:tcPr/>
                </a:tc>
              </a:tr>
              <a:tr h="306503">
                <a:tc>
                  <a:txBody>
                    <a:bodyPr/>
                    <a:lstStyle/>
                    <a:p>
                      <a:pPr algn="l"/>
                      <a:r>
                        <a:rPr lang="en-US" sz="1400" b="1" dirty="0" smtClean="0"/>
                        <a:t>Construction</a:t>
                      </a:r>
                      <a:endParaRPr lang="en-US" sz="1400" b="1" dirty="0"/>
                    </a:p>
                  </a:txBody>
                  <a:tcPr/>
                </a:tc>
                <a:tc>
                  <a:txBody>
                    <a:bodyPr/>
                    <a:lstStyle/>
                    <a:p>
                      <a:pPr algn="ctr"/>
                      <a:r>
                        <a:rPr lang="en-US" sz="1400" dirty="0" smtClean="0"/>
                        <a:t>13</a:t>
                      </a:r>
                      <a:endParaRPr lang="en-US" sz="1400" dirty="0"/>
                    </a:p>
                  </a:txBody>
                  <a:tcPr/>
                </a:tc>
                <a:tc>
                  <a:txBody>
                    <a:bodyPr/>
                    <a:lstStyle/>
                    <a:p>
                      <a:pPr algn="ctr"/>
                      <a:r>
                        <a:rPr lang="en-US" sz="1400" dirty="0" smtClean="0"/>
                        <a:t>11</a:t>
                      </a:r>
                      <a:endParaRPr lang="en-US" sz="1400" dirty="0"/>
                    </a:p>
                  </a:txBody>
                  <a:tcPr/>
                </a:tc>
                <a:tc>
                  <a:txBody>
                    <a:bodyPr/>
                    <a:lstStyle/>
                    <a:p>
                      <a:pPr algn="ctr"/>
                      <a:r>
                        <a:rPr lang="en-US" sz="1400" dirty="0" smtClean="0"/>
                        <a:t>24.0</a:t>
                      </a:r>
                      <a:endParaRPr lang="en-US" sz="1400" dirty="0"/>
                    </a:p>
                  </a:txBody>
                  <a:tcPr/>
                </a:tc>
                <a:tc>
                  <a:txBody>
                    <a:bodyPr/>
                    <a:lstStyle/>
                    <a:p>
                      <a:pPr algn="ctr"/>
                      <a:r>
                        <a:rPr lang="en-US" sz="1400" dirty="0" smtClean="0"/>
                        <a:t>12</a:t>
                      </a:r>
                      <a:endParaRPr lang="en-US" sz="1400" dirty="0"/>
                    </a:p>
                  </a:txBody>
                  <a:tcPr/>
                </a:tc>
              </a:tr>
            </a:tbl>
          </a:graphicData>
        </a:graphic>
      </p:graphicFrame>
      <p:sp>
        <p:nvSpPr>
          <p:cNvPr id="5" name="TextBox 4"/>
          <p:cNvSpPr txBox="1"/>
          <p:nvPr/>
        </p:nvSpPr>
        <p:spPr>
          <a:xfrm>
            <a:off x="457200" y="6096000"/>
            <a:ext cx="8153400" cy="646331"/>
          </a:xfrm>
          <a:prstGeom prst="rect">
            <a:avLst/>
          </a:prstGeom>
          <a:noFill/>
        </p:spPr>
        <p:txBody>
          <a:bodyPr wrap="square" rtlCol="0">
            <a:spAutoFit/>
          </a:bodyPr>
          <a:lstStyle/>
          <a:p>
            <a:r>
              <a:rPr lang="en-US" sz="1200" dirty="0" smtClean="0"/>
              <a:t>Note:  A Priority Index score of 1 is lowest priority.</a:t>
            </a:r>
          </a:p>
          <a:p>
            <a:r>
              <a:rPr lang="en-US" sz="1200" dirty="0" smtClean="0"/>
              <a:t>Data derived from Census of Fatal Occupational Injuries (CFOI) and Current Population Survey (CPS) data.</a:t>
            </a:r>
          </a:p>
          <a:p>
            <a:r>
              <a:rPr lang="en-US" sz="1200" dirty="0" smtClean="0"/>
              <a:t>Priority Score = Count Rank + MR Rank.</a:t>
            </a:r>
            <a:endParaRPr lang="en-US" sz="1200" dirty="0"/>
          </a:p>
        </p:txBody>
      </p:sp>
    </p:spTree>
    <p:extLst>
      <p:ext uri="{BB962C8B-B14F-4D97-AF65-F5344CB8AC3E}">
        <p14:creationId xmlns:p14="http://schemas.microsoft.com/office/powerpoint/2010/main" val="2321447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1506062"/>
              </p:ext>
            </p:extLst>
          </p:nvPr>
        </p:nvGraphicFramePr>
        <p:xfrm>
          <a:off x="38100" y="702677"/>
          <a:ext cx="8915400" cy="5715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3468536064"/>
              </p:ext>
            </p:extLst>
          </p:nvPr>
        </p:nvGraphicFramePr>
        <p:xfrm>
          <a:off x="152400" y="1143000"/>
          <a:ext cx="8991600" cy="5715000"/>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152400" y="3048000"/>
            <a:ext cx="4648200" cy="276999"/>
          </a:xfrm>
          <a:prstGeom prst="rect">
            <a:avLst/>
          </a:prstGeom>
          <a:noFill/>
        </p:spPr>
        <p:txBody>
          <a:bodyPr wrap="square" rtlCol="0">
            <a:spAutoFit/>
          </a:bodyPr>
          <a:lstStyle/>
          <a:p>
            <a:r>
              <a:rPr lang="en-US" sz="1100" dirty="0" smtClean="0">
                <a:solidFill>
                  <a:schemeClr val="bg1"/>
                </a:solidFill>
              </a:rPr>
              <a:t>  </a:t>
            </a:r>
            <a:r>
              <a:rPr lang="en-US" sz="1200" b="1" dirty="0" smtClean="0">
                <a:solidFill>
                  <a:schemeClr val="bg1"/>
                </a:solidFill>
              </a:rPr>
              <a:t>Professional &amp; Business Services </a:t>
            </a:r>
            <a:r>
              <a:rPr lang="en-US" sz="1100" dirty="0" smtClean="0">
                <a:solidFill>
                  <a:schemeClr val="bg1"/>
                </a:solidFill>
              </a:rPr>
              <a:t>--------------------------------------------   </a:t>
            </a:r>
            <a:endParaRPr lang="en-US" sz="1100" dirty="0">
              <a:solidFill>
                <a:schemeClr val="bg1"/>
              </a:solidFill>
            </a:endParaRPr>
          </a:p>
        </p:txBody>
      </p:sp>
      <p:sp>
        <p:nvSpPr>
          <p:cNvPr id="21" name="TextBox 20"/>
          <p:cNvSpPr txBox="1"/>
          <p:nvPr/>
        </p:nvSpPr>
        <p:spPr>
          <a:xfrm>
            <a:off x="-76200" y="1981200"/>
            <a:ext cx="3390528" cy="276999"/>
          </a:xfrm>
          <a:prstGeom prst="rect">
            <a:avLst/>
          </a:prstGeom>
          <a:noFill/>
        </p:spPr>
        <p:txBody>
          <a:bodyPr wrap="square" rtlCol="0">
            <a:spAutoFit/>
          </a:bodyPr>
          <a:lstStyle/>
          <a:p>
            <a:r>
              <a:rPr lang="en-US" sz="1200" b="1" dirty="0" smtClean="0">
                <a:solidFill>
                  <a:schemeClr val="bg1"/>
                </a:solidFill>
              </a:rPr>
              <a:t>Transportation &amp; Warehousing </a:t>
            </a:r>
            <a:r>
              <a:rPr lang="en-US" sz="1100" dirty="0" smtClean="0">
                <a:solidFill>
                  <a:schemeClr val="bg1"/>
                </a:solidFill>
              </a:rPr>
              <a:t>-------------</a:t>
            </a:r>
            <a:endParaRPr lang="en-US" sz="1100" dirty="0">
              <a:solidFill>
                <a:schemeClr val="bg1"/>
              </a:solidFill>
            </a:endParaRPr>
          </a:p>
        </p:txBody>
      </p:sp>
      <p:sp>
        <p:nvSpPr>
          <p:cNvPr id="26" name="TextBox 25"/>
          <p:cNvSpPr txBox="1"/>
          <p:nvPr/>
        </p:nvSpPr>
        <p:spPr>
          <a:xfrm>
            <a:off x="1790657" y="2340603"/>
            <a:ext cx="2933742" cy="261610"/>
          </a:xfrm>
          <a:prstGeom prst="rect">
            <a:avLst/>
          </a:prstGeom>
          <a:noFill/>
        </p:spPr>
        <p:txBody>
          <a:bodyPr wrap="square" rtlCol="0">
            <a:spAutoFit/>
          </a:bodyPr>
          <a:lstStyle/>
          <a:p>
            <a:r>
              <a:rPr lang="en-US" sz="1100" dirty="0" smtClean="0">
                <a:solidFill>
                  <a:schemeClr val="bg1"/>
                </a:solidFill>
              </a:rPr>
              <a:t>  -----------------------------------------------------</a:t>
            </a:r>
            <a:endParaRPr lang="en-US" sz="1100" dirty="0">
              <a:solidFill>
                <a:schemeClr val="bg1"/>
              </a:solidFill>
            </a:endParaRPr>
          </a:p>
        </p:txBody>
      </p:sp>
      <p:sp>
        <p:nvSpPr>
          <p:cNvPr id="9" name="TextBox 8"/>
          <p:cNvSpPr txBox="1"/>
          <p:nvPr/>
        </p:nvSpPr>
        <p:spPr>
          <a:xfrm>
            <a:off x="228600" y="2236113"/>
            <a:ext cx="4191000" cy="461665"/>
          </a:xfrm>
          <a:prstGeom prst="rect">
            <a:avLst/>
          </a:prstGeom>
          <a:noFill/>
        </p:spPr>
        <p:txBody>
          <a:bodyPr wrap="square" rtlCol="0">
            <a:spAutoFit/>
          </a:bodyPr>
          <a:lstStyle/>
          <a:p>
            <a:r>
              <a:rPr lang="en-US" sz="1200" b="1" dirty="0" smtClean="0">
                <a:solidFill>
                  <a:schemeClr val="bg1"/>
                </a:solidFill>
              </a:rPr>
              <a:t>Agriculture, Forestry, </a:t>
            </a:r>
          </a:p>
          <a:p>
            <a:r>
              <a:rPr lang="en-US" sz="1200" b="1" dirty="0" smtClean="0">
                <a:solidFill>
                  <a:schemeClr val="bg1"/>
                </a:solidFill>
              </a:rPr>
              <a:t>Fishing &amp; Hunting</a:t>
            </a:r>
            <a:endParaRPr lang="en-US" sz="1200" b="1" dirty="0">
              <a:solidFill>
                <a:schemeClr val="bg1"/>
              </a:solidFill>
            </a:endParaRPr>
          </a:p>
        </p:txBody>
      </p:sp>
      <p:sp>
        <p:nvSpPr>
          <p:cNvPr id="10" name="TextBox 9"/>
          <p:cNvSpPr txBox="1"/>
          <p:nvPr/>
        </p:nvSpPr>
        <p:spPr>
          <a:xfrm>
            <a:off x="685800" y="2667000"/>
            <a:ext cx="3564060" cy="276999"/>
          </a:xfrm>
          <a:prstGeom prst="rect">
            <a:avLst/>
          </a:prstGeom>
          <a:noFill/>
        </p:spPr>
        <p:txBody>
          <a:bodyPr wrap="square" rtlCol="0">
            <a:spAutoFit/>
          </a:bodyPr>
          <a:lstStyle/>
          <a:p>
            <a:r>
              <a:rPr lang="en-US" sz="1100" dirty="0" smtClean="0">
                <a:solidFill>
                  <a:schemeClr val="bg1"/>
                </a:solidFill>
              </a:rPr>
              <a:t> </a:t>
            </a:r>
            <a:r>
              <a:rPr lang="en-US" sz="1200" b="1" dirty="0" smtClean="0">
                <a:solidFill>
                  <a:schemeClr val="bg1"/>
                </a:solidFill>
              </a:rPr>
              <a:t> Government      </a:t>
            </a:r>
            <a:r>
              <a:rPr lang="en-US" sz="1100" dirty="0" smtClean="0">
                <a:solidFill>
                  <a:schemeClr val="bg1"/>
                </a:solidFill>
              </a:rPr>
              <a:t>---------------------------------------------</a:t>
            </a:r>
            <a:endParaRPr lang="en-US" sz="1100" dirty="0">
              <a:solidFill>
                <a:schemeClr val="bg1"/>
              </a:solidFill>
            </a:endParaRPr>
          </a:p>
        </p:txBody>
      </p:sp>
      <p:sp>
        <p:nvSpPr>
          <p:cNvPr id="3" name="TextBox 2"/>
          <p:cNvSpPr txBox="1"/>
          <p:nvPr/>
        </p:nvSpPr>
        <p:spPr>
          <a:xfrm>
            <a:off x="3962400" y="6096000"/>
            <a:ext cx="533400" cy="307777"/>
          </a:xfrm>
          <a:prstGeom prst="rect">
            <a:avLst/>
          </a:prstGeom>
          <a:noFill/>
        </p:spPr>
        <p:txBody>
          <a:bodyPr wrap="square" rtlCol="0">
            <a:spAutoFit/>
          </a:bodyPr>
          <a:lstStyle/>
          <a:p>
            <a:r>
              <a:rPr lang="en-US" sz="1400" dirty="0" smtClean="0"/>
              <a:t>50</a:t>
            </a:r>
            <a:endParaRPr lang="en-US" sz="1400" dirty="0"/>
          </a:p>
        </p:txBody>
      </p:sp>
      <p:sp>
        <p:nvSpPr>
          <p:cNvPr id="5" name="TextBox 4"/>
          <p:cNvSpPr txBox="1"/>
          <p:nvPr/>
        </p:nvSpPr>
        <p:spPr>
          <a:xfrm>
            <a:off x="2821885" y="6096000"/>
            <a:ext cx="453970" cy="307777"/>
          </a:xfrm>
          <a:prstGeom prst="rect">
            <a:avLst/>
          </a:prstGeom>
          <a:noFill/>
        </p:spPr>
        <p:txBody>
          <a:bodyPr wrap="none" rtlCol="0">
            <a:spAutoFit/>
          </a:bodyPr>
          <a:lstStyle/>
          <a:p>
            <a:r>
              <a:rPr lang="en-US" sz="1400" dirty="0" smtClean="0"/>
              <a:t>100</a:t>
            </a:r>
            <a:endParaRPr lang="en-US" sz="1400" dirty="0"/>
          </a:p>
        </p:txBody>
      </p:sp>
      <p:sp>
        <p:nvSpPr>
          <p:cNvPr id="8" name="TextBox 7"/>
          <p:cNvSpPr txBox="1"/>
          <p:nvPr/>
        </p:nvSpPr>
        <p:spPr>
          <a:xfrm>
            <a:off x="779507" y="1643390"/>
            <a:ext cx="2268570" cy="276999"/>
          </a:xfrm>
          <a:prstGeom prst="rect">
            <a:avLst/>
          </a:prstGeom>
          <a:noFill/>
        </p:spPr>
        <p:txBody>
          <a:bodyPr wrap="none" rtlCol="0">
            <a:spAutoFit/>
          </a:bodyPr>
          <a:lstStyle/>
          <a:p>
            <a:r>
              <a:rPr lang="en-US" sz="1200" b="1" dirty="0" smtClean="0">
                <a:solidFill>
                  <a:schemeClr val="bg1"/>
                </a:solidFill>
              </a:rPr>
              <a:t>  Construction   </a:t>
            </a:r>
            <a:r>
              <a:rPr lang="en-US" sz="1100" dirty="0" smtClean="0">
                <a:solidFill>
                  <a:schemeClr val="bg1"/>
                </a:solidFill>
              </a:rPr>
              <a:t>---------------------</a:t>
            </a:r>
            <a:endParaRPr lang="en-US" sz="1100" dirty="0">
              <a:solidFill>
                <a:schemeClr val="bg1"/>
              </a:solidFill>
            </a:endParaRPr>
          </a:p>
        </p:txBody>
      </p:sp>
      <p:sp>
        <p:nvSpPr>
          <p:cNvPr id="11" name="TextBox 10"/>
          <p:cNvSpPr txBox="1"/>
          <p:nvPr/>
        </p:nvSpPr>
        <p:spPr>
          <a:xfrm>
            <a:off x="685800" y="3395990"/>
            <a:ext cx="3810000" cy="276999"/>
          </a:xfrm>
          <a:prstGeom prst="rect">
            <a:avLst/>
          </a:prstGeom>
          <a:noFill/>
        </p:spPr>
        <p:txBody>
          <a:bodyPr wrap="square" rtlCol="0">
            <a:spAutoFit/>
          </a:bodyPr>
          <a:lstStyle/>
          <a:p>
            <a:r>
              <a:rPr lang="en-US" sz="1100" dirty="0" smtClean="0">
                <a:solidFill>
                  <a:schemeClr val="bg1"/>
                </a:solidFill>
              </a:rPr>
              <a:t>  </a:t>
            </a:r>
            <a:r>
              <a:rPr lang="en-US" sz="1200" b="1" dirty="0" smtClean="0">
                <a:solidFill>
                  <a:schemeClr val="bg1"/>
                </a:solidFill>
              </a:rPr>
              <a:t>Manufacturing </a:t>
            </a:r>
            <a:r>
              <a:rPr lang="en-US" sz="1100" dirty="0" smtClean="0">
                <a:solidFill>
                  <a:schemeClr val="bg1"/>
                </a:solidFill>
              </a:rPr>
              <a:t>  ----------------------------------------------------</a:t>
            </a:r>
            <a:endParaRPr lang="en-US" sz="1100" dirty="0">
              <a:solidFill>
                <a:schemeClr val="bg1"/>
              </a:solidFill>
            </a:endParaRPr>
          </a:p>
        </p:txBody>
      </p:sp>
      <p:sp>
        <p:nvSpPr>
          <p:cNvPr id="12" name="TextBox 11"/>
          <p:cNvSpPr txBox="1"/>
          <p:nvPr/>
        </p:nvSpPr>
        <p:spPr>
          <a:xfrm>
            <a:off x="52484" y="4081771"/>
            <a:ext cx="4620176" cy="276999"/>
          </a:xfrm>
          <a:prstGeom prst="rect">
            <a:avLst/>
          </a:prstGeom>
          <a:noFill/>
        </p:spPr>
        <p:txBody>
          <a:bodyPr wrap="none" rtlCol="0">
            <a:spAutoFit/>
          </a:bodyPr>
          <a:lstStyle/>
          <a:p>
            <a:r>
              <a:rPr lang="en-US" sz="1100" dirty="0" smtClean="0">
                <a:solidFill>
                  <a:schemeClr val="bg1"/>
                </a:solidFill>
              </a:rPr>
              <a:t>  </a:t>
            </a:r>
            <a:r>
              <a:rPr lang="en-US" sz="1200" b="1" dirty="0" smtClean="0">
                <a:solidFill>
                  <a:schemeClr val="bg1"/>
                </a:solidFill>
              </a:rPr>
              <a:t>Leisure &amp; Hospitality      </a:t>
            </a:r>
            <a:r>
              <a:rPr lang="en-US" sz="1100" dirty="0" smtClean="0">
                <a:solidFill>
                  <a:schemeClr val="bg1"/>
                </a:solidFill>
              </a:rPr>
              <a:t>---------------------------------------------------------</a:t>
            </a:r>
            <a:endParaRPr lang="en-US" sz="1100" dirty="0">
              <a:solidFill>
                <a:schemeClr val="bg1"/>
              </a:solidFill>
            </a:endParaRPr>
          </a:p>
        </p:txBody>
      </p:sp>
      <p:sp>
        <p:nvSpPr>
          <p:cNvPr id="13" name="TextBox 12"/>
          <p:cNvSpPr txBox="1"/>
          <p:nvPr/>
        </p:nvSpPr>
        <p:spPr>
          <a:xfrm>
            <a:off x="685800" y="4405699"/>
            <a:ext cx="4104009" cy="276999"/>
          </a:xfrm>
          <a:prstGeom prst="rect">
            <a:avLst/>
          </a:prstGeom>
          <a:noFill/>
        </p:spPr>
        <p:txBody>
          <a:bodyPr wrap="none" rtlCol="0">
            <a:spAutoFit/>
          </a:bodyPr>
          <a:lstStyle/>
          <a:p>
            <a:r>
              <a:rPr lang="en-US" sz="1200" b="1" dirty="0" smtClean="0">
                <a:solidFill>
                  <a:schemeClr val="bg1"/>
                </a:solidFill>
              </a:rPr>
              <a:t>Other Services     </a:t>
            </a:r>
            <a:r>
              <a:rPr lang="en-US" sz="1100" dirty="0" smtClean="0">
                <a:solidFill>
                  <a:schemeClr val="bg1"/>
                </a:solidFill>
              </a:rPr>
              <a:t>----------------------------------------------------------</a:t>
            </a:r>
            <a:endParaRPr lang="en-US" sz="1100" dirty="0">
              <a:solidFill>
                <a:schemeClr val="bg1"/>
              </a:solidFill>
            </a:endParaRPr>
          </a:p>
        </p:txBody>
      </p:sp>
      <p:sp>
        <p:nvSpPr>
          <p:cNvPr id="16" name="TextBox 15"/>
          <p:cNvSpPr txBox="1"/>
          <p:nvPr/>
        </p:nvSpPr>
        <p:spPr>
          <a:xfrm>
            <a:off x="1261875" y="4648200"/>
            <a:ext cx="184731" cy="261610"/>
          </a:xfrm>
          <a:prstGeom prst="rect">
            <a:avLst/>
          </a:prstGeom>
          <a:noFill/>
        </p:spPr>
        <p:txBody>
          <a:bodyPr wrap="none" rtlCol="0">
            <a:spAutoFit/>
          </a:bodyPr>
          <a:lstStyle/>
          <a:p>
            <a:endParaRPr lang="en-US" sz="1100" dirty="0">
              <a:solidFill>
                <a:schemeClr val="bg1"/>
              </a:solidFill>
            </a:endParaRPr>
          </a:p>
        </p:txBody>
      </p:sp>
      <p:sp>
        <p:nvSpPr>
          <p:cNvPr id="17" name="TextBox 16"/>
          <p:cNvSpPr txBox="1"/>
          <p:nvPr/>
        </p:nvSpPr>
        <p:spPr>
          <a:xfrm>
            <a:off x="814637" y="4779005"/>
            <a:ext cx="3435223" cy="276999"/>
          </a:xfrm>
          <a:prstGeom prst="rect">
            <a:avLst/>
          </a:prstGeom>
          <a:noFill/>
        </p:spPr>
        <p:txBody>
          <a:bodyPr wrap="square" rtlCol="0">
            <a:spAutoFit/>
          </a:bodyPr>
          <a:lstStyle/>
          <a:p>
            <a:r>
              <a:rPr lang="en-US" sz="1200" b="1" dirty="0" smtClean="0">
                <a:solidFill>
                  <a:schemeClr val="bg1"/>
                </a:solidFill>
              </a:rPr>
              <a:t>           Mining    </a:t>
            </a:r>
            <a:r>
              <a:rPr lang="en-US" sz="1100" dirty="0" smtClean="0">
                <a:solidFill>
                  <a:schemeClr val="bg1"/>
                </a:solidFill>
              </a:rPr>
              <a:t>--------------------------------------------</a:t>
            </a:r>
            <a:endParaRPr lang="en-US" sz="1100" dirty="0">
              <a:solidFill>
                <a:schemeClr val="bg1"/>
              </a:solidFill>
            </a:endParaRPr>
          </a:p>
        </p:txBody>
      </p:sp>
      <p:sp>
        <p:nvSpPr>
          <p:cNvPr id="18" name="TextBox 17"/>
          <p:cNvSpPr txBox="1"/>
          <p:nvPr/>
        </p:nvSpPr>
        <p:spPr>
          <a:xfrm>
            <a:off x="0" y="5105400"/>
            <a:ext cx="5160846" cy="276999"/>
          </a:xfrm>
          <a:prstGeom prst="rect">
            <a:avLst/>
          </a:prstGeom>
          <a:noFill/>
        </p:spPr>
        <p:txBody>
          <a:bodyPr wrap="square" rtlCol="0">
            <a:spAutoFit/>
          </a:bodyPr>
          <a:lstStyle/>
          <a:p>
            <a:r>
              <a:rPr lang="en-US" sz="1200" b="1" dirty="0" smtClean="0">
                <a:solidFill>
                  <a:schemeClr val="bg1"/>
                </a:solidFill>
              </a:rPr>
              <a:t>Education &amp; Health Services </a:t>
            </a:r>
            <a:r>
              <a:rPr lang="en-US" sz="1100" dirty="0" smtClean="0">
                <a:solidFill>
                  <a:schemeClr val="bg1"/>
                </a:solidFill>
              </a:rPr>
              <a:t>---------------------------------------------------------</a:t>
            </a:r>
            <a:endParaRPr lang="en-US" sz="1100" dirty="0">
              <a:solidFill>
                <a:schemeClr val="bg1"/>
              </a:solidFill>
            </a:endParaRPr>
          </a:p>
        </p:txBody>
      </p:sp>
      <p:sp>
        <p:nvSpPr>
          <p:cNvPr id="19" name="TextBox 18"/>
          <p:cNvSpPr txBox="1"/>
          <p:nvPr/>
        </p:nvSpPr>
        <p:spPr>
          <a:xfrm>
            <a:off x="121974" y="5453389"/>
            <a:ext cx="4937652" cy="276999"/>
          </a:xfrm>
          <a:prstGeom prst="rect">
            <a:avLst/>
          </a:prstGeom>
          <a:noFill/>
        </p:spPr>
        <p:txBody>
          <a:bodyPr wrap="square" rtlCol="0">
            <a:spAutoFit/>
          </a:bodyPr>
          <a:lstStyle/>
          <a:p>
            <a:r>
              <a:rPr lang="en-US" sz="1100" dirty="0" smtClean="0">
                <a:solidFill>
                  <a:schemeClr val="bg1"/>
                </a:solidFill>
              </a:rPr>
              <a:t>      </a:t>
            </a:r>
            <a:r>
              <a:rPr lang="en-US" sz="1200" b="1" dirty="0" smtClean="0">
                <a:solidFill>
                  <a:schemeClr val="bg1"/>
                </a:solidFill>
              </a:rPr>
              <a:t>Financial Activities      </a:t>
            </a:r>
            <a:r>
              <a:rPr lang="en-US" sz="1200" dirty="0" smtClean="0">
                <a:solidFill>
                  <a:schemeClr val="bg1"/>
                </a:solidFill>
              </a:rPr>
              <a:t>-</a:t>
            </a:r>
            <a:r>
              <a:rPr lang="en-US" sz="1100" dirty="0" smtClean="0">
                <a:solidFill>
                  <a:schemeClr val="bg1"/>
                </a:solidFill>
              </a:rPr>
              <a:t>----------------------------------------------------------</a:t>
            </a:r>
            <a:endParaRPr lang="en-US" sz="1100" dirty="0">
              <a:solidFill>
                <a:schemeClr val="bg1"/>
              </a:solidFill>
            </a:endParaRPr>
          </a:p>
        </p:txBody>
      </p:sp>
      <p:sp>
        <p:nvSpPr>
          <p:cNvPr id="20" name="TextBox 19"/>
          <p:cNvSpPr txBox="1"/>
          <p:nvPr/>
        </p:nvSpPr>
        <p:spPr>
          <a:xfrm>
            <a:off x="290243" y="5834390"/>
            <a:ext cx="4851792" cy="276999"/>
          </a:xfrm>
          <a:prstGeom prst="rect">
            <a:avLst/>
          </a:prstGeom>
          <a:noFill/>
        </p:spPr>
        <p:txBody>
          <a:bodyPr wrap="square" rtlCol="0">
            <a:spAutoFit/>
          </a:bodyPr>
          <a:lstStyle/>
          <a:p>
            <a:r>
              <a:rPr lang="en-US" sz="1200" b="1" dirty="0" smtClean="0">
                <a:solidFill>
                  <a:schemeClr val="bg1"/>
                </a:solidFill>
              </a:rPr>
              <a:t>              Information      </a:t>
            </a:r>
            <a:r>
              <a:rPr lang="en-US" sz="1200" dirty="0" smtClean="0">
                <a:solidFill>
                  <a:schemeClr val="bg1"/>
                </a:solidFill>
              </a:rPr>
              <a:t>--------</a:t>
            </a:r>
            <a:r>
              <a:rPr lang="en-US" sz="1100" dirty="0" smtClean="0">
                <a:solidFill>
                  <a:schemeClr val="bg1"/>
                </a:solidFill>
              </a:rPr>
              <a:t>---------------------------------------------------------</a:t>
            </a:r>
            <a:endParaRPr lang="en-US" sz="1100" dirty="0">
              <a:solidFill>
                <a:schemeClr val="bg1"/>
              </a:solidFill>
            </a:endParaRPr>
          </a:p>
        </p:txBody>
      </p:sp>
      <p:sp>
        <p:nvSpPr>
          <p:cNvPr id="23" name="TextBox 22"/>
          <p:cNvSpPr txBox="1"/>
          <p:nvPr/>
        </p:nvSpPr>
        <p:spPr>
          <a:xfrm>
            <a:off x="1790657" y="2514600"/>
            <a:ext cx="290464" cy="261610"/>
          </a:xfrm>
          <a:prstGeom prst="rect">
            <a:avLst/>
          </a:prstGeom>
          <a:noFill/>
        </p:spPr>
        <p:txBody>
          <a:bodyPr wrap="none" rtlCol="0">
            <a:spAutoFit/>
          </a:bodyPr>
          <a:lstStyle/>
          <a:p>
            <a:r>
              <a:rPr lang="en-US" sz="1100" dirty="0" smtClean="0">
                <a:solidFill>
                  <a:schemeClr val="bg1"/>
                </a:solidFill>
              </a:rPr>
              <a:t>   </a:t>
            </a:r>
            <a:endParaRPr lang="en-US" sz="1100" dirty="0">
              <a:solidFill>
                <a:schemeClr val="bg1"/>
              </a:solidFill>
            </a:endParaRPr>
          </a:p>
        </p:txBody>
      </p:sp>
      <p:sp>
        <p:nvSpPr>
          <p:cNvPr id="27" name="TextBox 26"/>
          <p:cNvSpPr txBox="1"/>
          <p:nvPr/>
        </p:nvSpPr>
        <p:spPr>
          <a:xfrm>
            <a:off x="1913792" y="6324600"/>
            <a:ext cx="2303836" cy="276999"/>
          </a:xfrm>
          <a:prstGeom prst="rect">
            <a:avLst/>
          </a:prstGeom>
          <a:noFill/>
        </p:spPr>
        <p:txBody>
          <a:bodyPr wrap="none" rtlCol="0">
            <a:spAutoFit/>
          </a:bodyPr>
          <a:lstStyle/>
          <a:p>
            <a:r>
              <a:rPr lang="en-US" sz="1200" b="1" dirty="0" smtClean="0">
                <a:solidFill>
                  <a:schemeClr val="bg1"/>
                </a:solidFill>
              </a:rPr>
              <a:t>Number of fatal work injuries</a:t>
            </a:r>
            <a:endParaRPr lang="en-US" sz="1200" b="1" dirty="0">
              <a:solidFill>
                <a:schemeClr val="bg1"/>
              </a:solidFill>
            </a:endParaRPr>
          </a:p>
        </p:txBody>
      </p:sp>
      <p:sp>
        <p:nvSpPr>
          <p:cNvPr id="28" name="TextBox 27"/>
          <p:cNvSpPr txBox="1"/>
          <p:nvPr/>
        </p:nvSpPr>
        <p:spPr>
          <a:xfrm>
            <a:off x="5257800" y="6324600"/>
            <a:ext cx="4047504" cy="276999"/>
          </a:xfrm>
          <a:prstGeom prst="rect">
            <a:avLst/>
          </a:prstGeom>
          <a:noFill/>
        </p:spPr>
        <p:txBody>
          <a:bodyPr wrap="square" rtlCol="0">
            <a:spAutoFit/>
          </a:bodyPr>
          <a:lstStyle/>
          <a:p>
            <a:r>
              <a:rPr lang="en-US" sz="1200" b="1" dirty="0" smtClean="0">
                <a:solidFill>
                  <a:schemeClr val="bg1"/>
                </a:solidFill>
              </a:rPr>
              <a:t>Fatal work injury rate (per 100,000 full-time workers)</a:t>
            </a:r>
            <a:endParaRPr lang="en-US" sz="1200" b="1" dirty="0">
              <a:solidFill>
                <a:schemeClr val="bg1"/>
              </a:solidFill>
            </a:endParaRPr>
          </a:p>
        </p:txBody>
      </p:sp>
      <p:sp>
        <p:nvSpPr>
          <p:cNvPr id="29" name="TextBox 28"/>
          <p:cNvSpPr txBox="1"/>
          <p:nvPr/>
        </p:nvSpPr>
        <p:spPr>
          <a:xfrm>
            <a:off x="228600" y="6629400"/>
            <a:ext cx="4591321" cy="261610"/>
          </a:xfrm>
          <a:prstGeom prst="rect">
            <a:avLst/>
          </a:prstGeom>
          <a:noFill/>
        </p:spPr>
        <p:txBody>
          <a:bodyPr wrap="none" rtlCol="0">
            <a:spAutoFit/>
          </a:bodyPr>
          <a:lstStyle/>
          <a:p>
            <a:r>
              <a:rPr lang="en-US" sz="1100" dirty="0" smtClean="0">
                <a:solidFill>
                  <a:schemeClr val="bg1"/>
                </a:solidFill>
              </a:rPr>
              <a:t>Source: U.S. Bureau of Labor Statistics, U.S. Department of Labor, 2012</a:t>
            </a:r>
            <a:endParaRPr lang="en-US" sz="1100" dirty="0">
              <a:solidFill>
                <a:schemeClr val="bg1"/>
              </a:solidFill>
            </a:endParaRPr>
          </a:p>
        </p:txBody>
      </p:sp>
      <p:sp>
        <p:nvSpPr>
          <p:cNvPr id="2" name="Title 1"/>
          <p:cNvSpPr>
            <a:spLocks noGrp="1"/>
          </p:cNvSpPr>
          <p:nvPr>
            <p:ph type="title"/>
          </p:nvPr>
        </p:nvSpPr>
        <p:spPr>
          <a:xfrm>
            <a:off x="0" y="31652"/>
            <a:ext cx="9067800" cy="1143000"/>
          </a:xfrm>
        </p:spPr>
        <p:txBody>
          <a:bodyPr>
            <a:normAutofit fontScale="90000"/>
          </a:bodyPr>
          <a:lstStyle/>
          <a:p>
            <a:r>
              <a:rPr lang="en-US" sz="2400" dirty="0" smtClean="0">
                <a:effectLst/>
              </a:rPr>
              <a:t/>
            </a:r>
            <a:br>
              <a:rPr lang="en-US" sz="2400" dirty="0" smtClean="0">
                <a:effectLst/>
              </a:rPr>
            </a:br>
            <a:r>
              <a:rPr lang="en-US" sz="2400" dirty="0" smtClean="0">
                <a:effectLst/>
              </a:rPr>
              <a:t>Number and Rate of Fatal Occupational Injuries</a:t>
            </a:r>
            <a:br>
              <a:rPr lang="en-US" sz="2400" dirty="0" smtClean="0">
                <a:effectLst/>
              </a:rPr>
            </a:br>
            <a:r>
              <a:rPr lang="en-US" sz="2400" dirty="0" smtClean="0">
                <a:effectLst/>
              </a:rPr>
              <a:t> by Industry Sector, Texas, 2010</a:t>
            </a:r>
            <a:endParaRPr lang="en-US" sz="2400" dirty="0">
              <a:effectLst/>
            </a:endParaRPr>
          </a:p>
        </p:txBody>
      </p:sp>
      <p:sp>
        <p:nvSpPr>
          <p:cNvPr id="14" name="TextBox 13"/>
          <p:cNvSpPr txBox="1"/>
          <p:nvPr/>
        </p:nvSpPr>
        <p:spPr>
          <a:xfrm>
            <a:off x="5200921" y="6096000"/>
            <a:ext cx="331313" cy="307777"/>
          </a:xfrm>
          <a:prstGeom prst="rect">
            <a:avLst/>
          </a:prstGeom>
          <a:noFill/>
        </p:spPr>
        <p:txBody>
          <a:bodyPr wrap="square" rtlCol="0">
            <a:spAutoFit/>
          </a:bodyPr>
          <a:lstStyle/>
          <a:p>
            <a:r>
              <a:rPr lang="en-US" sz="1400" dirty="0" smtClean="0"/>
              <a:t>0</a:t>
            </a:r>
            <a:endParaRPr lang="en-US" sz="1400" dirty="0"/>
          </a:p>
        </p:txBody>
      </p:sp>
    </p:spTree>
    <p:extLst>
      <p:ext uri="{BB962C8B-B14F-4D97-AF65-F5344CB8AC3E}">
        <p14:creationId xmlns:p14="http://schemas.microsoft.com/office/powerpoint/2010/main" val="30705731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864020004"/>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685800" y="76201"/>
            <a:ext cx="7772400" cy="1142999"/>
          </a:xfrm>
        </p:spPr>
        <p:txBody>
          <a:bodyPr>
            <a:normAutofit/>
          </a:bodyPr>
          <a:lstStyle/>
          <a:p>
            <a:r>
              <a:rPr lang="en-US" sz="2400" dirty="0" smtClean="0">
                <a:effectLst>
                  <a:outerShdw blurRad="38100" dist="38100" dir="2700000" algn="tl">
                    <a:srgbClr val="000000">
                      <a:alpha val="43137"/>
                    </a:srgbClr>
                  </a:outerShdw>
                </a:effectLst>
              </a:rPr>
              <a:t>Fatal Occupational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schemeClr val="bg1"/>
                </a:solidFill>
              </a:rPr>
              <a:t>Source: U.S. Department of Labor, Bureau of Labor Statistics, in cooperation with state and federal agencies, Census of Fatal Occupational Injuries. </a:t>
            </a:r>
            <a:endParaRPr lang="en-US" sz="1200" dirty="0">
              <a:solidFill>
                <a:schemeClr val="bg1"/>
              </a:solidFill>
            </a:endParaRPr>
          </a:p>
        </p:txBody>
      </p:sp>
    </p:spTree>
    <p:extLst>
      <p:ext uri="{BB962C8B-B14F-4D97-AF65-F5344CB8AC3E}">
        <p14:creationId xmlns:p14="http://schemas.microsoft.com/office/powerpoint/2010/main" val="1201562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224378708"/>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76200" y="1"/>
            <a:ext cx="9067800" cy="1142999"/>
          </a:xfrm>
        </p:spPr>
        <p:txBody>
          <a:bodyPr>
            <a:normAutofit/>
          </a:bodyPr>
          <a:lstStyle/>
          <a:p>
            <a:r>
              <a:rPr lang="en-US" sz="2400" dirty="0" smtClean="0">
                <a:effectLst>
                  <a:outerShdw blurRad="38100" dist="38100" dir="2700000" algn="tl">
                    <a:srgbClr val="000000">
                      <a:alpha val="43137"/>
                    </a:srgbClr>
                  </a:outerShdw>
                </a:effectLst>
              </a:rPr>
              <a:t>Contact with objects &amp; Equipment Fatal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 Detail</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28153069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686125119"/>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76200" y="1"/>
            <a:ext cx="9067800" cy="1142999"/>
          </a:xfrm>
        </p:spPr>
        <p:txBody>
          <a:bodyPr>
            <a:normAutofit/>
          </a:bodyPr>
          <a:lstStyle/>
          <a:p>
            <a:r>
              <a:rPr lang="en-US" sz="2400" dirty="0" smtClean="0">
                <a:effectLst>
                  <a:outerShdw blurRad="38100" dist="38100" dir="2700000" algn="tl">
                    <a:srgbClr val="000000">
                      <a:alpha val="43137"/>
                    </a:srgbClr>
                  </a:outerShdw>
                </a:effectLst>
              </a:rPr>
              <a:t>Falls Fatal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 Detail</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37760721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356719585"/>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76200" y="1"/>
            <a:ext cx="9067800" cy="1142999"/>
          </a:xfrm>
        </p:spPr>
        <p:txBody>
          <a:bodyPr>
            <a:normAutofit fontScale="90000"/>
          </a:bodyPr>
          <a:lstStyle/>
          <a:p>
            <a:r>
              <a:rPr lang="en-US" sz="2400" dirty="0" smtClean="0">
                <a:effectLst>
                  <a:outerShdw blurRad="38100" dist="38100" dir="2700000" algn="tl">
                    <a:srgbClr val="000000">
                      <a:alpha val="43137"/>
                    </a:srgbClr>
                  </a:outerShdw>
                </a:effectLst>
              </a:rPr>
              <a:t>Harmful substances or Environments Fatal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 Detail</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Tree>
    <p:extLst>
      <p:ext uri="{BB962C8B-B14F-4D97-AF65-F5344CB8AC3E}">
        <p14:creationId xmlns:p14="http://schemas.microsoft.com/office/powerpoint/2010/main" val="29987242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1994217503"/>
              </p:ext>
            </p:extLst>
          </p:nvPr>
        </p:nvGraphicFramePr>
        <p:xfrm>
          <a:off x="0" y="1069032"/>
          <a:ext cx="89916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ctrTitle"/>
          </p:nvPr>
        </p:nvSpPr>
        <p:spPr>
          <a:xfrm>
            <a:off x="76200" y="1"/>
            <a:ext cx="9067800" cy="1142999"/>
          </a:xfrm>
        </p:spPr>
        <p:txBody>
          <a:bodyPr>
            <a:normAutofit/>
          </a:bodyPr>
          <a:lstStyle/>
          <a:p>
            <a:r>
              <a:rPr lang="en-US" sz="2400" dirty="0" smtClean="0">
                <a:effectLst>
                  <a:outerShdw blurRad="38100" dist="38100" dir="2700000" algn="tl">
                    <a:srgbClr val="000000">
                      <a:alpha val="43137"/>
                    </a:srgbClr>
                  </a:outerShdw>
                </a:effectLst>
              </a:rPr>
              <a:t>Transportation Incident Fatal Injuries </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by Major Events or Exposures Detail</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Texas, 2006-2010</a:t>
            </a:r>
            <a:endParaRPr lang="en-US" sz="2400" dirty="0">
              <a:effectLst>
                <a:outerShdw blurRad="38100" dist="38100" dir="2700000" algn="tl">
                  <a:srgbClr val="000000">
                    <a:alpha val="43137"/>
                  </a:srgbClr>
                </a:outerShdw>
              </a:effectLst>
            </a:endParaRPr>
          </a:p>
        </p:txBody>
      </p:sp>
      <p:sp>
        <p:nvSpPr>
          <p:cNvPr id="5" name="TextBox 4"/>
          <p:cNvSpPr txBox="1"/>
          <p:nvPr/>
        </p:nvSpPr>
        <p:spPr>
          <a:xfrm>
            <a:off x="0" y="6324600"/>
            <a:ext cx="9067800" cy="461665"/>
          </a:xfrm>
          <a:prstGeom prst="rect">
            <a:avLst/>
          </a:prstGeom>
          <a:noFill/>
        </p:spPr>
        <p:txBody>
          <a:bodyPr wrap="square" rtlCol="0">
            <a:spAutoFit/>
          </a:bodyPr>
          <a:lstStyle/>
          <a:p>
            <a:r>
              <a:rPr lang="en-US" sz="1200" dirty="0" smtClean="0">
                <a:solidFill>
                  <a:prstClr val="black"/>
                </a:solidFill>
              </a:rPr>
              <a:t>Source: U.S. Department of Labor, Bureau of Labor Statistics, in cooperation with state and federal agencies, Census of Fatal Occupational Injuries. </a:t>
            </a:r>
            <a:endParaRPr lang="en-US" sz="1200" dirty="0">
              <a:solidFill>
                <a:prstClr val="black"/>
              </a:solidFill>
            </a:endParaRPr>
          </a:p>
        </p:txBody>
      </p:sp>
      <p:sp>
        <p:nvSpPr>
          <p:cNvPr id="3" name="TextBox 2"/>
          <p:cNvSpPr txBox="1"/>
          <p:nvPr/>
        </p:nvSpPr>
        <p:spPr>
          <a:xfrm>
            <a:off x="533400" y="990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9403966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5767</TotalTime>
  <Words>2149</Words>
  <Application>Microsoft Office PowerPoint</Application>
  <PresentationFormat>On-screen Show (4:3)</PresentationFormat>
  <Paragraphs>562</Paragraphs>
  <Slides>31</Slides>
  <Notes>4</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Apex</vt:lpstr>
      <vt:lpstr>Census of Fatal Occupational Injuries CFOI, Bureau of Labor Statistics</vt:lpstr>
      <vt:lpstr>Fatal Occupational Injuries Texas, 2006-2010</vt:lpstr>
      <vt:lpstr>Number and Rate of Fatal Occupational Injuries  by Industry Sector, United States, 2010</vt:lpstr>
      <vt:lpstr> Number and Rate of Fatal Occupational Injuries  by Industry Sector, Texas, 2010</vt:lpstr>
      <vt:lpstr>Fatal Occupational Injuries  by Major Events or Exposures Texas, 2006-2010</vt:lpstr>
      <vt:lpstr>Contact with objects &amp; Equipment Fatal Injuries  by Major Events or Exposures Detail Texas, 2006-2010</vt:lpstr>
      <vt:lpstr>Falls Fatal Injuries  by Major Events or Exposures Detail Texas, 2006-2010</vt:lpstr>
      <vt:lpstr>Harmful substances or Environments Fatal Injuries  by Major Events or Exposures Detail Texas, 2006-2010</vt:lpstr>
      <vt:lpstr>Transportation Incident Fatal Injuries  by Major Events or Exposures Detail Texas, 2006-2010</vt:lpstr>
      <vt:lpstr>Assault &amp; violent acts Fatal Injuries  by Major Events or Exposures Detail Texas, 2006-2010</vt:lpstr>
      <vt:lpstr>Fatal Occupational Injuries  by Race or Ethnic Origin Texas, 2006-2010</vt:lpstr>
      <vt:lpstr>Fatal Occupational Injuries  by Age Groups Texas, 2006-2010</vt:lpstr>
      <vt:lpstr>Fatal Occupational Injuries  by Sex Texas, 2006-2010</vt:lpstr>
      <vt:lpstr>Fatal Occupational Injuries  by Major Events or Exposures Texas Females, 2006-2010</vt:lpstr>
      <vt:lpstr>Fatal Occupational Injuries  by Employee Status Texas, 2006-2010</vt:lpstr>
      <vt:lpstr>Self-Employed Fatal Occupational Injuries  by Major Events or Exposures Texas, 2006-2010</vt:lpstr>
      <vt:lpstr>Fatal Occupational Injuries  by Industry Texas, 2006-2010</vt:lpstr>
      <vt:lpstr>Fatal Occupational Injuries  by Industry Type Texas, 2006-2010</vt:lpstr>
      <vt:lpstr>Fatal Occupational Injuries  Goods Producing Industry Deaths by Industry Type Texas, 2006-2010</vt:lpstr>
      <vt:lpstr>Fatal Occupational Injuries  Service Providing Industry Deaths by Industry Type Texas, 2006-2010</vt:lpstr>
      <vt:lpstr>Goods Producing Industry Deaths  by Major Events or Exposures Texas, 2006-2010</vt:lpstr>
      <vt:lpstr>Service Providing Industry Deaths  by Major Events or Exposures Texas, 2006-2010</vt:lpstr>
      <vt:lpstr>Fatal Occupational Injuries  Government Deaths by Branch Texas, 2006-2010</vt:lpstr>
      <vt:lpstr>Government Occupational Deaths  by Major Events or Exposures Texas, 2006-2010</vt:lpstr>
      <vt:lpstr>Fatal Occupational Injuries  by Occupation Texas, 2006-2010</vt:lpstr>
      <vt:lpstr>Natural resources, construction, &amp; Maintenance  occupation Deaths by Major Events or Exposures Texas, 2006-2010</vt:lpstr>
      <vt:lpstr>production, transportation, &amp; Material Moving  occupation Deaths by Major Events or Exposures Texas, 2006-2010</vt:lpstr>
      <vt:lpstr>Fatal Occupational Injuries Texas, 2008-2010</vt:lpstr>
      <vt:lpstr>Fatal Occupational Injury Counts Ranked by Industry Texas, 2008-2010</vt:lpstr>
      <vt:lpstr>Fatal Occupational Injury Rates Ranked by Industry Texas, 2008-2010</vt:lpstr>
      <vt:lpstr>Fatal Occupational Injuries Ranked by Industry Texas, 2008-2010</vt:lpstr>
    </vt:vector>
  </TitlesOfParts>
  <Company>DSHS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Fatal Occupational Injuries by Major Events or Exposures Texas, 2006-2010</dc:title>
  <dc:creator>Mokry,Brenda (DSHS)</dc:creator>
  <cp:lastModifiedBy>Mokry,Brenda (DSHS)</cp:lastModifiedBy>
  <cp:revision>249</cp:revision>
  <cp:lastPrinted>2012-09-18T18:17:58Z</cp:lastPrinted>
  <dcterms:created xsi:type="dcterms:W3CDTF">2012-05-10T20:38:29Z</dcterms:created>
  <dcterms:modified xsi:type="dcterms:W3CDTF">2013-02-28T15:56:59Z</dcterms:modified>
</cp:coreProperties>
</file>