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72" r:id="rId2"/>
    <p:sldId id="350" r:id="rId3"/>
    <p:sldId id="345" r:id="rId4"/>
    <p:sldId id="346" r:id="rId5"/>
    <p:sldId id="347" r:id="rId6"/>
    <p:sldId id="349" r:id="rId7"/>
    <p:sldId id="358" r:id="rId8"/>
    <p:sldId id="301" r:id="rId9"/>
    <p:sldId id="359" r:id="rId10"/>
    <p:sldId id="274" r:id="rId11"/>
    <p:sldId id="291" r:id="rId12"/>
    <p:sldId id="292" r:id="rId13"/>
    <p:sldId id="276" r:id="rId14"/>
    <p:sldId id="302" r:id="rId15"/>
    <p:sldId id="328" r:id="rId16"/>
    <p:sldId id="278" r:id="rId17"/>
    <p:sldId id="293" r:id="rId18"/>
    <p:sldId id="303" r:id="rId19"/>
    <p:sldId id="294" r:id="rId20"/>
    <p:sldId id="329" r:id="rId21"/>
    <p:sldId id="279" r:id="rId22"/>
    <p:sldId id="295" r:id="rId23"/>
    <p:sldId id="280" r:id="rId24"/>
    <p:sldId id="282" r:id="rId25"/>
    <p:sldId id="283" r:id="rId26"/>
    <p:sldId id="284" r:id="rId27"/>
    <p:sldId id="285" r:id="rId28"/>
    <p:sldId id="281" r:id="rId29"/>
    <p:sldId id="286" r:id="rId30"/>
    <p:sldId id="330" r:id="rId31"/>
    <p:sldId id="331" r:id="rId32"/>
    <p:sldId id="323" r:id="rId33"/>
    <p:sldId id="297" r:id="rId34"/>
    <p:sldId id="300" r:id="rId35"/>
    <p:sldId id="299" r:id="rId36"/>
    <p:sldId id="351" r:id="rId37"/>
    <p:sldId id="352" r:id="rId38"/>
    <p:sldId id="353" r:id="rId39"/>
    <p:sldId id="354" r:id="rId40"/>
    <p:sldId id="355" r:id="rId41"/>
    <p:sldId id="356" r:id="rId42"/>
    <p:sldId id="357" r:id="rId43"/>
    <p:sldId id="305" r:id="rId44"/>
    <p:sldId id="306" r:id="rId45"/>
    <p:sldId id="309" r:id="rId46"/>
    <p:sldId id="310" r:id="rId47"/>
    <p:sldId id="311" r:id="rId48"/>
    <p:sldId id="312" r:id="rId49"/>
    <p:sldId id="313" r:id="rId50"/>
    <p:sldId id="314" r:id="rId51"/>
    <p:sldId id="318" r:id="rId52"/>
    <p:sldId id="319" r:id="rId53"/>
    <p:sldId id="321" r:id="rId54"/>
    <p:sldId id="322" r:id="rId55"/>
    <p:sldId id="325" r:id="rId56"/>
    <p:sldId id="324" r:id="rId57"/>
    <p:sldId id="326" r:id="rId58"/>
    <p:sldId id="288" r:id="rId59"/>
    <p:sldId id="348" r:id="rId60"/>
    <p:sldId id="275"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15" autoAdjust="0"/>
  </p:normalViewPr>
  <p:slideViewPr>
    <p:cSldViewPr>
      <p:cViewPr varScale="1">
        <p:scale>
          <a:sx n="100" d="100"/>
          <a:sy n="100" d="100"/>
        </p:scale>
        <p:origin x="130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CB11DA1-5C84-4623-A3FE-73D56199CECC}" type="datetimeFigureOut">
              <a:rPr lang="en-US" smtClean="0"/>
              <a:t>2/23/2016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54DC89-24F4-4431-9AC3-A71CB24E29C5}" type="slidenum">
              <a:rPr lang="en-US" smtClean="0"/>
              <a:t>‹#›</a:t>
            </a:fld>
            <a:endParaRPr lang="en-US"/>
          </a:p>
        </p:txBody>
      </p:sp>
    </p:spTree>
    <p:extLst>
      <p:ext uri="{BB962C8B-B14F-4D97-AF65-F5344CB8AC3E}">
        <p14:creationId xmlns:p14="http://schemas.microsoft.com/office/powerpoint/2010/main" val="1680721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786F4C7-B9E7-4248-A6BF-FF6C388FCAC7}" type="datetimeFigureOut">
              <a:rPr lang="en-US" smtClean="0"/>
              <a:t>2/23/2016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9EAA13-D93B-4EDC-AD1C-F289D992BD51}" type="slidenum">
              <a:rPr lang="en-US" smtClean="0"/>
              <a:t>‹#›</a:t>
            </a:fld>
            <a:endParaRPr lang="en-US"/>
          </a:p>
        </p:txBody>
      </p:sp>
    </p:spTree>
    <p:extLst>
      <p:ext uri="{BB962C8B-B14F-4D97-AF65-F5344CB8AC3E}">
        <p14:creationId xmlns:p14="http://schemas.microsoft.com/office/powerpoint/2010/main" val="278950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a:t>
            </a:fld>
            <a:endParaRPr lang="en-US"/>
          </a:p>
        </p:txBody>
      </p:sp>
    </p:spTree>
    <p:extLst>
      <p:ext uri="{BB962C8B-B14F-4D97-AF65-F5344CB8AC3E}">
        <p14:creationId xmlns:p14="http://schemas.microsoft.com/office/powerpoint/2010/main" val="113394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10</a:t>
            </a:fld>
            <a:endParaRPr lang="en-US"/>
          </a:p>
        </p:txBody>
      </p:sp>
    </p:spTree>
    <p:extLst>
      <p:ext uri="{BB962C8B-B14F-4D97-AF65-F5344CB8AC3E}">
        <p14:creationId xmlns:p14="http://schemas.microsoft.com/office/powerpoint/2010/main" val="340897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11</a:t>
            </a:fld>
            <a:endParaRPr lang="en-US"/>
          </a:p>
        </p:txBody>
      </p:sp>
    </p:spTree>
    <p:extLst>
      <p:ext uri="{BB962C8B-B14F-4D97-AF65-F5344CB8AC3E}">
        <p14:creationId xmlns:p14="http://schemas.microsoft.com/office/powerpoint/2010/main" val="3194260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heptavalent botulinum antitoxin </a:t>
            </a:r>
          </a:p>
          <a:p>
            <a:r>
              <a:rPr lang="en-US" dirty="0" smtClean="0"/>
              <a:t>HBAT contains equine-derived antibody to the seven known botulinum toxin types (A--G) </a:t>
            </a:r>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12</a:t>
            </a:fld>
            <a:endParaRPr lang="en-US"/>
          </a:p>
        </p:txBody>
      </p:sp>
    </p:spTree>
    <p:extLst>
      <p:ext uri="{BB962C8B-B14F-4D97-AF65-F5344CB8AC3E}">
        <p14:creationId xmlns:p14="http://schemas.microsoft.com/office/powerpoint/2010/main" val="4168117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Hospitalized cases should be followed until discharge and patient’s outcome recorded on the COVIS form. </a:t>
            </a:r>
          </a:p>
          <a:p>
            <a:r>
              <a:rPr lang="en-US" dirty="0"/>
              <a:t>o Initial reports can be sent to DSHS prior to discharge. </a:t>
            </a:r>
          </a:p>
          <a:p>
            <a:r>
              <a:rPr lang="en-US" dirty="0"/>
              <a:t>In the event of a death, copies of the hospital discharge or death summary should also be faxed to DSHS EAIDB. </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13</a:t>
            </a:fld>
            <a:endParaRPr lang="en-US"/>
          </a:p>
        </p:txBody>
      </p:sp>
    </p:spTree>
    <p:extLst>
      <p:ext uri="{BB962C8B-B14F-4D97-AF65-F5344CB8AC3E}">
        <p14:creationId xmlns:p14="http://schemas.microsoft.com/office/powerpoint/2010/main" val="371925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restaurant is out of your jurisdiction, please contact an EAIDB foodborne epidemiologist and they will request oyster tags from the health department with jurisdiction</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14</a:t>
            </a:fld>
            <a:endParaRPr lang="en-US"/>
          </a:p>
        </p:txBody>
      </p:sp>
    </p:spTree>
    <p:extLst>
      <p:ext uri="{BB962C8B-B14F-4D97-AF65-F5344CB8AC3E}">
        <p14:creationId xmlns:p14="http://schemas.microsoft.com/office/powerpoint/2010/main" val="235755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15</a:t>
            </a:fld>
            <a:endParaRPr lang="en-US"/>
          </a:p>
        </p:txBody>
      </p:sp>
    </p:spTree>
    <p:extLst>
      <p:ext uri="{BB962C8B-B14F-4D97-AF65-F5344CB8AC3E}">
        <p14:creationId xmlns:p14="http://schemas.microsoft.com/office/powerpoint/2010/main" val="2798229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16</a:t>
            </a:fld>
            <a:endParaRPr lang="en-US"/>
          </a:p>
        </p:txBody>
      </p:sp>
    </p:spTree>
    <p:extLst>
      <p:ext uri="{BB962C8B-B14F-4D97-AF65-F5344CB8AC3E}">
        <p14:creationId xmlns:p14="http://schemas.microsoft.com/office/powerpoint/2010/main" val="160547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17</a:t>
            </a:fld>
            <a:endParaRPr lang="en-US"/>
          </a:p>
        </p:txBody>
      </p:sp>
    </p:spTree>
    <p:extLst>
      <p:ext uri="{BB962C8B-B14F-4D97-AF65-F5344CB8AC3E}">
        <p14:creationId xmlns:p14="http://schemas.microsoft.com/office/powerpoint/2010/main" val="129339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18</a:t>
            </a:fld>
            <a:endParaRPr lang="en-US"/>
          </a:p>
        </p:txBody>
      </p:sp>
    </p:spTree>
    <p:extLst>
      <p:ext uri="{BB962C8B-B14F-4D97-AF65-F5344CB8AC3E}">
        <p14:creationId xmlns:p14="http://schemas.microsoft.com/office/powerpoint/2010/main" val="1147012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19</a:t>
            </a:fld>
            <a:endParaRPr lang="en-US"/>
          </a:p>
        </p:txBody>
      </p:sp>
    </p:spTree>
    <p:extLst>
      <p:ext uri="{BB962C8B-B14F-4D97-AF65-F5344CB8AC3E}">
        <p14:creationId xmlns:p14="http://schemas.microsoft.com/office/powerpoint/2010/main" val="49387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2</a:t>
            </a:fld>
            <a:endParaRPr lang="en-US"/>
          </a:p>
        </p:txBody>
      </p:sp>
    </p:spTree>
    <p:extLst>
      <p:ext uri="{BB962C8B-B14F-4D97-AF65-F5344CB8AC3E}">
        <p14:creationId xmlns:p14="http://schemas.microsoft.com/office/powerpoint/2010/main" val="44158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20</a:t>
            </a:fld>
            <a:endParaRPr lang="en-US"/>
          </a:p>
        </p:txBody>
      </p:sp>
    </p:spTree>
    <p:extLst>
      <p:ext uri="{BB962C8B-B14F-4D97-AF65-F5344CB8AC3E}">
        <p14:creationId xmlns:p14="http://schemas.microsoft.com/office/powerpoint/2010/main" val="1615701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dirty="0"/>
              <a:t>Confirmed: </a:t>
            </a:r>
            <a:r>
              <a:rPr lang="en-US" sz="1050" dirty="0"/>
              <a:t>A case that meets the laboratory criteria for diagnosis; when available, O and H antigen serotype characterization should be reported </a:t>
            </a:r>
          </a:p>
          <a:p>
            <a:r>
              <a:rPr lang="en-US" sz="1050" b="1" i="1" dirty="0"/>
              <a:t>Probable: </a:t>
            </a:r>
            <a:endParaRPr lang="en-US" sz="1050" dirty="0"/>
          </a:p>
          <a:p>
            <a:r>
              <a:rPr lang="en-US" sz="1050" dirty="0"/>
              <a:t> A case with isolation of </a:t>
            </a:r>
            <a:r>
              <a:rPr lang="en-US" sz="1050" i="1" dirty="0"/>
              <a:t>E. coli </a:t>
            </a:r>
            <a:r>
              <a:rPr lang="en-US" sz="1050" dirty="0"/>
              <a:t>O157 from a clinical specimen, without confirmation of H antigen or Shiga toxin-production, </a:t>
            </a:r>
            <a:r>
              <a:rPr lang="en-US" sz="1050" b="1" dirty="0"/>
              <a:t>OR </a:t>
            </a:r>
            <a:endParaRPr lang="en-US" sz="1050" dirty="0"/>
          </a:p>
          <a:p>
            <a:r>
              <a:rPr lang="en-US" sz="1050" dirty="0"/>
              <a:t> A clinically compatible case that is epidemiologically linked to a confirmed or probable case, </a:t>
            </a:r>
            <a:r>
              <a:rPr lang="en-US" sz="1050" b="1" dirty="0"/>
              <a:t>OR </a:t>
            </a:r>
            <a:endParaRPr lang="en-US" sz="1050" dirty="0"/>
          </a:p>
          <a:p>
            <a:r>
              <a:rPr lang="en-US" sz="1050" dirty="0"/>
              <a:t> Identification of an elevated antibody titer to a known Shiga toxin-producing </a:t>
            </a:r>
            <a:r>
              <a:rPr lang="en-US" sz="1050" i="1" dirty="0"/>
              <a:t>E. coli </a:t>
            </a:r>
            <a:r>
              <a:rPr lang="en-US" sz="1050" dirty="0"/>
              <a:t>serotype from a clinically compatible case, </a:t>
            </a:r>
            <a:r>
              <a:rPr lang="en-US" sz="1050" b="1" dirty="0"/>
              <a:t>OR </a:t>
            </a:r>
            <a:endParaRPr lang="en-US" sz="1050" dirty="0"/>
          </a:p>
          <a:p>
            <a:r>
              <a:rPr lang="en-US" sz="1050" dirty="0"/>
              <a:t> Identification of Shiga toxin in a specimen from a clinically compatible case without the isolation of the Shiga toxin-producing </a:t>
            </a:r>
            <a:r>
              <a:rPr lang="en-US" sz="1050" i="1" dirty="0"/>
              <a:t>E. coli </a:t>
            </a:r>
          </a:p>
          <a:p>
            <a:endParaRPr lang="en-US" sz="1050" dirty="0"/>
          </a:p>
          <a:p>
            <a:r>
              <a:rPr lang="en-US" sz="1050" dirty="0"/>
              <a:t> Isolation of Shiga toxin-producing </a:t>
            </a:r>
            <a:r>
              <a:rPr lang="en-US" sz="1050" i="1" dirty="0"/>
              <a:t>Escherichia coli </a:t>
            </a:r>
            <a:r>
              <a:rPr lang="en-US" sz="1050" dirty="0"/>
              <a:t>from a clinical specimen </a:t>
            </a:r>
          </a:p>
          <a:p>
            <a:r>
              <a:rPr lang="en-US" sz="1050" dirty="0"/>
              <a:t> </a:t>
            </a:r>
            <a:r>
              <a:rPr lang="en-US" sz="1050" i="1" dirty="0"/>
              <a:t>Escherichia coli </a:t>
            </a:r>
            <a:r>
              <a:rPr lang="en-US" sz="1050" dirty="0"/>
              <a:t>O157:H7 isolates are assumed to be Shiga toxin-producing. Therefore, isolation alone qualifies a case as “confirmed.” </a:t>
            </a:r>
          </a:p>
          <a:p>
            <a:r>
              <a:rPr lang="en-US" sz="1050" dirty="0"/>
              <a:t> </a:t>
            </a:r>
            <a:r>
              <a:rPr lang="en-US" sz="1050" i="1" dirty="0"/>
              <a:t>Escherichia coli </a:t>
            </a:r>
            <a:r>
              <a:rPr lang="en-US" sz="1050" dirty="0"/>
              <a:t>non-O157:H7 isolates must also have Shiga toxin-production verified in order to qualify the case status as “confirmed.” Shiga toxin can be demonstrated by EIA or PCR testing. </a:t>
            </a:r>
          </a:p>
          <a:p>
            <a:r>
              <a:rPr lang="en-US" sz="1050" dirty="0"/>
              <a:t> EIA and/or PCR positive results for Shiga toxin-production, in the absence of an isolate, can only qualify a case as “probable.” </a:t>
            </a:r>
          </a:p>
          <a:p>
            <a:r>
              <a:rPr lang="en-US" sz="1050" dirty="0"/>
              <a:t>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21</a:t>
            </a:fld>
            <a:endParaRPr lang="en-US"/>
          </a:p>
        </p:txBody>
      </p:sp>
    </p:spTree>
    <p:extLst>
      <p:ext uri="{BB962C8B-B14F-4D97-AF65-F5344CB8AC3E}">
        <p14:creationId xmlns:p14="http://schemas.microsoft.com/office/powerpoint/2010/main" val="434265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22</a:t>
            </a:fld>
            <a:endParaRPr lang="en-US"/>
          </a:p>
        </p:txBody>
      </p:sp>
    </p:spTree>
    <p:extLst>
      <p:ext uri="{BB962C8B-B14F-4D97-AF65-F5344CB8AC3E}">
        <p14:creationId xmlns:p14="http://schemas.microsoft.com/office/powerpoint/2010/main" val="199532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Confirmed: A case that meets the laboratory criteria for diagnosis. When available, O antigen serotype characterization should be reported </a:t>
            </a:r>
          </a:p>
          <a:p>
            <a:pPr defTabSz="931774">
              <a:defRPr/>
            </a:pPr>
            <a:endParaRPr lang="en-US" i="1" dirty="0"/>
          </a:p>
          <a:p>
            <a:pPr defTabSz="931774">
              <a:defRPr/>
            </a:pPr>
            <a:r>
              <a:rPr lang="en-US" i="1" dirty="0"/>
              <a:t>Probable: A clinically compatible case that is epidemiologically linked to a confirmed case, i.e., a close contact of a confirmed case or member of a risk group as defined by public health authorities during an outbreak </a:t>
            </a:r>
          </a:p>
          <a:p>
            <a:pPr defTabSz="931774">
              <a:defRPr/>
            </a:pPr>
            <a:endParaRPr lang="en-US" i="1" dirty="0"/>
          </a:p>
          <a:p>
            <a:pPr defTabSz="931774">
              <a:defRPr/>
            </a:pPr>
            <a:r>
              <a:rPr lang="en-US" i="1" dirty="0"/>
              <a:t>Suspect: A case with </a:t>
            </a:r>
            <a:r>
              <a:rPr lang="en-US" i="1" dirty="0" err="1"/>
              <a:t>Shigella</a:t>
            </a:r>
            <a:r>
              <a:rPr lang="en-US" i="1" dirty="0"/>
              <a:t> detected, in a clinical specimen, by use of culture independent laboratory methods (non-culture based)</a:t>
            </a:r>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23</a:t>
            </a:fld>
            <a:endParaRPr lang="en-US"/>
          </a:p>
        </p:txBody>
      </p:sp>
    </p:spTree>
    <p:extLst>
      <p:ext uri="{BB962C8B-B14F-4D97-AF65-F5344CB8AC3E}">
        <p14:creationId xmlns:p14="http://schemas.microsoft.com/office/powerpoint/2010/main" val="1268504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Confirmed</a:t>
            </a:r>
            <a:r>
              <a:rPr lang="en-US" b="1" dirty="0"/>
              <a:t>: </a:t>
            </a:r>
            <a:r>
              <a:rPr lang="en-US" dirty="0"/>
              <a:t>A case that is laboratory confirmed </a:t>
            </a:r>
          </a:p>
          <a:p>
            <a:r>
              <a:rPr lang="en-US" b="1" i="1" dirty="0"/>
              <a:t>Probable: </a:t>
            </a:r>
            <a:r>
              <a:rPr lang="en-US" dirty="0"/>
              <a:t>A clinically compatible case that is epidemiologically linked to a confirmed case 	</a:t>
            </a:r>
          </a:p>
          <a:p>
            <a:endParaRPr lang="en-US" i="1" dirty="0"/>
          </a:p>
          <a:p>
            <a:endParaRPr lang="en-US" i="1" dirty="0"/>
          </a:p>
          <a:p>
            <a:r>
              <a:rPr lang="en-US" i="1" dirty="0"/>
              <a:t>Suspect: </a:t>
            </a:r>
            <a:r>
              <a:rPr lang="en-US" dirty="0"/>
              <a:t>A case with </a:t>
            </a:r>
            <a:r>
              <a:rPr lang="en-US" i="1" dirty="0"/>
              <a:t>Campylobacter </a:t>
            </a:r>
            <a:r>
              <a:rPr lang="en-US" dirty="0"/>
              <a:t>spp. detected, in a clinical specimen, by use of culture independent laboratory methods (non-culture based) </a:t>
            </a:r>
          </a:p>
          <a:p>
            <a:endParaRPr lang="en-US" dirty="0"/>
          </a:p>
          <a:p>
            <a:r>
              <a:rPr lang="en-US" dirty="0"/>
              <a:t>Note: The use of culture independent methods as standalone tests for the direct detection of </a:t>
            </a:r>
            <a:r>
              <a:rPr lang="en-US" i="1" dirty="0"/>
              <a:t>Campylobacter </a:t>
            </a:r>
            <a:r>
              <a:rPr lang="en-US" dirty="0"/>
              <a:t>in stool appears to be increasing. Data available about the performance characteristics of these assays indicates there is variability in the sensitivity, specificity and positive predictive value of these assays depending on the test (EIA test format -lateral flow or –</a:t>
            </a:r>
            <a:r>
              <a:rPr lang="en-US" dirty="0" err="1"/>
              <a:t>microplate</a:t>
            </a:r>
            <a:r>
              <a:rPr lang="en-US" dirty="0"/>
              <a:t>) and manufacturer. It is therefore useful to collect information on which type of EIA test and manufacturer are used to diagnose a case. Culture confirmation, of culture independent (e.g., EIA) test positive specimens, is ideal. 	</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24</a:t>
            </a:fld>
            <a:endParaRPr lang="en-US"/>
          </a:p>
        </p:txBody>
      </p:sp>
    </p:spTree>
    <p:extLst>
      <p:ext uri="{BB962C8B-B14F-4D97-AF65-F5344CB8AC3E}">
        <p14:creationId xmlns:p14="http://schemas.microsoft.com/office/powerpoint/2010/main" val="2826774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Confirmed: A case that meets the laboratory criteria for diagnosis Probable: A clinically compatible case that is epidemiologically linked to a confirmed case</a:t>
            </a:r>
          </a:p>
          <a:p>
            <a:endParaRPr lang="en-US" dirty="0" smtClean="0"/>
          </a:p>
          <a:p>
            <a:endParaRPr lang="en-US" dirty="0"/>
          </a:p>
          <a:p>
            <a:r>
              <a:rPr lang="en-US" dirty="0"/>
              <a:t>Isolation of </a:t>
            </a:r>
            <a:r>
              <a:rPr lang="en-US" i="1" dirty="0"/>
              <a:t>Yersinia </a:t>
            </a:r>
            <a:r>
              <a:rPr lang="en-US" dirty="0"/>
              <a:t>(except </a:t>
            </a:r>
            <a:r>
              <a:rPr lang="en-US" i="1" dirty="0"/>
              <a:t>Y. </a:t>
            </a:r>
            <a:r>
              <a:rPr lang="en-US" i="1" dirty="0" err="1"/>
              <a:t>pestis</a:t>
            </a:r>
            <a:r>
              <a:rPr lang="en-US" dirty="0"/>
              <a:t>)* in a clinical specimen </a:t>
            </a:r>
          </a:p>
          <a:p>
            <a:endParaRPr lang="en-US" dirty="0"/>
          </a:p>
          <a:p>
            <a:r>
              <a:rPr lang="en-US" dirty="0"/>
              <a:t>As required by </a:t>
            </a:r>
            <a:r>
              <a:rPr lang="en-US" i="1" dirty="0"/>
              <a:t>TAC </a:t>
            </a:r>
            <a:r>
              <a:rPr lang="en-US" dirty="0"/>
              <a:t>all </a:t>
            </a:r>
            <a:r>
              <a:rPr lang="en-US" i="1" dirty="0"/>
              <a:t>Yersinia </a:t>
            </a:r>
            <a:r>
              <a:rPr lang="en-US" i="1" dirty="0" err="1"/>
              <a:t>pestis</a:t>
            </a:r>
            <a:r>
              <a:rPr lang="en-US" i="1" dirty="0"/>
              <a:t> </a:t>
            </a:r>
            <a:r>
              <a:rPr lang="en-US" dirty="0"/>
              <a:t>isolates must be submitted to the DSHS laboratory. </a:t>
            </a:r>
          </a:p>
          <a:p>
            <a:r>
              <a:rPr lang="en-US" dirty="0"/>
              <a:t>For </a:t>
            </a:r>
            <a:r>
              <a:rPr lang="en-US" i="1" dirty="0"/>
              <a:t>Yersinia </a:t>
            </a:r>
            <a:r>
              <a:rPr lang="en-US" i="1" dirty="0" err="1"/>
              <a:t>pestis</a:t>
            </a:r>
            <a:r>
              <a:rPr lang="en-US" i="1" dirty="0"/>
              <a:t> </a:t>
            </a:r>
            <a:r>
              <a:rPr lang="en-US" dirty="0"/>
              <a:t>isolates, see Plague 	</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25</a:t>
            </a:fld>
            <a:endParaRPr lang="en-US"/>
          </a:p>
        </p:txBody>
      </p:sp>
    </p:spTree>
    <p:extLst>
      <p:ext uri="{BB962C8B-B14F-4D97-AF65-F5344CB8AC3E}">
        <p14:creationId xmlns:p14="http://schemas.microsoft.com/office/powerpoint/2010/main" val="192337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Confirmed: A laboratory-confirmed case with or without clinical symptoms</a:t>
            </a:r>
          </a:p>
          <a:p>
            <a:r>
              <a:rPr lang="en-US" dirty="0" smtClean="0"/>
              <a:t> Probable: A clinically compatible case that is epidemiologically linked to a confirmed case</a:t>
            </a:r>
          </a:p>
          <a:p>
            <a:endParaRPr lang="en-US" dirty="0"/>
          </a:p>
          <a:p>
            <a:r>
              <a:rPr lang="en-US" dirty="0"/>
              <a:t> Detection—in symptomatic or asymptomatic persons— of </a:t>
            </a:r>
            <a:r>
              <a:rPr lang="en-US" i="1" dirty="0" err="1"/>
              <a:t>Cyclospora</a:t>
            </a:r>
            <a:r>
              <a:rPr lang="en-US" dirty="0"/>
              <a:t>: </a:t>
            </a:r>
          </a:p>
          <a:p>
            <a:r>
              <a:rPr lang="en-US" dirty="0"/>
              <a:t> </a:t>
            </a:r>
            <a:r>
              <a:rPr lang="en-US" dirty="0" err="1"/>
              <a:t>Oocysts</a:t>
            </a:r>
            <a:r>
              <a:rPr lang="en-US" dirty="0"/>
              <a:t> in stool by microscopic examination, or in intestinal fluid/aspirate or intestinal biopsy specimens, </a:t>
            </a:r>
            <a:r>
              <a:rPr lang="en-US" b="1" dirty="0"/>
              <a:t>OR </a:t>
            </a:r>
            <a:endParaRPr lang="en-US" dirty="0"/>
          </a:p>
          <a:p>
            <a:r>
              <a:rPr lang="en-US" dirty="0"/>
              <a:t> Demonstration of sporulation, or DNA (by PCR) in stool, intestinal fluid/aspirate or intestinal biopsy specimens </a:t>
            </a:r>
          </a:p>
          <a:p>
            <a:r>
              <a:rPr lang="en-US" dirty="0"/>
              <a:t>	</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26</a:t>
            </a:fld>
            <a:endParaRPr lang="en-US"/>
          </a:p>
        </p:txBody>
      </p:sp>
    </p:spTree>
    <p:extLst>
      <p:ext uri="{BB962C8B-B14F-4D97-AF65-F5344CB8AC3E}">
        <p14:creationId xmlns:p14="http://schemas.microsoft.com/office/powerpoint/2010/main" val="1944995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Confirmed: A case that is laboratory confirmed</a:t>
            </a:r>
          </a:p>
          <a:p>
            <a:r>
              <a:rPr lang="en-US" dirty="0" smtClean="0"/>
              <a:t> Probable:  A case with Cryptosporidium antigen detected by a screening test method such as, the </a:t>
            </a:r>
            <a:r>
              <a:rPr lang="en-US" dirty="0" err="1" smtClean="0"/>
              <a:t>immunochromatographic</a:t>
            </a:r>
            <a:r>
              <a:rPr lang="en-US" dirty="0" smtClean="0"/>
              <a:t> card/rapid card test or a laboratory test of unknown method, </a:t>
            </a:r>
          </a:p>
          <a:p>
            <a:endParaRPr lang="en-US" dirty="0" smtClean="0"/>
          </a:p>
          <a:p>
            <a:r>
              <a:rPr lang="en-US" dirty="0" smtClean="0"/>
              <a:t>***OR  A clinically compatible case that is epidemiologically linked to a confirmed case by one of the following means:  Household or other close contact to a lab-confirmed case with onset of symptoms within 1 month (before or after), OR  Exposure to an outbreak at a body of water or water facility involving at least 2 lab-confirmed cases and onset of symptoms within one month (before or after) of one or more of these cases</a:t>
            </a:r>
          </a:p>
          <a:p>
            <a:endParaRPr lang="en-US" dirty="0" smtClean="0"/>
          </a:p>
          <a:p>
            <a:endParaRPr lang="en-US" dirty="0"/>
          </a:p>
          <a:p>
            <a:r>
              <a:rPr lang="en-US" dirty="0"/>
              <a:t>Detection of </a:t>
            </a:r>
            <a:r>
              <a:rPr lang="en-US" i="1" dirty="0"/>
              <a:t>Cryptosporidium </a:t>
            </a:r>
            <a:r>
              <a:rPr lang="en-US" dirty="0"/>
              <a:t>organisms or DNA in stool, intestinal fluid, tissue samples, biopsy specimens, or other biological sample by certain laboratory methods with a high positive predictive value (PPV), e.g., DFA, PCR, EIA, or light microscopy of stained specimen </a:t>
            </a:r>
          </a:p>
          <a:p>
            <a:r>
              <a:rPr lang="en-US" dirty="0"/>
              <a:t>	</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27</a:t>
            </a:fld>
            <a:endParaRPr lang="en-US"/>
          </a:p>
        </p:txBody>
      </p:sp>
    </p:spTree>
    <p:extLst>
      <p:ext uri="{BB962C8B-B14F-4D97-AF65-F5344CB8AC3E}">
        <p14:creationId xmlns:p14="http://schemas.microsoft.com/office/powerpoint/2010/main" val="3624839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Confirmed, intestinal </a:t>
            </a:r>
            <a:r>
              <a:rPr lang="en-US" b="1" i="1" dirty="0" err="1"/>
              <a:t>amebiasis</a:t>
            </a:r>
            <a:r>
              <a:rPr lang="en-US" b="1" dirty="0"/>
              <a:t>: </a:t>
            </a:r>
            <a:r>
              <a:rPr lang="en-US" dirty="0"/>
              <a:t>A clinically compatible illness that is laboratory confirmed </a:t>
            </a:r>
          </a:p>
          <a:p>
            <a:r>
              <a:rPr lang="en-US" i="1" dirty="0"/>
              <a:t>Suspect, intestinal </a:t>
            </a:r>
            <a:r>
              <a:rPr lang="en-US" i="1" dirty="0" err="1"/>
              <a:t>amebiasis</a:t>
            </a:r>
            <a:r>
              <a:rPr lang="en-US" dirty="0"/>
              <a:t>: A clinically compatible case </a:t>
            </a:r>
            <a:r>
              <a:rPr lang="en-US" i="1" dirty="0"/>
              <a:t>with E. </a:t>
            </a:r>
            <a:r>
              <a:rPr lang="en-US" i="1" dirty="0" err="1"/>
              <a:t>histolytica</a:t>
            </a:r>
            <a:r>
              <a:rPr lang="en-US" i="1" dirty="0"/>
              <a:t> </a:t>
            </a:r>
            <a:r>
              <a:rPr lang="en-US" dirty="0"/>
              <a:t>detected in stool by use of an antigen-based fecal immunoassay </a:t>
            </a:r>
          </a:p>
          <a:p>
            <a:r>
              <a:rPr lang="en-US" b="1" i="1" dirty="0"/>
              <a:t>Confirmed, extra-intestinal </a:t>
            </a:r>
            <a:r>
              <a:rPr lang="en-US" b="1" i="1" dirty="0" err="1"/>
              <a:t>amebiasis</a:t>
            </a:r>
            <a:r>
              <a:rPr lang="en-US" b="1" i="1" dirty="0"/>
              <a:t>: </a:t>
            </a:r>
            <a:endParaRPr lang="en-US" dirty="0"/>
          </a:p>
          <a:p>
            <a:r>
              <a:rPr lang="en-US" dirty="0"/>
              <a:t> A case with demonstration of the organism, </a:t>
            </a:r>
            <a:r>
              <a:rPr lang="en-US" i="1" dirty="0"/>
              <a:t>E. </a:t>
            </a:r>
            <a:r>
              <a:rPr lang="en-US" i="1" dirty="0" err="1"/>
              <a:t>histolytica</a:t>
            </a:r>
            <a:r>
              <a:rPr lang="en-US" dirty="0"/>
              <a:t>, in at least one extra-intestinal tissue sample, </a:t>
            </a:r>
            <a:r>
              <a:rPr lang="en-US" b="1" dirty="0"/>
              <a:t>OR </a:t>
            </a:r>
            <a:endParaRPr lang="en-US" dirty="0"/>
          </a:p>
          <a:p>
            <a:r>
              <a:rPr lang="en-US" dirty="0"/>
              <a:t> A symptomatic person (with clinical or radiographic findings consistent with extra-intestinal infection) and demonstration of specific antibody against </a:t>
            </a:r>
            <a:r>
              <a:rPr lang="en-US" i="1" dirty="0"/>
              <a:t>E. </a:t>
            </a:r>
            <a:r>
              <a:rPr lang="en-US" i="1" dirty="0" err="1"/>
              <a:t>histolytica</a:t>
            </a:r>
            <a:r>
              <a:rPr lang="en-US" i="1" dirty="0"/>
              <a:t> </a:t>
            </a:r>
            <a:r>
              <a:rPr lang="en-US" dirty="0"/>
              <a:t>as measured by reliable immunodiagnostic test (e.g. EIA) and PCR based assays </a:t>
            </a:r>
          </a:p>
          <a:p>
            <a:r>
              <a:rPr lang="en-US" dirty="0"/>
              <a:t>	</a:t>
            </a:r>
          </a:p>
          <a:p>
            <a:r>
              <a:rPr lang="en-US" b="1" dirty="0"/>
              <a:t>Intestinal </a:t>
            </a:r>
            <a:r>
              <a:rPr lang="en-US" b="1" dirty="0" err="1"/>
              <a:t>amebiasis</a:t>
            </a:r>
            <a:r>
              <a:rPr lang="en-US" b="1" dirty="0"/>
              <a:t> </a:t>
            </a:r>
            <a:endParaRPr lang="en-US" dirty="0"/>
          </a:p>
          <a:p>
            <a:r>
              <a:rPr lang="en-US" dirty="0"/>
              <a:t> Demonstration of cysts or </a:t>
            </a:r>
            <a:r>
              <a:rPr lang="en-US" dirty="0" err="1"/>
              <a:t>trophozoites</a:t>
            </a:r>
            <a:r>
              <a:rPr lang="en-US" dirty="0"/>
              <a:t> of </a:t>
            </a:r>
            <a:r>
              <a:rPr lang="en-US" i="1" dirty="0"/>
              <a:t>E. </a:t>
            </a:r>
            <a:r>
              <a:rPr lang="en-US" i="1" dirty="0" err="1"/>
              <a:t>histolytica</a:t>
            </a:r>
            <a:r>
              <a:rPr lang="en-US" i="1" dirty="0"/>
              <a:t> </a:t>
            </a:r>
            <a:r>
              <a:rPr lang="en-US" dirty="0"/>
              <a:t>in stool, </a:t>
            </a:r>
            <a:r>
              <a:rPr lang="en-US" b="1" dirty="0"/>
              <a:t>OR </a:t>
            </a:r>
            <a:endParaRPr lang="en-US" dirty="0"/>
          </a:p>
          <a:p>
            <a:r>
              <a:rPr lang="en-US" dirty="0"/>
              <a:t> Demonstration of </a:t>
            </a:r>
            <a:r>
              <a:rPr lang="en-US" dirty="0" err="1"/>
              <a:t>trophozoites</a:t>
            </a:r>
            <a:r>
              <a:rPr lang="en-US" dirty="0"/>
              <a:t> in tissue biopsy or ulcer scrapings by culture or histopathology </a:t>
            </a:r>
          </a:p>
          <a:p>
            <a:endParaRPr lang="en-US" dirty="0"/>
          </a:p>
          <a:p>
            <a:r>
              <a:rPr lang="en-US" b="1" dirty="0"/>
              <a:t>Extra-intestinal </a:t>
            </a:r>
            <a:r>
              <a:rPr lang="en-US" b="1" dirty="0" err="1"/>
              <a:t>amebiasis</a:t>
            </a:r>
            <a:r>
              <a:rPr lang="en-US" b="1" dirty="0"/>
              <a:t> </a:t>
            </a:r>
            <a:endParaRPr lang="en-US" dirty="0"/>
          </a:p>
          <a:p>
            <a:r>
              <a:rPr lang="en-US" dirty="0"/>
              <a:t> Demonstration of </a:t>
            </a:r>
            <a:r>
              <a:rPr lang="en-US" i="1" dirty="0"/>
              <a:t>E. </a:t>
            </a:r>
            <a:r>
              <a:rPr lang="en-US" i="1" dirty="0" err="1"/>
              <a:t>histolytica</a:t>
            </a:r>
            <a:r>
              <a:rPr lang="en-US" i="1" dirty="0"/>
              <a:t> </a:t>
            </a:r>
            <a:r>
              <a:rPr lang="en-US" dirty="0" err="1"/>
              <a:t>trophozoites</a:t>
            </a:r>
            <a:r>
              <a:rPr lang="en-US" dirty="0"/>
              <a:t> in </a:t>
            </a:r>
            <a:r>
              <a:rPr lang="en-US" dirty="0" err="1"/>
              <a:t>extraintestinal</a:t>
            </a:r>
            <a:r>
              <a:rPr lang="en-US" dirty="0"/>
              <a:t> tissue </a:t>
            </a:r>
          </a:p>
          <a:p>
            <a:r>
              <a:rPr lang="en-US" dirty="0"/>
              <a:t>	</a:t>
            </a:r>
          </a:p>
        </p:txBody>
      </p:sp>
      <p:sp>
        <p:nvSpPr>
          <p:cNvPr id="4" name="Slide Number Placeholder 3"/>
          <p:cNvSpPr>
            <a:spLocks noGrp="1"/>
          </p:cNvSpPr>
          <p:nvPr>
            <p:ph type="sldNum" sz="quarter" idx="10"/>
          </p:nvPr>
        </p:nvSpPr>
        <p:spPr/>
        <p:txBody>
          <a:bodyPr/>
          <a:lstStyle/>
          <a:p>
            <a:fld id="{899EAA13-D93B-4EDC-AD1C-F289D992BD51}" type="slidenum">
              <a:rPr lang="en-US" smtClean="0"/>
              <a:t>28</a:t>
            </a:fld>
            <a:endParaRPr lang="en-US"/>
          </a:p>
        </p:txBody>
      </p:sp>
    </p:spTree>
    <p:extLst>
      <p:ext uri="{BB962C8B-B14F-4D97-AF65-F5344CB8AC3E}">
        <p14:creationId xmlns:p14="http://schemas.microsoft.com/office/powerpoint/2010/main" val="2114922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Typical clinical signs and symptoms of acute hepatitis E virus (HEV) are similar to those of other types of acute viral hepatitis and include abdominal pain anorexia, dark urine, fever, hepatomegaly, jaundice, malaise, nausea, and vomiting. Other less common symptoms include arthralgia, diarrhea, pruritus, and urticarial rash. The period of infectivity following acute infection has not been determined but virus excretion in stools has been demonstrated up to 14 days after illness onset. In most hepatitis E outbreaks, the highest rates of clinically evident disease have been in young to middle-age adults; lower disease rates in younger age groups can be the result of anicteric and/or subclinical HEV infection. No evidence of chronic infection has been detected in long-term follow-up of patients with hepatitis E. The case fatality rate is low except in pregnant women where it can reach 20% among those infected during the third trimester of pregnancy. </a:t>
            </a:r>
          </a:p>
          <a:p>
            <a:r>
              <a:rPr lang="en-US" sz="1000" b="1" i="1" dirty="0"/>
              <a:t>Confirmed</a:t>
            </a:r>
            <a:r>
              <a:rPr lang="en-US" sz="1000" b="1" dirty="0"/>
              <a:t>: </a:t>
            </a:r>
            <a:r>
              <a:rPr lang="en-US" sz="1000" dirty="0"/>
              <a:t>A case that meets the clinical case description and is laboratory confirmed </a:t>
            </a:r>
          </a:p>
          <a:p>
            <a:r>
              <a:rPr lang="en-US" sz="1000" b="1" i="1" dirty="0"/>
              <a:t>Probable: </a:t>
            </a:r>
            <a:r>
              <a:rPr lang="en-US" sz="1000" dirty="0"/>
              <a:t>A case that meets the clinical case description with supportive laboratory evidence (positive </a:t>
            </a:r>
            <a:r>
              <a:rPr lang="en-US" sz="1000" dirty="0" err="1"/>
              <a:t>IgM</a:t>
            </a:r>
            <a:r>
              <a:rPr lang="en-US" sz="1000" dirty="0"/>
              <a:t> antibody from labs other than CDC), </a:t>
            </a:r>
            <a:r>
              <a:rPr lang="en-US" sz="1000" b="1" dirty="0"/>
              <a:t>OR </a:t>
            </a:r>
            <a:r>
              <a:rPr lang="en-US" sz="1000" dirty="0"/>
              <a:t>negative tests for other acute hepatitis markers and an epidemiological link to other confirmed cases or travel history to an endemic area during exposure period 	</a:t>
            </a:r>
          </a:p>
          <a:p>
            <a:endParaRPr lang="en-US" sz="1000" dirty="0" smtClean="0"/>
          </a:p>
          <a:p>
            <a:endParaRPr lang="en-US" sz="1000" dirty="0" smtClean="0"/>
          </a:p>
          <a:p>
            <a:r>
              <a:rPr lang="en-US" sz="1000" dirty="0"/>
              <a:t>Confirm lab method:</a:t>
            </a:r>
          </a:p>
          <a:p>
            <a:r>
              <a:rPr lang="en-US" sz="1000" dirty="0" err="1"/>
              <a:t>IgM</a:t>
            </a:r>
            <a:r>
              <a:rPr lang="en-US" sz="1000" dirty="0"/>
              <a:t> anti-HEV from CDC laboratory or PCR positive from reference laboratory </a:t>
            </a:r>
          </a:p>
          <a:p>
            <a:endParaRPr lang="en-US" sz="1000" dirty="0"/>
          </a:p>
          <a:p>
            <a:r>
              <a:rPr lang="en-US" sz="1000" dirty="0"/>
              <a:t>Note: No FDA approved tests to diagnose HEV infection are available in the United States. </a:t>
            </a:r>
            <a:r>
              <a:rPr lang="en-US" dirty="0"/>
              <a:t>	</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29</a:t>
            </a:fld>
            <a:endParaRPr lang="en-US"/>
          </a:p>
        </p:txBody>
      </p:sp>
    </p:spTree>
    <p:extLst>
      <p:ext uri="{BB962C8B-B14F-4D97-AF65-F5344CB8AC3E}">
        <p14:creationId xmlns:p14="http://schemas.microsoft.com/office/powerpoint/2010/main" val="267555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3</a:t>
            </a:fld>
            <a:endParaRPr lang="en-US"/>
          </a:p>
        </p:txBody>
      </p:sp>
    </p:spTree>
    <p:extLst>
      <p:ext uri="{BB962C8B-B14F-4D97-AF65-F5344CB8AC3E}">
        <p14:creationId xmlns:p14="http://schemas.microsoft.com/office/powerpoint/2010/main" val="19391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30</a:t>
            </a:fld>
            <a:endParaRPr lang="en-US"/>
          </a:p>
        </p:txBody>
      </p:sp>
    </p:spTree>
    <p:extLst>
      <p:ext uri="{BB962C8B-B14F-4D97-AF65-F5344CB8AC3E}">
        <p14:creationId xmlns:p14="http://schemas.microsoft.com/office/powerpoint/2010/main" val="1042535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31</a:t>
            </a:fld>
            <a:endParaRPr lang="en-US"/>
          </a:p>
        </p:txBody>
      </p:sp>
    </p:spTree>
    <p:extLst>
      <p:ext uri="{BB962C8B-B14F-4D97-AF65-F5344CB8AC3E}">
        <p14:creationId xmlns:p14="http://schemas.microsoft.com/office/powerpoint/2010/main" val="1503377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32</a:t>
            </a:fld>
            <a:endParaRPr lang="en-US"/>
          </a:p>
        </p:txBody>
      </p:sp>
    </p:spTree>
    <p:extLst>
      <p:ext uri="{BB962C8B-B14F-4D97-AF65-F5344CB8AC3E}">
        <p14:creationId xmlns:p14="http://schemas.microsoft.com/office/powerpoint/2010/main" val="3400031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33</a:t>
            </a:fld>
            <a:endParaRPr lang="en-US"/>
          </a:p>
        </p:txBody>
      </p:sp>
    </p:spTree>
    <p:extLst>
      <p:ext uri="{BB962C8B-B14F-4D97-AF65-F5344CB8AC3E}">
        <p14:creationId xmlns:p14="http://schemas.microsoft.com/office/powerpoint/2010/main" val="3420873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34</a:t>
            </a:fld>
            <a:endParaRPr lang="en-US"/>
          </a:p>
        </p:txBody>
      </p:sp>
    </p:spTree>
    <p:extLst>
      <p:ext uri="{BB962C8B-B14F-4D97-AF65-F5344CB8AC3E}">
        <p14:creationId xmlns:p14="http://schemas.microsoft.com/office/powerpoint/2010/main" val="2338431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35</a:t>
            </a:fld>
            <a:endParaRPr lang="en-US"/>
          </a:p>
        </p:txBody>
      </p:sp>
    </p:spTree>
    <p:extLst>
      <p:ext uri="{BB962C8B-B14F-4D97-AF65-F5344CB8AC3E}">
        <p14:creationId xmlns:p14="http://schemas.microsoft.com/office/powerpoint/2010/main" val="1339456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36</a:t>
            </a:fld>
            <a:endParaRPr lang="en-US"/>
          </a:p>
        </p:txBody>
      </p:sp>
    </p:spTree>
    <p:extLst>
      <p:ext uri="{BB962C8B-B14F-4D97-AF65-F5344CB8AC3E}">
        <p14:creationId xmlns:p14="http://schemas.microsoft.com/office/powerpoint/2010/main" val="2585189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How do we identify a cluster or an outbreak</a:t>
            </a:r>
            <a:r>
              <a:rPr lang="en-US" sz="1000" dirty="0" smtClean="0"/>
              <a:t>?  Sometimes </a:t>
            </a:r>
            <a:r>
              <a:rPr lang="en-US" sz="1000" dirty="0"/>
              <a:t>by a report of </a:t>
            </a:r>
            <a:r>
              <a:rPr lang="en-US" sz="1000" b="1" dirty="0"/>
              <a:t>more than the usual # of cases</a:t>
            </a:r>
            <a:r>
              <a:rPr lang="en-US" sz="1000" dirty="0"/>
              <a:t>.  --i.e. </a:t>
            </a:r>
            <a:r>
              <a:rPr lang="en-US" sz="1000" dirty="0" smtClean="0"/>
              <a:t>last year</a:t>
            </a:r>
            <a:r>
              <a:rPr lang="en-US" sz="1000" baseline="0" dirty="0" smtClean="0"/>
              <a:t> in</a:t>
            </a:r>
            <a:r>
              <a:rPr lang="en-US" sz="1000" dirty="0" smtClean="0"/>
              <a:t> </a:t>
            </a:r>
            <a:r>
              <a:rPr lang="en-US" sz="1000" dirty="0"/>
              <a:t>late summer, an increase of </a:t>
            </a:r>
            <a:r>
              <a:rPr lang="en-US" sz="1000" dirty="0" err="1"/>
              <a:t>Cyclosporiasis</a:t>
            </a:r>
            <a:r>
              <a:rPr lang="en-US" sz="1000" dirty="0"/>
              <a:t> cases was </a:t>
            </a:r>
            <a:r>
              <a:rPr lang="en-US" sz="1000" dirty="0" smtClean="0"/>
              <a:t>identified</a:t>
            </a:r>
            <a:r>
              <a:rPr lang="en-US" sz="1000" baseline="0" dirty="0" smtClean="0"/>
              <a:t> and</a:t>
            </a:r>
            <a:r>
              <a:rPr lang="en-US" sz="1000" dirty="0" smtClean="0"/>
              <a:t> </a:t>
            </a:r>
            <a:r>
              <a:rPr lang="en-US" sz="1000" dirty="0"/>
              <a:t>led to further investigation than is normally done for </a:t>
            </a:r>
            <a:r>
              <a:rPr lang="en-US" sz="1000" dirty="0" err="1" smtClean="0"/>
              <a:t>Cyclosporiasis</a:t>
            </a:r>
            <a:r>
              <a:rPr lang="en-US" sz="1000" dirty="0" smtClean="0"/>
              <a:t>. As a result </a:t>
            </a:r>
            <a:r>
              <a:rPr lang="en-US" sz="1000" dirty="0"/>
              <a:t>a restaurant cluster was identified by SA Metro and Region </a:t>
            </a:r>
            <a:r>
              <a:rPr lang="en-US" sz="1000" dirty="0" smtClean="0"/>
              <a:t>8, and the </a:t>
            </a:r>
            <a:r>
              <a:rPr lang="en-US" sz="1000" dirty="0"/>
              <a:t>overall increase in Texas of </a:t>
            </a:r>
            <a:r>
              <a:rPr lang="en-US" sz="1000" dirty="0" err="1"/>
              <a:t>Cyclosporiasis</a:t>
            </a:r>
            <a:r>
              <a:rPr lang="en-US" sz="1000" dirty="0"/>
              <a:t> </a:t>
            </a:r>
            <a:r>
              <a:rPr lang="en-US" sz="1000" dirty="0" smtClean="0"/>
              <a:t>cases was investigated as a major cluster. </a:t>
            </a:r>
            <a:r>
              <a:rPr lang="en-US" sz="1000" dirty="0"/>
              <a:t>We normally see around 10 cases a year and </a:t>
            </a:r>
            <a:r>
              <a:rPr lang="en-US" sz="1000" dirty="0" smtClean="0"/>
              <a:t>last year we saw over 300 cases. Another </a:t>
            </a:r>
            <a:r>
              <a:rPr lang="en-US" sz="1000" dirty="0"/>
              <a:t>way we identify a cluster is when there is </a:t>
            </a:r>
            <a:r>
              <a:rPr lang="en-US" sz="1000" b="1" dirty="0"/>
              <a:t>a common </a:t>
            </a:r>
            <a:r>
              <a:rPr lang="en-US" sz="1000" b="1" dirty="0" smtClean="0"/>
              <a:t>exposure </a:t>
            </a:r>
            <a:r>
              <a:rPr lang="en-US" sz="1000" dirty="0" smtClean="0"/>
              <a:t>--</a:t>
            </a:r>
            <a:r>
              <a:rPr lang="en-US" sz="1000" dirty="0"/>
              <a:t>Cases have common place of residence, work, school   (daycare outbreak</a:t>
            </a:r>
            <a:r>
              <a:rPr lang="en-US" sz="1000" dirty="0" smtClean="0"/>
              <a:t>) --</a:t>
            </a:r>
            <a:r>
              <a:rPr lang="en-US" sz="1000" dirty="0"/>
              <a:t>Cases attended common event  (classic church picnic scenario)</a:t>
            </a:r>
          </a:p>
          <a:p>
            <a:pPr lvl="0">
              <a:lnSpc>
                <a:spcPct val="90000"/>
              </a:lnSpc>
            </a:pPr>
            <a:r>
              <a:rPr lang="en-US" sz="1000" dirty="0"/>
              <a:t>These outbreaks </a:t>
            </a:r>
            <a:r>
              <a:rPr lang="en-US" sz="1000" dirty="0" smtClean="0"/>
              <a:t>are usually </a:t>
            </a:r>
            <a:r>
              <a:rPr lang="en-US" sz="1000" dirty="0"/>
              <a:t>local investigations, contained to a specific geographic </a:t>
            </a:r>
            <a:r>
              <a:rPr lang="en-US" sz="1000" dirty="0" smtClean="0"/>
              <a:t>location</a:t>
            </a:r>
            <a:r>
              <a:rPr lang="en-US" sz="1000" baseline="0" dirty="0" smtClean="0"/>
              <a:t> and are</a:t>
            </a:r>
            <a:r>
              <a:rPr lang="en-US" sz="1000" dirty="0" smtClean="0"/>
              <a:t> </a:t>
            </a:r>
            <a:r>
              <a:rPr lang="en-US" sz="1000" dirty="0"/>
              <a:t>easier to detect than outbreaks that occur over many counties and states.</a:t>
            </a:r>
          </a:p>
          <a:p>
            <a:pPr lvl="0">
              <a:lnSpc>
                <a:spcPct val="90000"/>
              </a:lnSpc>
            </a:pPr>
            <a:r>
              <a:rPr lang="en-US" sz="1000" dirty="0" smtClean="0"/>
              <a:t>That’s </a:t>
            </a:r>
            <a:r>
              <a:rPr lang="en-US" sz="1000" dirty="0"/>
              <a:t>where PFGE comes into play.  </a:t>
            </a:r>
            <a:r>
              <a:rPr lang="en-US" sz="1000" b="1" dirty="0"/>
              <a:t>Molecular testing, such as PFGE</a:t>
            </a:r>
            <a:r>
              <a:rPr lang="en-US" sz="1000" dirty="0"/>
              <a:t> allows us to identify clusters that were previously difficult to detect. </a:t>
            </a:r>
            <a:r>
              <a:rPr lang="en-US" sz="1000" dirty="0" smtClean="0"/>
              <a:t>PFGE </a:t>
            </a:r>
            <a:r>
              <a:rPr lang="en-US" sz="1000" dirty="0"/>
              <a:t>and </a:t>
            </a:r>
            <a:r>
              <a:rPr lang="en-US" sz="1000" dirty="0" err="1"/>
              <a:t>PulseNet</a:t>
            </a:r>
            <a:r>
              <a:rPr lang="en-US" sz="1000" dirty="0"/>
              <a:t> can help us determine whether an outbreak is occurring, even if </a:t>
            </a:r>
            <a:r>
              <a:rPr lang="en-US" sz="1000" dirty="0" smtClean="0"/>
              <a:t>those affected </a:t>
            </a:r>
            <a:r>
              <a:rPr lang="en-US" sz="1000" dirty="0"/>
              <a:t>are geographically far apart.  </a:t>
            </a:r>
          </a:p>
          <a:p>
            <a:r>
              <a:rPr lang="en-US" sz="1000" dirty="0" smtClean="0"/>
              <a:t>This </a:t>
            </a:r>
            <a:r>
              <a:rPr lang="en-US" sz="1000" dirty="0"/>
              <a:t>is important because Food consumption and practices have changed in the the past 20 years in the United States. </a:t>
            </a:r>
            <a:r>
              <a:rPr lang="en-US" sz="1000" dirty="0" smtClean="0"/>
              <a:t> </a:t>
            </a:r>
            <a:r>
              <a:rPr lang="en-US" sz="1100" dirty="0" smtClean="0"/>
              <a:t>--</a:t>
            </a:r>
            <a:r>
              <a:rPr lang="en-US" sz="1100" dirty="0"/>
              <a:t>We describe it as a shift from the typical point source, or “church picnic” outbreak, to more widespread outbreaks that occur over many communities with only a few illnesses in each community</a:t>
            </a:r>
            <a:r>
              <a:rPr lang="en-US" sz="1100" dirty="0" smtClean="0"/>
              <a:t>. --</a:t>
            </a:r>
            <a:r>
              <a:rPr lang="en-US" sz="1100" dirty="0"/>
              <a:t>For example, we now have large food producing facilities that distribute products throughout the country. Not to mention imported food items.  </a:t>
            </a:r>
          </a:p>
          <a:p>
            <a:r>
              <a:rPr lang="en-US" sz="1100" dirty="0"/>
              <a:t>We can now detect </a:t>
            </a:r>
            <a:r>
              <a:rPr lang="en-US" sz="1100" dirty="0" smtClean="0"/>
              <a:t>outbreaks </a:t>
            </a:r>
            <a:r>
              <a:rPr lang="en-US" sz="1100" dirty="0"/>
              <a:t>with some low level contamination where the products are distributed among many states.  </a:t>
            </a:r>
            <a:r>
              <a:rPr lang="en-US" sz="1100" dirty="0" smtClean="0"/>
              <a:t>--</a:t>
            </a:r>
            <a:r>
              <a:rPr lang="en-US" sz="1100" dirty="0"/>
              <a:t>Bulk of our work are clusters determined by </a:t>
            </a:r>
            <a:r>
              <a:rPr lang="en-US" sz="1100" dirty="0" smtClean="0"/>
              <a:t>PFGE</a:t>
            </a:r>
            <a:endParaRPr lang="en-US" sz="1100" dirty="0"/>
          </a:p>
        </p:txBody>
      </p:sp>
      <p:sp>
        <p:nvSpPr>
          <p:cNvPr id="4" name="Slide Number Placeholder 3"/>
          <p:cNvSpPr>
            <a:spLocks noGrp="1"/>
          </p:cNvSpPr>
          <p:nvPr>
            <p:ph type="sldNum" sz="quarter" idx="10"/>
          </p:nvPr>
        </p:nvSpPr>
        <p:spPr/>
        <p:txBody>
          <a:bodyPr/>
          <a:lstStyle/>
          <a:p>
            <a:pPr>
              <a:defRPr/>
            </a:pPr>
            <a:fld id="{B9E73613-1DC5-49A3-A26D-90E3EB9F3AC9}"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t>Interviewer Training </a:t>
            </a:r>
            <a:endParaRPr lang="en-US"/>
          </a:p>
        </p:txBody>
      </p:sp>
    </p:spTree>
    <p:extLst>
      <p:ext uri="{BB962C8B-B14F-4D97-AF65-F5344CB8AC3E}">
        <p14:creationId xmlns:p14="http://schemas.microsoft.com/office/powerpoint/2010/main" val="4034115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Diagram of what usually happens</a:t>
            </a:r>
          </a:p>
          <a:p>
            <a:r>
              <a:rPr lang="en-US" sz="1000" dirty="0"/>
              <a:t>--Case-patient becomes ill,  severe enough where the visit there health care provider</a:t>
            </a:r>
          </a:p>
          <a:p>
            <a:r>
              <a:rPr lang="en-US" sz="1000" dirty="0" smtClean="0"/>
              <a:t>--Some </a:t>
            </a:r>
            <a:r>
              <a:rPr lang="en-US" sz="1000" dirty="0"/>
              <a:t>health care providers collect a sample based on clinical presentation, usually stool and submits to the clinical </a:t>
            </a:r>
            <a:r>
              <a:rPr lang="en-US" sz="1000" dirty="0" smtClean="0"/>
              <a:t>laboratory --The </a:t>
            </a:r>
            <a:r>
              <a:rPr lang="en-US" sz="1000" dirty="0"/>
              <a:t>clinical lab isolates, for example, Salmonella (which reports back to the clinician who will use this information in their treatment plan) and submits the isolate to the DSHS lab </a:t>
            </a:r>
          </a:p>
          <a:p>
            <a:r>
              <a:rPr lang="en-US" sz="1000" dirty="0"/>
              <a:t>(Many isolates </a:t>
            </a:r>
            <a:r>
              <a:rPr lang="en-US" sz="1000" dirty="0" smtClean="0"/>
              <a:t>are required </a:t>
            </a:r>
            <a:r>
              <a:rPr lang="en-US" sz="1000" dirty="0"/>
              <a:t>to be submitted to the state lab, e.g., Listeria, all </a:t>
            </a:r>
            <a:r>
              <a:rPr lang="en-US" sz="1000" dirty="0" err="1"/>
              <a:t>Vibrios</a:t>
            </a:r>
            <a:r>
              <a:rPr lang="en-US" sz="1000" dirty="0"/>
              <a:t>, STECs;  ---  Salmonella not required but very strongly requested</a:t>
            </a:r>
            <a:r>
              <a:rPr lang="en-US" sz="1000" dirty="0" smtClean="0"/>
              <a:t>) --</a:t>
            </a:r>
            <a:r>
              <a:rPr lang="en-US" sz="1000" dirty="0"/>
              <a:t>The DSHS </a:t>
            </a:r>
            <a:r>
              <a:rPr lang="en-US" sz="1000" dirty="0" smtClean="0"/>
              <a:t>lab performs </a:t>
            </a:r>
            <a:r>
              <a:rPr lang="en-US" sz="1000" dirty="0"/>
              <a:t>ID and serotyping, if necessary, and PFGE.  They upload the results to the </a:t>
            </a:r>
            <a:r>
              <a:rPr lang="en-US" sz="1000" dirty="0" err="1"/>
              <a:t>PulseNet</a:t>
            </a:r>
            <a:r>
              <a:rPr lang="en-US" sz="1000" dirty="0"/>
              <a:t> database (</a:t>
            </a:r>
            <a:r>
              <a:rPr lang="en-US" sz="1000" dirty="0" err="1" smtClean="0"/>
              <a:t>PulseNet</a:t>
            </a:r>
            <a:r>
              <a:rPr lang="en-US" sz="1000" dirty="0" smtClean="0"/>
              <a:t> - is </a:t>
            </a:r>
            <a:r>
              <a:rPr lang="en-US" sz="1000" dirty="0"/>
              <a:t>a national network of public health laboratories at the federal, state, and local level, and coordinated by the CDC)</a:t>
            </a:r>
          </a:p>
          <a:p>
            <a:r>
              <a:rPr lang="en-US" sz="1000" dirty="0" err="1" smtClean="0"/>
              <a:t>PulseNet</a:t>
            </a:r>
            <a:r>
              <a:rPr lang="en-US" sz="1000" dirty="0" smtClean="0"/>
              <a:t> </a:t>
            </a:r>
            <a:r>
              <a:rPr lang="en-US" sz="1000" dirty="0"/>
              <a:t>then uses a algorithm to identify clusters  (usually look at an statistical increase over baseline of a particular pattern</a:t>
            </a:r>
            <a:r>
              <a:rPr lang="en-US" sz="1000" dirty="0" smtClean="0"/>
              <a:t>). We</a:t>
            </a:r>
            <a:r>
              <a:rPr lang="en-US" sz="1000" dirty="0"/>
              <a:t>, DSHS, receive a notification of the clusters identified and then coordinate the investigation  by LHDs and RHDs with jurisdiction</a:t>
            </a:r>
            <a:r>
              <a:rPr lang="en-US" sz="1000" dirty="0" smtClean="0"/>
              <a:t>. Depending on the illness and time taken to seek treatment  - the delay from illness onset to confirmation of being part of a cluster can be up to a month or longer. Therefore investigating the case as soon as possible and interviewing the patient is important. </a:t>
            </a:r>
            <a:endParaRPr lang="en-US" sz="1000" dirty="0"/>
          </a:p>
          <a:p>
            <a:r>
              <a:rPr lang="en-US" sz="1000" dirty="0"/>
              <a:t>We also receive notification of Texas only clusters by our DSHS lab…….</a:t>
            </a:r>
          </a:p>
        </p:txBody>
      </p:sp>
      <p:sp>
        <p:nvSpPr>
          <p:cNvPr id="4" name="Slide Number Placeholder 3"/>
          <p:cNvSpPr>
            <a:spLocks noGrp="1"/>
          </p:cNvSpPr>
          <p:nvPr>
            <p:ph type="sldNum" sz="quarter" idx="10"/>
          </p:nvPr>
        </p:nvSpPr>
        <p:spPr/>
        <p:txBody>
          <a:bodyPr/>
          <a:lstStyle/>
          <a:p>
            <a:pPr>
              <a:defRPr/>
            </a:pPr>
            <a:fld id="{B9E73613-1DC5-49A3-A26D-90E3EB9F3AC9}"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t>Interviewer Training </a:t>
            </a:r>
            <a:endParaRPr lang="en-US"/>
          </a:p>
        </p:txBody>
      </p:sp>
    </p:spTree>
    <p:extLst>
      <p:ext uri="{BB962C8B-B14F-4D97-AF65-F5344CB8AC3E}">
        <p14:creationId xmlns:p14="http://schemas.microsoft.com/office/powerpoint/2010/main" val="3816452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Salmonellosis clusters identified by PFGE are the bulk of our work</a:t>
            </a:r>
          </a:p>
          <a:p>
            <a:r>
              <a:rPr lang="en-US" sz="1000" dirty="0" smtClean="0"/>
              <a:t>--</a:t>
            </a:r>
            <a:r>
              <a:rPr lang="en-US" sz="1000" dirty="0"/>
              <a:t>We investigate anywhere from 60-90 clusters a year</a:t>
            </a:r>
            <a:r>
              <a:rPr lang="en-US" sz="1000" dirty="0" smtClean="0"/>
              <a:t>. --Approximately</a:t>
            </a:r>
            <a:r>
              <a:rPr lang="en-US" sz="1000" dirty="0"/>
              <a:t>,  2/3 are multi-state and 1/3 are Texas only </a:t>
            </a:r>
            <a:r>
              <a:rPr lang="en-US" sz="1000" dirty="0" smtClean="0"/>
              <a:t>clusters --</a:t>
            </a:r>
            <a:r>
              <a:rPr lang="en-US" sz="1000" dirty="0"/>
              <a:t>We also typically investigate a few </a:t>
            </a:r>
            <a:r>
              <a:rPr lang="en-US" sz="1000" dirty="0" smtClean="0"/>
              <a:t>STEC </a:t>
            </a:r>
            <a:r>
              <a:rPr lang="en-US" sz="1000" dirty="0"/>
              <a:t>and </a:t>
            </a:r>
            <a:r>
              <a:rPr lang="en-US" sz="1000" dirty="0" smtClean="0"/>
              <a:t>Listeriosis </a:t>
            </a:r>
            <a:r>
              <a:rPr lang="en-US" sz="1000" dirty="0"/>
              <a:t>clusters identified by PFGE a year </a:t>
            </a:r>
            <a:r>
              <a:rPr lang="en-US" sz="1000" dirty="0" smtClean="0"/>
              <a:t> --Since </a:t>
            </a:r>
            <a:r>
              <a:rPr lang="en-US" sz="1000" dirty="0"/>
              <a:t>Salmonellosis clusters are the bulk of the work, I wanted to explain one of the ways we classify </a:t>
            </a:r>
            <a:r>
              <a:rPr lang="en-US" sz="1000" dirty="0" smtClean="0"/>
              <a:t>clusters— </a:t>
            </a:r>
            <a:r>
              <a:rPr lang="en-US" sz="1000" b="1" dirty="0" smtClean="0"/>
              <a:t>Texas </a:t>
            </a:r>
            <a:r>
              <a:rPr lang="en-US" sz="1000" b="1" dirty="0"/>
              <a:t>only- </a:t>
            </a:r>
            <a:r>
              <a:rPr lang="en-US" sz="1000" dirty="0"/>
              <a:t>as you can imagine involve only Texas cases--- some of these are detected by </a:t>
            </a:r>
            <a:r>
              <a:rPr lang="en-US" sz="1000" dirty="0" err="1"/>
              <a:t>PulseNet</a:t>
            </a:r>
            <a:r>
              <a:rPr lang="en-US" sz="1000" dirty="0"/>
              <a:t> but most are detected by our lab</a:t>
            </a:r>
          </a:p>
          <a:p>
            <a:r>
              <a:rPr lang="en-US" sz="1000" dirty="0" smtClean="0"/>
              <a:t>--</a:t>
            </a:r>
            <a:r>
              <a:rPr lang="en-US" sz="1000" dirty="0"/>
              <a:t>the Texas clusters we investigate are not just determined by 2 or 3 more cases of the same pattern, we use an algorithm that includes several factors such as severity of illness, temporal clustering, geographical clustering, clustering of a particular gender, age, or ethnic group, etc.. </a:t>
            </a:r>
            <a:endParaRPr lang="en-US" sz="1000" dirty="0" smtClean="0"/>
          </a:p>
          <a:p>
            <a:r>
              <a:rPr lang="en-US" sz="1000" dirty="0" smtClean="0"/>
              <a:t>Multi-state </a:t>
            </a:r>
            <a:r>
              <a:rPr lang="en-US" sz="1000" dirty="0"/>
              <a:t>clusters </a:t>
            </a:r>
            <a:r>
              <a:rPr lang="en-US" sz="1000" dirty="0" smtClean="0"/>
              <a:t>are separated into </a:t>
            </a:r>
            <a:r>
              <a:rPr lang="en-US" sz="1000" dirty="0"/>
              <a:t>2 </a:t>
            </a:r>
            <a:r>
              <a:rPr lang="en-US" sz="1000" dirty="0" smtClean="0"/>
              <a:t>categories:</a:t>
            </a:r>
          </a:p>
          <a:p>
            <a:r>
              <a:rPr lang="en-US" sz="1000" dirty="0" smtClean="0"/>
              <a:t>--</a:t>
            </a:r>
            <a:r>
              <a:rPr lang="en-US" sz="1000" b="1" dirty="0" err="1" smtClean="0"/>
              <a:t>PulsNEt</a:t>
            </a:r>
            <a:r>
              <a:rPr lang="en-US" sz="1000" b="1" dirty="0" smtClean="0"/>
              <a:t> </a:t>
            </a:r>
            <a:r>
              <a:rPr lang="en-US" sz="1000" dirty="0" smtClean="0"/>
              <a:t>- identified </a:t>
            </a:r>
            <a:r>
              <a:rPr lang="en-US" sz="1000" dirty="0"/>
              <a:t>by the </a:t>
            </a:r>
            <a:r>
              <a:rPr lang="en-US" sz="1000" dirty="0" err="1"/>
              <a:t>PulseNet</a:t>
            </a:r>
            <a:r>
              <a:rPr lang="en-US" sz="1000" dirty="0"/>
              <a:t> database group at CDC, they notify states of clusters which have an above baseline increase in a particular pattern (usually over a 60 day period) </a:t>
            </a:r>
            <a:endParaRPr lang="en-US" sz="1000" dirty="0" smtClean="0"/>
          </a:p>
          <a:p>
            <a:r>
              <a:rPr lang="en-US" sz="1000" dirty="0" smtClean="0"/>
              <a:t>--</a:t>
            </a:r>
            <a:r>
              <a:rPr lang="en-US" sz="1000" dirty="0"/>
              <a:t>We tend to send out notifications to you all, the LHDs and RHDs, and request an interview of cases.  </a:t>
            </a:r>
          </a:p>
          <a:p>
            <a:r>
              <a:rPr lang="en-US" sz="1000" dirty="0"/>
              <a:t>The cluster </a:t>
            </a:r>
            <a:r>
              <a:rPr lang="en-US" sz="1000" dirty="0" smtClean="0"/>
              <a:t>gets </a:t>
            </a:r>
            <a:r>
              <a:rPr lang="en-US" sz="1000" dirty="0"/>
              <a:t>upgraded or considered a higher priority when the </a:t>
            </a:r>
            <a:r>
              <a:rPr lang="en-US" sz="1000" b="1" dirty="0"/>
              <a:t>CDC </a:t>
            </a:r>
            <a:r>
              <a:rPr lang="en-US" sz="1000" b="1" dirty="0" err="1"/>
              <a:t>OutbreakNet</a:t>
            </a:r>
            <a:r>
              <a:rPr lang="en-US" sz="1000" b="1" dirty="0"/>
              <a:t> </a:t>
            </a:r>
            <a:r>
              <a:rPr lang="en-US" sz="1000" dirty="0"/>
              <a:t>team gets involved. The </a:t>
            </a:r>
            <a:r>
              <a:rPr lang="en-US" sz="1000" dirty="0" err="1"/>
              <a:t>OutbreakNet</a:t>
            </a:r>
            <a:r>
              <a:rPr lang="en-US" sz="1000" dirty="0"/>
              <a:t> team are the epidemiologists and EIS officers at CDC who are pursuing </a:t>
            </a:r>
            <a:r>
              <a:rPr lang="en-US" sz="1000" dirty="0" smtClean="0"/>
              <a:t>certain </a:t>
            </a:r>
            <a:r>
              <a:rPr lang="en-US" sz="1000" dirty="0"/>
              <a:t>PN clusters.  Several factors also go into their algorithm.  Once we get notified by the CDC </a:t>
            </a:r>
            <a:r>
              <a:rPr lang="en-US" sz="1000" dirty="0" err="1"/>
              <a:t>OutbreakNet</a:t>
            </a:r>
            <a:r>
              <a:rPr lang="en-US" sz="1000" dirty="0"/>
              <a:t> team, we put a higher priority on those clusters.  </a:t>
            </a:r>
            <a:r>
              <a:rPr lang="en-US" sz="1000" dirty="0" smtClean="0"/>
              <a:t>Hopefully</a:t>
            </a:r>
            <a:r>
              <a:rPr lang="en-US" sz="1000" dirty="0"/>
              <a:t>, we would have already received notification from our lab or </a:t>
            </a:r>
            <a:r>
              <a:rPr lang="en-US" sz="1000" dirty="0" err="1"/>
              <a:t>PulseNet</a:t>
            </a:r>
            <a:r>
              <a:rPr lang="en-US" sz="1000" dirty="0"/>
              <a:t> cluster and already requested </a:t>
            </a:r>
            <a:r>
              <a:rPr lang="en-US" sz="1000" dirty="0" smtClean="0"/>
              <a:t>questionnaires. And </a:t>
            </a:r>
            <a:r>
              <a:rPr lang="en-US" sz="1000" dirty="0"/>
              <a:t>then, when the </a:t>
            </a:r>
            <a:r>
              <a:rPr lang="en-US" sz="1000" dirty="0" err="1"/>
              <a:t>OutbreakNet</a:t>
            </a:r>
            <a:r>
              <a:rPr lang="en-US" sz="1000" dirty="0"/>
              <a:t> team at CDC start holding conference calls, there is a bump up in priority and then even higher when there is a strong hypothesis or suspect vehicle.</a:t>
            </a:r>
          </a:p>
        </p:txBody>
      </p:sp>
      <p:sp>
        <p:nvSpPr>
          <p:cNvPr id="4" name="Slide Number Placeholder 3"/>
          <p:cNvSpPr>
            <a:spLocks noGrp="1"/>
          </p:cNvSpPr>
          <p:nvPr>
            <p:ph type="sldNum" sz="quarter" idx="10"/>
          </p:nvPr>
        </p:nvSpPr>
        <p:spPr/>
        <p:txBody>
          <a:bodyPr/>
          <a:lstStyle/>
          <a:p>
            <a:pPr>
              <a:defRPr/>
            </a:pPr>
            <a:fld id="{B9E73613-1DC5-49A3-A26D-90E3EB9F3AC9}"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t>Interviewer Training </a:t>
            </a:r>
            <a:endParaRPr lang="en-US"/>
          </a:p>
        </p:txBody>
      </p:sp>
    </p:spTree>
    <p:extLst>
      <p:ext uri="{BB962C8B-B14F-4D97-AF65-F5344CB8AC3E}">
        <p14:creationId xmlns:p14="http://schemas.microsoft.com/office/powerpoint/2010/main" val="141976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4</a:t>
            </a:fld>
            <a:endParaRPr lang="en-US"/>
          </a:p>
        </p:txBody>
      </p:sp>
    </p:spTree>
    <p:extLst>
      <p:ext uri="{BB962C8B-B14F-4D97-AF65-F5344CB8AC3E}">
        <p14:creationId xmlns:p14="http://schemas.microsoft.com/office/powerpoint/2010/main" val="701536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Here are a few examples where case interviews played a strong part in identifying the vehicle</a:t>
            </a:r>
          </a:p>
          <a:p>
            <a:r>
              <a:rPr lang="en-US" sz="1000" dirty="0"/>
              <a:t>The </a:t>
            </a:r>
            <a:r>
              <a:rPr lang="en-US" sz="1000" b="1" dirty="0" err="1"/>
              <a:t>E.coli</a:t>
            </a:r>
            <a:r>
              <a:rPr lang="en-US" sz="1000" b="1" dirty="0"/>
              <a:t> O157 </a:t>
            </a:r>
            <a:r>
              <a:rPr lang="en-US" sz="1000" dirty="0"/>
              <a:t>outbreak involving </a:t>
            </a:r>
            <a:r>
              <a:rPr lang="en-US" sz="1000" b="1" dirty="0"/>
              <a:t>cookie dough in 2009 </a:t>
            </a:r>
            <a:r>
              <a:rPr lang="en-US" sz="1000" dirty="0"/>
              <a:t>.  </a:t>
            </a:r>
            <a:r>
              <a:rPr lang="en-US" sz="1000" dirty="0" smtClean="0"/>
              <a:t>Serious condition</a:t>
            </a:r>
            <a:r>
              <a:rPr lang="en-US" sz="1000" dirty="0"/>
              <a:t>, some cases developed HUS, noticed a high number of female cases, urgency to figure this one quickly.</a:t>
            </a:r>
          </a:p>
          <a:p>
            <a:r>
              <a:rPr lang="en-US" sz="1000" dirty="0" smtClean="0"/>
              <a:t>--</a:t>
            </a:r>
            <a:r>
              <a:rPr lang="en-US" sz="1000" dirty="0"/>
              <a:t>key turning point when a CDC </a:t>
            </a:r>
            <a:r>
              <a:rPr lang="en-US" sz="1000" dirty="0" err="1"/>
              <a:t>epi</a:t>
            </a:r>
            <a:r>
              <a:rPr lang="en-US" sz="1000" dirty="0"/>
              <a:t> conducted open-interviews in the state of Washington of about 5 cases in one night.  On her 2</a:t>
            </a:r>
            <a:r>
              <a:rPr lang="en-US" sz="1000" baseline="30000" dirty="0"/>
              <a:t>nd</a:t>
            </a:r>
            <a:r>
              <a:rPr lang="en-US" sz="1000" dirty="0"/>
              <a:t> interview, noticed that the case reported cookie dough as did the 1</a:t>
            </a:r>
            <a:r>
              <a:rPr lang="en-US" sz="1000" baseline="30000" dirty="0"/>
              <a:t>st</a:t>
            </a:r>
            <a:r>
              <a:rPr lang="en-US" sz="1000" dirty="0"/>
              <a:t> case. </a:t>
            </a:r>
            <a:r>
              <a:rPr lang="en-US" sz="1000" dirty="0" smtClean="0"/>
              <a:t>(</a:t>
            </a:r>
            <a:r>
              <a:rPr lang="en-US" sz="1000" dirty="0"/>
              <a:t>Cookie dough was not on the list of food items on the original questionnaire).  Asked the remaining cases about cookie dough exposure.  They all said yes.  Reported findings next day on a call, and so other states started asking about cookie dough.  Led to a </a:t>
            </a:r>
            <a:r>
              <a:rPr lang="en-US" sz="1000" dirty="0" smtClean="0"/>
              <a:t>recall --</a:t>
            </a:r>
            <a:r>
              <a:rPr lang="en-US" sz="1000" b="1" dirty="0"/>
              <a:t>Listeria </a:t>
            </a:r>
            <a:r>
              <a:rPr lang="en-US" sz="1000" dirty="0"/>
              <a:t>outbreak in </a:t>
            </a:r>
            <a:r>
              <a:rPr lang="en-US" sz="1000" b="1" dirty="0"/>
              <a:t>2011,</a:t>
            </a:r>
            <a:r>
              <a:rPr lang="en-US" sz="1000" dirty="0"/>
              <a:t> multistate outbreak involving </a:t>
            </a:r>
            <a:r>
              <a:rPr lang="en-US" sz="1000" b="1" dirty="0"/>
              <a:t>cantaloupes</a:t>
            </a:r>
            <a:r>
              <a:rPr lang="en-US" sz="1000" dirty="0"/>
              <a:t> and subsequently led to a recall.  Colorado noticed the increase and over a weekend had cantaloupes as a leading hypothesis.  Other states with cases notified, including Texas (2 cases), and because the Listeria </a:t>
            </a:r>
            <a:r>
              <a:rPr lang="en-US" sz="1000" dirty="0" smtClean="0"/>
              <a:t>initiative </a:t>
            </a:r>
            <a:r>
              <a:rPr lang="en-US" sz="1000" dirty="0"/>
              <a:t>case form is conducted for all Listeria cases, we knew that our cases, as well as the other states cases, reported exposure to cantaloupes. </a:t>
            </a:r>
            <a:r>
              <a:rPr lang="en-US" sz="1000" dirty="0" smtClean="0"/>
              <a:t>Benefit </a:t>
            </a:r>
            <a:r>
              <a:rPr lang="en-US" sz="1000" dirty="0"/>
              <a:t>of interviewing before case is identified as part of a cluster (Not always practical with Salmonella).</a:t>
            </a:r>
          </a:p>
          <a:p>
            <a:r>
              <a:rPr lang="en-US" sz="1000" dirty="0"/>
              <a:t>--</a:t>
            </a:r>
            <a:r>
              <a:rPr lang="en-US" sz="1000" b="1" dirty="0"/>
              <a:t>Salmonella Bareilly</a:t>
            </a:r>
            <a:r>
              <a:rPr lang="en-US" sz="1000" dirty="0"/>
              <a:t>, </a:t>
            </a:r>
            <a:r>
              <a:rPr lang="en-US" sz="1000" dirty="0" smtClean="0"/>
              <a:t>in </a:t>
            </a:r>
            <a:r>
              <a:rPr lang="en-US" sz="1000" b="1" dirty="0"/>
              <a:t>2012</a:t>
            </a:r>
            <a:r>
              <a:rPr lang="en-US" sz="1000" dirty="0"/>
              <a:t>, led to the recall of</a:t>
            </a:r>
            <a:r>
              <a:rPr lang="en-US" sz="1000" b="1" dirty="0"/>
              <a:t> raw tuna scrape </a:t>
            </a:r>
            <a:r>
              <a:rPr lang="en-US" sz="1000" dirty="0"/>
              <a:t>product (found to be commonly used in spicy tuna rolls and a few other sushi dishes).  Early and detailed interviews of 2 cases in Texas identified a restaurant cluster that was key in </a:t>
            </a:r>
            <a:r>
              <a:rPr lang="en-US" sz="1000" dirty="0" err="1"/>
              <a:t>traceback</a:t>
            </a:r>
            <a:r>
              <a:rPr lang="en-US" sz="1000" dirty="0"/>
              <a:t> efforts by regulatory folks and to the recall.</a:t>
            </a:r>
          </a:p>
          <a:p>
            <a:r>
              <a:rPr lang="en-US" sz="1000" dirty="0"/>
              <a:t>---</a:t>
            </a:r>
            <a:r>
              <a:rPr lang="en-US" sz="1000" b="1" dirty="0"/>
              <a:t>Salmonella </a:t>
            </a:r>
            <a:r>
              <a:rPr lang="en-US" sz="1000" b="1" dirty="0" err="1"/>
              <a:t>Agona</a:t>
            </a:r>
            <a:r>
              <a:rPr lang="en-US" sz="1000" b="1" dirty="0"/>
              <a:t>, </a:t>
            </a:r>
            <a:r>
              <a:rPr lang="en-US" sz="1000" dirty="0"/>
              <a:t>in </a:t>
            </a:r>
            <a:r>
              <a:rPr lang="en-US" sz="1000" b="1" dirty="0"/>
              <a:t>2011</a:t>
            </a:r>
            <a:r>
              <a:rPr lang="en-US" sz="1000" dirty="0"/>
              <a:t>, led to the recall of </a:t>
            </a:r>
            <a:r>
              <a:rPr lang="en-US" sz="1000" b="1" dirty="0"/>
              <a:t>papaya</a:t>
            </a:r>
            <a:r>
              <a:rPr lang="en-US" sz="1000" dirty="0"/>
              <a:t>.  Somewhat complex investigation but getting good, detailed location information of grocery stores was very important in helping regulatory (and RRT) conduct </a:t>
            </a:r>
            <a:r>
              <a:rPr lang="en-US" sz="1000" dirty="0" err="1"/>
              <a:t>traceback</a:t>
            </a:r>
            <a:r>
              <a:rPr lang="en-US" sz="1000" dirty="0"/>
              <a:t> and determine the source of the papayas</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pPr>
              <a:defRPr/>
            </a:pPr>
            <a:fld id="{B9E73613-1DC5-49A3-A26D-90E3EB9F3AC9}"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t>Interviewer Training </a:t>
            </a:r>
            <a:endParaRPr lang="en-US"/>
          </a:p>
        </p:txBody>
      </p:sp>
    </p:spTree>
    <p:extLst>
      <p:ext uri="{BB962C8B-B14F-4D97-AF65-F5344CB8AC3E}">
        <p14:creationId xmlns:p14="http://schemas.microsoft.com/office/powerpoint/2010/main" val="1760589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Most of you are familiar with our Texas </a:t>
            </a:r>
            <a:r>
              <a:rPr lang="en-US" sz="1100" dirty="0" err="1"/>
              <a:t>hyp</a:t>
            </a:r>
            <a:r>
              <a:rPr lang="en-US" sz="1100" dirty="0"/>
              <a:t> gen- Q but for those who are not, just a quick review…</a:t>
            </a:r>
          </a:p>
          <a:p>
            <a:r>
              <a:rPr lang="en-US" sz="1100" dirty="0" smtClean="0"/>
              <a:t>The </a:t>
            </a:r>
            <a:r>
              <a:rPr lang="en-US" sz="1100" dirty="0"/>
              <a:t>goals of the TX </a:t>
            </a:r>
            <a:r>
              <a:rPr lang="en-US" sz="1100" dirty="0" err="1"/>
              <a:t>hyp</a:t>
            </a:r>
            <a:r>
              <a:rPr lang="en-US" sz="1100" dirty="0"/>
              <a:t>-gen Q was to balance CDC and Texas’s needs.  And also to balance asking </a:t>
            </a:r>
            <a:r>
              <a:rPr lang="en-US" sz="1100" dirty="0" smtClean="0"/>
              <a:t>about a lot </a:t>
            </a:r>
            <a:r>
              <a:rPr lang="en-US" sz="1100" dirty="0"/>
              <a:t>of details </a:t>
            </a:r>
            <a:r>
              <a:rPr lang="en-US" sz="1100" dirty="0" smtClean="0"/>
              <a:t>regarding </a:t>
            </a:r>
            <a:r>
              <a:rPr lang="en-US" sz="1100" dirty="0"/>
              <a:t>food items with being able to ask about more food items.</a:t>
            </a:r>
          </a:p>
          <a:p>
            <a:r>
              <a:rPr lang="en-US" sz="1100" dirty="0"/>
              <a:t>CDC came out with their national </a:t>
            </a:r>
            <a:r>
              <a:rPr lang="en-US" sz="1100" dirty="0" err="1"/>
              <a:t>hyp</a:t>
            </a:r>
            <a:r>
              <a:rPr lang="en-US" sz="1100" dirty="0"/>
              <a:t>-gen questionnaire which had less food items but asks </a:t>
            </a:r>
            <a:r>
              <a:rPr lang="en-US" sz="1100" dirty="0" smtClean="0"/>
              <a:t>for </a:t>
            </a:r>
            <a:r>
              <a:rPr lang="en-US" sz="1100" dirty="0"/>
              <a:t>more </a:t>
            </a:r>
            <a:r>
              <a:rPr lang="en-US" sz="1100" dirty="0" smtClean="0"/>
              <a:t>details </a:t>
            </a:r>
            <a:r>
              <a:rPr lang="en-US" sz="1100" dirty="0"/>
              <a:t>on particular items.  But we still wanted to be able to ask about more food items and also to add some food items that are specific to Texans.  We’ve also included items that would be helpful to LHDs or RHDs that were not on the national Q such as daycare questions</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pPr>
              <a:defRPr/>
            </a:pPr>
            <a:fld id="{B9E73613-1DC5-49A3-A26D-90E3EB9F3AC9}"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t>Interviewer Training </a:t>
            </a:r>
            <a:endParaRPr lang="en-US"/>
          </a:p>
        </p:txBody>
      </p:sp>
    </p:spTree>
    <p:extLst>
      <p:ext uri="{BB962C8B-B14F-4D97-AF65-F5344CB8AC3E}">
        <p14:creationId xmlns:p14="http://schemas.microsoft.com/office/powerpoint/2010/main" val="1588877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So before we begin, as many</a:t>
            </a:r>
            <a:r>
              <a:rPr lang="en-US" sz="1100" baseline="0" dirty="0" smtClean="0"/>
              <a:t> of you know, </a:t>
            </a:r>
            <a:endParaRPr lang="en-US" sz="1100" dirty="0"/>
          </a:p>
          <a:p>
            <a:r>
              <a:rPr lang="en-US" sz="1100" dirty="0"/>
              <a:t> </a:t>
            </a:r>
            <a:r>
              <a:rPr lang="en-US" sz="1100" dirty="0" smtClean="0"/>
              <a:t>Case-patient </a:t>
            </a:r>
            <a:r>
              <a:rPr lang="en-US" sz="1100" dirty="0"/>
              <a:t>interviews, using a standardized questionnaire, are essential tools for implicating a specific food item or other exposure as the cause of a cluster of illnesses. </a:t>
            </a:r>
            <a:r>
              <a:rPr lang="en-US" sz="1100" dirty="0" smtClean="0"/>
              <a:t> </a:t>
            </a:r>
          </a:p>
          <a:p>
            <a:r>
              <a:rPr lang="en-US" sz="1100" dirty="0" smtClean="0"/>
              <a:t>-- Identification </a:t>
            </a:r>
            <a:r>
              <a:rPr lang="en-US" sz="1100" dirty="0"/>
              <a:t>of a source </a:t>
            </a:r>
            <a:r>
              <a:rPr lang="en-US" sz="1100" dirty="0" smtClean="0"/>
              <a:t>can prevent </a:t>
            </a:r>
            <a:r>
              <a:rPr lang="en-US" sz="1100" dirty="0"/>
              <a:t>additional </a:t>
            </a:r>
            <a:r>
              <a:rPr lang="en-US" sz="1100" dirty="0" smtClean="0"/>
              <a:t>cases</a:t>
            </a:r>
            <a:r>
              <a:rPr lang="en-US" sz="1100" baseline="0" dirty="0" smtClean="0"/>
              <a:t> </a:t>
            </a:r>
            <a:r>
              <a:rPr lang="en-US" sz="1100" dirty="0" smtClean="0"/>
              <a:t>and also </a:t>
            </a:r>
            <a:r>
              <a:rPr lang="en-US" sz="1100" dirty="0"/>
              <a:t>be used by local, state, and federal regulatory agencies to alter allowed practices and standards along the continuum from the farm to the table. </a:t>
            </a:r>
            <a:endParaRPr lang="en-US" sz="1100" dirty="0" smtClean="0"/>
          </a:p>
          <a:p>
            <a:pPr defTabSz="913303">
              <a:defRPr/>
            </a:pPr>
            <a:r>
              <a:rPr lang="en-US" sz="1100" dirty="0" smtClean="0"/>
              <a:t>--Sometimes, an interview of even a single case-patient can identify a</a:t>
            </a:r>
            <a:r>
              <a:rPr lang="en-US" sz="1100" baseline="0" dirty="0" smtClean="0"/>
              <a:t> suspect item. </a:t>
            </a:r>
            <a:r>
              <a:rPr lang="en-US" sz="1100" dirty="0" smtClean="0"/>
              <a:t>This doesn’t mean that all clusters will be solved if interviews are conducted in an ideal manner! </a:t>
            </a:r>
          </a:p>
          <a:p>
            <a:pPr defTabSz="913303">
              <a:defRPr/>
            </a:pPr>
            <a:r>
              <a:rPr lang="en-US" sz="1100" dirty="0" smtClean="0"/>
              <a:t>But</a:t>
            </a:r>
            <a:r>
              <a:rPr lang="en-US" sz="1100" baseline="0" dirty="0" smtClean="0"/>
              <a:t> </a:t>
            </a:r>
            <a:r>
              <a:rPr kumimoji="1" lang="en-US" sz="1100" b="1" dirty="0" smtClean="0">
                <a:solidFill>
                  <a:srgbClr val="7030A0"/>
                </a:solidFill>
                <a:latin typeface="Arial" charset="0"/>
              </a:rPr>
              <a:t>Your contribution on each and every interview is critical to the success of identifying causes of foodborne illnesses and is very much appreciated!!</a:t>
            </a:r>
            <a:endParaRPr lang="en-US" sz="1100" b="1" dirty="0" smtClean="0">
              <a:solidFill>
                <a:srgbClr val="7030A0"/>
              </a:solidFill>
            </a:endParaRPr>
          </a:p>
          <a:p>
            <a:endParaRPr lang="en-US" sz="1100" dirty="0"/>
          </a:p>
        </p:txBody>
      </p:sp>
      <p:sp>
        <p:nvSpPr>
          <p:cNvPr id="4" name="Slide Number Placeholder 3"/>
          <p:cNvSpPr>
            <a:spLocks noGrp="1"/>
          </p:cNvSpPr>
          <p:nvPr>
            <p:ph type="sldNum" sz="quarter" idx="10"/>
          </p:nvPr>
        </p:nvSpPr>
        <p:spPr/>
        <p:txBody>
          <a:bodyPr/>
          <a:lstStyle/>
          <a:p>
            <a:pPr>
              <a:defRPr/>
            </a:pPr>
            <a:fld id="{B9E73613-1DC5-49A3-A26D-90E3EB9F3AC9}"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t>Interviewer Training </a:t>
            </a:r>
            <a:endParaRPr lang="en-US"/>
          </a:p>
        </p:txBody>
      </p:sp>
    </p:spTree>
    <p:extLst>
      <p:ext uri="{BB962C8B-B14F-4D97-AF65-F5344CB8AC3E}">
        <p14:creationId xmlns:p14="http://schemas.microsoft.com/office/powerpoint/2010/main" val="2446972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43</a:t>
            </a:fld>
            <a:endParaRPr lang="en-US"/>
          </a:p>
        </p:txBody>
      </p:sp>
    </p:spTree>
    <p:extLst>
      <p:ext uri="{BB962C8B-B14F-4D97-AF65-F5344CB8AC3E}">
        <p14:creationId xmlns:p14="http://schemas.microsoft.com/office/powerpoint/2010/main" val="2786916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Unknown pathogen</a:t>
            </a:r>
            <a:r>
              <a:rPr lang="en-US" baseline="0" dirty="0" smtClean="0"/>
              <a:t>, often suspect norovirus</a:t>
            </a:r>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44</a:t>
            </a:fld>
            <a:endParaRPr lang="en-US" dirty="0"/>
          </a:p>
        </p:txBody>
      </p:sp>
    </p:spTree>
    <p:extLst>
      <p:ext uri="{BB962C8B-B14F-4D97-AF65-F5344CB8AC3E}">
        <p14:creationId xmlns:p14="http://schemas.microsoft.com/office/powerpoint/2010/main" val="485719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Transport time:  as soon as possible because DNA may degrade over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45</a:t>
            </a:fld>
            <a:endParaRPr lang="en-US" dirty="0"/>
          </a:p>
        </p:txBody>
      </p:sp>
    </p:spTree>
    <p:extLst>
      <p:ext uri="{BB962C8B-B14F-4D97-AF65-F5344CB8AC3E}">
        <p14:creationId xmlns:p14="http://schemas.microsoft.com/office/powerpoint/2010/main" val="1351854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46</a:t>
            </a:fld>
            <a:endParaRPr lang="en-US" dirty="0"/>
          </a:p>
        </p:txBody>
      </p:sp>
    </p:spTree>
    <p:extLst>
      <p:ext uri="{BB962C8B-B14F-4D97-AF65-F5344CB8AC3E}">
        <p14:creationId xmlns:p14="http://schemas.microsoft.com/office/powerpoint/2010/main" val="2847597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47</a:t>
            </a:fld>
            <a:endParaRPr lang="en-US"/>
          </a:p>
        </p:txBody>
      </p:sp>
    </p:spTree>
    <p:extLst>
      <p:ext uri="{BB962C8B-B14F-4D97-AF65-F5344CB8AC3E}">
        <p14:creationId xmlns:p14="http://schemas.microsoft.com/office/powerpoint/2010/main" val="3732310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48</a:t>
            </a:fld>
            <a:endParaRPr lang="en-US"/>
          </a:p>
        </p:txBody>
      </p:sp>
    </p:spTree>
    <p:extLst>
      <p:ext uri="{BB962C8B-B14F-4D97-AF65-F5344CB8AC3E}">
        <p14:creationId xmlns:p14="http://schemas.microsoft.com/office/powerpoint/2010/main" val="2687658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49</a:t>
            </a:fld>
            <a:endParaRPr lang="en-US"/>
          </a:p>
        </p:txBody>
      </p:sp>
    </p:spTree>
    <p:extLst>
      <p:ext uri="{BB962C8B-B14F-4D97-AF65-F5344CB8AC3E}">
        <p14:creationId xmlns:p14="http://schemas.microsoft.com/office/powerpoint/2010/main" val="326387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Guidelines- 2</a:t>
            </a:r>
            <a:r>
              <a:rPr lang="en-US" baseline="30000" dirty="0" smtClean="0"/>
              <a:t>nd</a:t>
            </a:r>
            <a:r>
              <a:rPr lang="en-US" dirty="0" smtClean="0"/>
              <a:t> edition</a:t>
            </a:r>
          </a:p>
          <a:p>
            <a:pPr lvl="1"/>
            <a:r>
              <a:rPr lang="en-US" dirty="0" smtClean="0"/>
              <a:t>describes the overall approach to foodborne disease outbreaks, including preparation, detection, investigation, control and follow-up. </a:t>
            </a:r>
          </a:p>
          <a:p>
            <a:r>
              <a:rPr lang="en-US" dirty="0" smtClean="0"/>
              <a:t>CIFOR Toolkit</a:t>
            </a:r>
          </a:p>
          <a:p>
            <a:pPr lvl="1"/>
            <a:r>
              <a:rPr lang="en-US" dirty="0" smtClean="0"/>
              <a:t>intended to further the ability of state and local health departments to understand the contents of the </a:t>
            </a:r>
            <a:r>
              <a:rPr lang="en-US" i="1" dirty="0" smtClean="0"/>
              <a:t>Guidelines</a:t>
            </a:r>
            <a:r>
              <a:rPr lang="en-US" dirty="0" smtClean="0"/>
              <a:t>, to conduct a self-assessment of their outbreak detection and investigation procedures, and to implement appropriate recommendations from the nine chapters in the </a:t>
            </a:r>
            <a:r>
              <a:rPr lang="en-US" i="1" dirty="0" smtClean="0"/>
              <a:t>Guidelines.</a:t>
            </a:r>
            <a:endParaRPr lang="en-US" dirty="0" smtClean="0"/>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5</a:t>
            </a:fld>
            <a:endParaRPr lang="en-US"/>
          </a:p>
        </p:txBody>
      </p:sp>
    </p:spTree>
    <p:extLst>
      <p:ext uri="{BB962C8B-B14F-4D97-AF65-F5344CB8AC3E}">
        <p14:creationId xmlns:p14="http://schemas.microsoft.com/office/powerpoint/2010/main" val="4016676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known pathogen in an outbreak, Can request hospital/clinic  labs to forward specimens to DSHS for confirmation</a:t>
            </a:r>
            <a:r>
              <a:rPr lang="en-US" baseline="0" dirty="0" smtClean="0"/>
              <a:t> and molecular subtyping.</a:t>
            </a:r>
          </a:p>
          <a:p>
            <a:endParaRPr lang="en-US" baseline="0" dirty="0" smtClean="0"/>
          </a:p>
          <a:p>
            <a:r>
              <a:rPr lang="en-US" baseline="0" dirty="0" smtClean="0"/>
              <a:t>Molecular subtyping can be useful…</a:t>
            </a:r>
            <a:endParaRPr lang="en-US" dirty="0" smtClean="0"/>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50</a:t>
            </a:fld>
            <a:endParaRPr lang="en-US" dirty="0"/>
          </a:p>
        </p:txBody>
      </p:sp>
    </p:spTree>
    <p:extLst>
      <p:ext uri="{BB962C8B-B14F-4D97-AF65-F5344CB8AC3E}">
        <p14:creationId xmlns:p14="http://schemas.microsoft.com/office/powerpoint/2010/main" val="3280750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51</a:t>
            </a:fld>
            <a:endParaRPr lang="en-US" dirty="0"/>
          </a:p>
        </p:txBody>
      </p:sp>
    </p:spTree>
    <p:extLst>
      <p:ext uri="{BB962C8B-B14F-4D97-AF65-F5344CB8AC3E}">
        <p14:creationId xmlns:p14="http://schemas.microsoft.com/office/powerpoint/2010/main" val="2794801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dirty="0" smtClean="0">
                <a:effectLst/>
              </a:rPr>
              <a:t>Food is tested only upon request from DSHS, local city county health departments, and hospitals. All food testing is done by standard methods following the Bacteriological Analytical Manual, FDA, 8th Edition.</a:t>
            </a:r>
          </a:p>
          <a:p>
            <a:endParaRPr lang="en-US" dirty="0" smtClean="0">
              <a:effectLst/>
            </a:endParaRPr>
          </a:p>
          <a:p>
            <a:r>
              <a:rPr lang="en-US" dirty="0" smtClean="0">
                <a:effectLst/>
              </a:rPr>
              <a:t>Methods:</a:t>
            </a:r>
          </a:p>
          <a:p>
            <a:r>
              <a:rPr lang="en-US" dirty="0" err="1" smtClean="0">
                <a:effectLst/>
              </a:rPr>
              <a:t>Bax</a:t>
            </a:r>
            <a:r>
              <a:rPr lang="en-US" dirty="0" smtClean="0">
                <a:effectLst/>
              </a:rPr>
              <a:t> system </a:t>
            </a:r>
          </a:p>
          <a:p>
            <a:r>
              <a:rPr lang="en-US" dirty="0" smtClean="0">
                <a:effectLst/>
              </a:rPr>
              <a:t>Traditional Culture Methods (BAM) </a:t>
            </a:r>
          </a:p>
          <a:p>
            <a:r>
              <a:rPr lang="en-US" dirty="0" smtClean="0">
                <a:effectLst/>
              </a:rPr>
              <a:t>mini-VIDAS </a:t>
            </a:r>
          </a:p>
          <a:p>
            <a:endParaRPr lang="en-US" dirty="0" smtClean="0">
              <a:effectLst/>
            </a:endParaRPr>
          </a:p>
          <a:p>
            <a:pPr lvl="0"/>
            <a:r>
              <a:rPr lang="en-US" dirty="0" smtClean="0"/>
              <a:t>E. coli O157:H7 testing</a:t>
            </a:r>
          </a:p>
          <a:p>
            <a:r>
              <a:rPr lang="en-US" dirty="0" smtClean="0"/>
              <a:t>“Big 6” non-O157 testing (O26, O45, O103, O111, O121, O145).  But we can</a:t>
            </a:r>
          </a:p>
          <a:p>
            <a:r>
              <a:rPr lang="en-US" dirty="0" smtClean="0"/>
              <a:t>For E. coli O157:H7 there are not limitations.  We can test anything only test raw ground beef for this test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52</a:t>
            </a:fld>
            <a:endParaRPr lang="en-US" dirty="0"/>
          </a:p>
        </p:txBody>
      </p:sp>
    </p:spTree>
    <p:extLst>
      <p:ext uri="{BB962C8B-B14F-4D97-AF65-F5344CB8AC3E}">
        <p14:creationId xmlns:p14="http://schemas.microsoft.com/office/powerpoint/2010/main" val="2271375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Quik</a:t>
            </a:r>
            <a:r>
              <a:rPr lang="en-US" sz="1200" kern="1200" dirty="0" smtClean="0">
                <a:solidFill>
                  <a:schemeClr val="tx1"/>
                </a:solidFill>
                <a:effectLst/>
                <a:latin typeface="+mn-lt"/>
                <a:ea typeface="+mn-ea"/>
                <a:cs typeface="+mn-cs"/>
              </a:rPr>
              <a:t>-Swabs (3M) or </a:t>
            </a:r>
            <a:r>
              <a:rPr lang="en-US" sz="1200" kern="1200" dirty="0" err="1" smtClean="0">
                <a:solidFill>
                  <a:schemeClr val="tx1"/>
                </a:solidFill>
                <a:effectLst/>
                <a:latin typeface="+mn-lt"/>
                <a:ea typeface="+mn-ea"/>
                <a:cs typeface="+mn-cs"/>
              </a:rPr>
              <a:t>Spongesicles</a:t>
            </a:r>
            <a:r>
              <a:rPr lang="en-US" sz="1200" kern="1200" smtClean="0">
                <a:solidFill>
                  <a:schemeClr val="tx1"/>
                </a:solidFill>
                <a:effectLst/>
                <a:latin typeface="+mn-lt"/>
                <a:ea typeface="+mn-ea"/>
                <a:cs typeface="+mn-cs"/>
              </a:rPr>
              <a:t> (Various providers) </a:t>
            </a:r>
            <a:endParaRPr lang="en-US" dirty="0" smtClean="0"/>
          </a:p>
          <a:p>
            <a:endParaRPr lang="en-US" dirty="0" smtClean="0"/>
          </a:p>
          <a:p>
            <a:r>
              <a:rPr lang="en-US" dirty="0" smtClean="0"/>
              <a:t>If Environmental Swabs are to be collected, we would need a head’s up on how many and they would have be collected by a registered sanitarian.</a:t>
            </a:r>
          </a:p>
          <a:p>
            <a:endParaRPr lang="en-US" dirty="0" smtClean="0"/>
          </a:p>
          <a:p>
            <a:r>
              <a:rPr lang="en-US" dirty="0" smtClean="0"/>
              <a:t>As far as the Consumer Microbiology Lab, we can only test </a:t>
            </a:r>
            <a:r>
              <a:rPr lang="en-US" i="1" dirty="0" smtClean="0"/>
              <a:t>Salmonella</a:t>
            </a:r>
            <a:r>
              <a:rPr lang="en-US" dirty="0" smtClean="0"/>
              <a:t> for the following matrices:</a:t>
            </a:r>
          </a:p>
          <a:p>
            <a:pPr lvl="0"/>
            <a:r>
              <a:rPr lang="en-US" dirty="0" smtClean="0"/>
              <a:t>Food</a:t>
            </a:r>
          </a:p>
          <a:p>
            <a:r>
              <a:rPr lang="en-US" dirty="0" smtClean="0"/>
              <a:t>Environmental Swabs</a:t>
            </a:r>
          </a:p>
          <a:p>
            <a:r>
              <a:rPr lang="en-US" dirty="0" smtClean="0"/>
              <a:t>That is standard practice that all samples collected should be by registered sanitarian.  I understand this could be from opened packages from a case patient and that would be acceptable for investigational purposes.  But we need a clear chain of custody from the home to the lab.</a:t>
            </a:r>
          </a:p>
          <a:p>
            <a:endParaRPr lang="en-US" dirty="0"/>
          </a:p>
        </p:txBody>
      </p:sp>
      <p:sp>
        <p:nvSpPr>
          <p:cNvPr id="4" name="Slide Number Placeholder 3"/>
          <p:cNvSpPr>
            <a:spLocks noGrp="1"/>
          </p:cNvSpPr>
          <p:nvPr>
            <p:ph type="sldNum" sz="quarter" idx="10"/>
          </p:nvPr>
        </p:nvSpPr>
        <p:spPr/>
        <p:txBody>
          <a:bodyPr/>
          <a:lstStyle/>
          <a:p>
            <a:fld id="{DD64A375-A490-4722-8214-FFF7AB84897D}" type="slidenum">
              <a:rPr lang="en-US" smtClean="0"/>
              <a:pPr/>
              <a:t>53</a:t>
            </a:fld>
            <a:endParaRPr lang="en-US" dirty="0"/>
          </a:p>
        </p:txBody>
      </p:sp>
    </p:spTree>
    <p:extLst>
      <p:ext uri="{BB962C8B-B14F-4D97-AF65-F5344CB8AC3E}">
        <p14:creationId xmlns:p14="http://schemas.microsoft.com/office/powerpoint/2010/main" val="956539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FB572-FCA2-4D56-82C7-7B04BDFA18AC}" type="slidenum">
              <a:rPr lang="en-US" smtClean="0"/>
              <a:t>54</a:t>
            </a:fld>
            <a:endParaRPr lang="en-US"/>
          </a:p>
        </p:txBody>
      </p:sp>
    </p:spTree>
    <p:extLst>
      <p:ext uri="{BB962C8B-B14F-4D97-AF65-F5344CB8AC3E}">
        <p14:creationId xmlns:p14="http://schemas.microsoft.com/office/powerpoint/2010/main" val="2613728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55</a:t>
            </a:fld>
            <a:endParaRPr lang="en-US"/>
          </a:p>
        </p:txBody>
      </p:sp>
    </p:spTree>
    <p:extLst>
      <p:ext uri="{BB962C8B-B14F-4D97-AF65-F5344CB8AC3E}">
        <p14:creationId xmlns:p14="http://schemas.microsoft.com/office/powerpoint/2010/main" val="4040231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56</a:t>
            </a:fld>
            <a:endParaRPr lang="en-US"/>
          </a:p>
        </p:txBody>
      </p:sp>
    </p:spTree>
    <p:extLst>
      <p:ext uri="{BB962C8B-B14F-4D97-AF65-F5344CB8AC3E}">
        <p14:creationId xmlns:p14="http://schemas.microsoft.com/office/powerpoint/2010/main" val="2971425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57</a:t>
            </a:fld>
            <a:endParaRPr lang="en-US"/>
          </a:p>
        </p:txBody>
      </p:sp>
    </p:spTree>
    <p:extLst>
      <p:ext uri="{BB962C8B-B14F-4D97-AF65-F5344CB8AC3E}">
        <p14:creationId xmlns:p14="http://schemas.microsoft.com/office/powerpoint/2010/main" val="2726377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Intestinal Anthrax-  ingestion of inadequately cooked meat from…</a:t>
            </a:r>
          </a:p>
          <a:p>
            <a:r>
              <a:rPr lang="en-US" dirty="0" smtClean="0"/>
              <a:t>Brucellosis-  ingestion of raw milk and dairy products (unpasteurized cheeses) from infected animals.</a:t>
            </a:r>
          </a:p>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58</a:t>
            </a:fld>
            <a:endParaRPr lang="en-US"/>
          </a:p>
        </p:txBody>
      </p:sp>
    </p:spTree>
    <p:extLst>
      <p:ext uri="{BB962C8B-B14F-4D97-AF65-F5344CB8AC3E}">
        <p14:creationId xmlns:p14="http://schemas.microsoft.com/office/powerpoint/2010/main" val="2543117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59</a:t>
            </a:fld>
            <a:endParaRPr lang="en-US"/>
          </a:p>
        </p:txBody>
      </p:sp>
    </p:spTree>
    <p:extLst>
      <p:ext uri="{BB962C8B-B14F-4D97-AF65-F5344CB8AC3E}">
        <p14:creationId xmlns:p14="http://schemas.microsoft.com/office/powerpoint/2010/main" val="234308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 print</a:t>
            </a:r>
            <a:r>
              <a:rPr lang="en-US" baseline="0" dirty="0" smtClean="0"/>
              <a:t> out.</a:t>
            </a:r>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6</a:t>
            </a:fld>
            <a:endParaRPr lang="en-US"/>
          </a:p>
        </p:txBody>
      </p:sp>
    </p:spTree>
    <p:extLst>
      <p:ext uri="{BB962C8B-B14F-4D97-AF65-F5344CB8AC3E}">
        <p14:creationId xmlns:p14="http://schemas.microsoft.com/office/powerpoint/2010/main" val="36031708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9EAA13-D93B-4EDC-AD1C-F289D992BD51}" type="slidenum">
              <a:rPr lang="en-US" smtClean="0"/>
              <a:t>60</a:t>
            </a:fld>
            <a:endParaRPr lang="en-US"/>
          </a:p>
        </p:txBody>
      </p:sp>
    </p:spTree>
    <p:extLst>
      <p:ext uri="{BB962C8B-B14F-4D97-AF65-F5344CB8AC3E}">
        <p14:creationId xmlns:p14="http://schemas.microsoft.com/office/powerpoint/2010/main" val="478090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7</a:t>
            </a:fld>
            <a:endParaRPr lang="en-US"/>
          </a:p>
        </p:txBody>
      </p:sp>
    </p:spTree>
    <p:extLst>
      <p:ext uri="{BB962C8B-B14F-4D97-AF65-F5344CB8AC3E}">
        <p14:creationId xmlns:p14="http://schemas.microsoft.com/office/powerpoint/2010/main" val="40043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8</a:t>
            </a:fld>
            <a:endParaRPr lang="en-US"/>
          </a:p>
        </p:txBody>
      </p:sp>
    </p:spTree>
    <p:extLst>
      <p:ext uri="{BB962C8B-B14F-4D97-AF65-F5344CB8AC3E}">
        <p14:creationId xmlns:p14="http://schemas.microsoft.com/office/powerpoint/2010/main" val="339275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EAA13-D93B-4EDC-AD1C-F289D992BD51}" type="slidenum">
              <a:rPr lang="en-US" smtClean="0"/>
              <a:t>9</a:t>
            </a:fld>
            <a:endParaRPr lang="en-US"/>
          </a:p>
        </p:txBody>
      </p:sp>
    </p:spTree>
    <p:extLst>
      <p:ext uri="{BB962C8B-B14F-4D97-AF65-F5344CB8AC3E}">
        <p14:creationId xmlns:p14="http://schemas.microsoft.com/office/powerpoint/2010/main" val="357287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866F507-82F2-49A2-A2AD-A9F533345361}" type="datetimeFigureOut">
              <a:rPr lang="en-US" smtClean="0"/>
              <a:t>2/23/2016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14B262E-AA09-4C69-ABDA-814D46B1BAE3}"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6F507-82F2-49A2-A2AD-A9F533345361}"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B262E-AA09-4C69-ABDA-814D46B1BA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6F507-82F2-49A2-A2AD-A9F533345361}"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14B262E-AA09-4C69-ABDA-814D46B1BA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6F507-82F2-49A2-A2AD-A9F533345361}"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B262E-AA09-4C69-ABDA-814D46B1BAE3}"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866F507-82F2-49A2-A2AD-A9F533345361}" type="datetimeFigureOut">
              <a:rPr lang="en-US" smtClean="0"/>
              <a:t>2/23/2016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14B262E-AA09-4C69-ABDA-814D46B1BAE3}"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66F507-82F2-49A2-A2AD-A9F533345361}"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B262E-AA09-4C69-ABDA-814D46B1BAE3}"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66F507-82F2-49A2-A2AD-A9F533345361}"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B262E-AA09-4C69-ABDA-814D46B1BAE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66F507-82F2-49A2-A2AD-A9F533345361}"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B262E-AA09-4C69-ABDA-814D46B1BAE3}"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866F507-82F2-49A2-A2AD-A9F533345361}"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B262E-AA09-4C69-ABDA-814D46B1BA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6F507-82F2-49A2-A2AD-A9F533345361}"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14B262E-AA09-4C69-ABDA-814D46B1BAE3}"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6F507-82F2-49A2-A2AD-A9F533345361}"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B262E-AA09-4C69-ABDA-814D46B1BAE3}"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866F507-82F2-49A2-A2AD-A9F533345361}" type="datetimeFigureOut">
              <a:rPr lang="en-US" smtClean="0"/>
              <a:t>2/23/2016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14B262E-AA09-4C69-ABDA-814D46B1BA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hawaii.gov/health/laboratories/bioterrorism/laboratories/pictures/gel1.jpe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www.about-salmonella.com/" TargetMode="External"/><Relationship Id="rId5" Type="http://schemas.openxmlformats.org/officeDocument/2006/relationships/image" Target="../media/image43.jpeg"/><Relationship Id="rId10" Type="http://schemas.openxmlformats.org/officeDocument/2006/relationships/image" Target="../media/image47.png"/><Relationship Id="rId4" Type="http://schemas.openxmlformats.org/officeDocument/2006/relationships/image" Target="../media/image42.jpeg"/><Relationship Id="rId9"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hawaii.gov/health/laboratories/bioterrorism/laboratories/pictures/gel1.jpe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38.jpeg"/></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n.cdc.gov/nors/login.asp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cdc.gov/nor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FoodborneTexas@dshs.state.tx.u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venessa.cantu@dshs.state.tx.us" TargetMode="External"/><Relationship Id="rId7" Type="http://schemas.openxmlformats.org/officeDocument/2006/relationships/hyperlink" Target="mailto:wendy.albers@dshs.state.tx.u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raymond.dinnan@dshs.state.tx.us" TargetMode="External"/><Relationship Id="rId5" Type="http://schemas.openxmlformats.org/officeDocument/2006/relationships/hyperlink" Target="mailto:irina.cody@dshs.state.tx.us" TargetMode="External"/><Relationship Id="rId4" Type="http://schemas.openxmlformats.org/officeDocument/2006/relationships/hyperlink" Target="mailto:greg.leos@dshs.state.tx.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FOODBORNETEXAS@dshs.state.tx.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505200"/>
            <a:ext cx="6324600" cy="1645920"/>
          </a:xfrm>
        </p:spPr>
        <p:txBody>
          <a:bodyPr/>
          <a:lstStyle/>
          <a:p>
            <a:r>
              <a:rPr lang="en-US" dirty="0" smtClean="0"/>
              <a:t>DSHS </a:t>
            </a:r>
            <a:br>
              <a:rPr lang="en-US" dirty="0" smtClean="0"/>
            </a:br>
            <a:r>
              <a:rPr lang="en-US" dirty="0" smtClean="0"/>
              <a:t>Foodborne Investigation</a:t>
            </a:r>
            <a:br>
              <a:rPr lang="en-US" dirty="0" smtClean="0"/>
            </a:br>
            <a:r>
              <a:rPr lang="en-US" dirty="0" smtClean="0"/>
              <a:t>Guidelines</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28575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5943599"/>
            <a:ext cx="5715000" cy="646331"/>
          </a:xfrm>
          <a:prstGeom prst="rect">
            <a:avLst/>
          </a:prstGeom>
          <a:noFill/>
        </p:spPr>
        <p:txBody>
          <a:bodyPr wrap="square" rtlCol="0">
            <a:spAutoFit/>
          </a:bodyPr>
          <a:lstStyle/>
          <a:p>
            <a:r>
              <a:rPr lang="en-US" sz="3600" dirty="0" smtClean="0"/>
              <a:t>Key Points  To Remember</a:t>
            </a:r>
            <a:endParaRPr lang="en-US" sz="3600" dirty="0"/>
          </a:p>
        </p:txBody>
      </p:sp>
      <p:sp>
        <p:nvSpPr>
          <p:cNvPr id="5" name="TextBox 4"/>
          <p:cNvSpPr txBox="1"/>
          <p:nvPr/>
        </p:nvSpPr>
        <p:spPr>
          <a:xfrm>
            <a:off x="7162800" y="5671082"/>
            <a:ext cx="1752600" cy="861774"/>
          </a:xfrm>
          <a:prstGeom prst="rect">
            <a:avLst/>
          </a:prstGeom>
          <a:noFill/>
        </p:spPr>
        <p:txBody>
          <a:bodyPr wrap="square" rtlCol="0">
            <a:spAutoFit/>
          </a:bodyPr>
          <a:lstStyle/>
          <a:p>
            <a:pPr algn="ctr"/>
            <a:r>
              <a:rPr lang="en-US" dirty="0" smtClean="0">
                <a:solidFill>
                  <a:schemeClr val="bg1"/>
                </a:solidFill>
              </a:rPr>
              <a:t>Epidemiologist Orientation</a:t>
            </a:r>
          </a:p>
          <a:p>
            <a:pPr algn="ctr"/>
            <a:r>
              <a:rPr lang="en-US" sz="1400" dirty="0" smtClean="0">
                <a:solidFill>
                  <a:schemeClr val="bg1"/>
                </a:solidFill>
              </a:rPr>
              <a:t>February 23, 2016</a:t>
            </a:r>
          </a:p>
        </p:txBody>
      </p:sp>
    </p:spTree>
    <p:extLst>
      <p:ext uri="{BB962C8B-B14F-4D97-AF65-F5344CB8AC3E}">
        <p14:creationId xmlns:p14="http://schemas.microsoft.com/office/powerpoint/2010/main" val="2413767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88592"/>
            <a:ext cx="8407893" cy="4407408"/>
          </a:xfrm>
        </p:spPr>
        <p:txBody>
          <a:bodyPr/>
          <a:lstStyle/>
          <a:p>
            <a:pPr>
              <a:buFont typeface="Arial" panose="020B0604020202020204" pitchFamily="34" charset="0"/>
              <a:buChar char="•"/>
            </a:pPr>
            <a:r>
              <a:rPr lang="en-US" sz="2200" dirty="0"/>
              <a:t>DSHS Austin laboratory is only laboratory in the state that can confirm botulism cases</a:t>
            </a:r>
          </a:p>
          <a:p>
            <a:pPr lvl="1"/>
            <a:r>
              <a:rPr lang="en-US" sz="2000" dirty="0"/>
              <a:t>Culture</a:t>
            </a:r>
          </a:p>
          <a:p>
            <a:pPr lvl="1"/>
            <a:r>
              <a:rPr lang="en-US" sz="2000" dirty="0"/>
              <a:t>Mouse assay</a:t>
            </a:r>
          </a:p>
          <a:p>
            <a:pPr lvl="1"/>
            <a:endParaRPr lang="en-US" dirty="0"/>
          </a:p>
          <a:p>
            <a:pPr>
              <a:buFont typeface="Arial" panose="020B0604020202020204" pitchFamily="34" charset="0"/>
              <a:buChar char="•"/>
            </a:pPr>
            <a:r>
              <a:rPr lang="en-US" sz="2200" dirty="0" smtClean="0"/>
              <a:t>Please </a:t>
            </a:r>
            <a:r>
              <a:rPr lang="en-US" sz="2200" dirty="0"/>
              <a:t>have physician consult with an EAIDB foodborne epidemiologist prior to sample collection and/or </a:t>
            </a:r>
            <a:r>
              <a:rPr lang="en-US" sz="2200" dirty="0" smtClean="0"/>
              <a:t>submission</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sz="2200" dirty="0" smtClean="0"/>
              <a:t>DSHS lab requires EAIDB approval</a:t>
            </a:r>
          </a:p>
          <a:p>
            <a:pPr>
              <a:buFont typeface="Arial" panose="020B0604020202020204" pitchFamily="34" charset="0"/>
              <a:buChar char="•"/>
            </a:pPr>
            <a:endParaRPr lang="en-US" sz="2200" dirty="0"/>
          </a:p>
          <a:p>
            <a:pPr marL="45720" indent="0">
              <a:buNone/>
            </a:pPr>
            <a:endParaRPr lang="en-US" dirty="0"/>
          </a:p>
        </p:txBody>
      </p:sp>
      <p:sp>
        <p:nvSpPr>
          <p:cNvPr id="2" name="Title 1"/>
          <p:cNvSpPr>
            <a:spLocks noGrp="1"/>
          </p:cNvSpPr>
          <p:nvPr>
            <p:ph type="title"/>
          </p:nvPr>
        </p:nvSpPr>
        <p:spPr/>
        <p:txBody>
          <a:bodyPr/>
          <a:lstStyle/>
          <a:p>
            <a:r>
              <a:rPr lang="en-US" dirty="0" smtClean="0"/>
              <a:t>Botulism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908" y="4831080"/>
            <a:ext cx="331914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766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19071"/>
            <a:ext cx="8686800" cy="4407408"/>
          </a:xfrm>
        </p:spPr>
        <p:txBody>
          <a:bodyPr/>
          <a:lstStyle/>
          <a:p>
            <a:pPr marL="274320" lvl="1" indent="-228600">
              <a:buClr>
                <a:schemeClr val="accent1"/>
              </a:buClr>
              <a:buFont typeface="Wingdings 2" pitchFamily="18" charset="2"/>
              <a:buChar char=""/>
            </a:pPr>
            <a:r>
              <a:rPr lang="en-US" sz="2400" dirty="0" smtClean="0"/>
              <a:t>Treatment:  </a:t>
            </a:r>
            <a:r>
              <a:rPr lang="en-US" sz="2400" dirty="0" err="1"/>
              <a:t>BabyBIG</a:t>
            </a:r>
            <a:r>
              <a:rPr lang="en-US" sz="2400" dirty="0"/>
              <a:t> Antitoxin  </a:t>
            </a:r>
            <a:r>
              <a:rPr lang="en-US" sz="2400" dirty="0" smtClean="0"/>
              <a:t> </a:t>
            </a:r>
          </a:p>
          <a:p>
            <a:pPr marL="822960" lvl="3" indent="-228600">
              <a:buClr>
                <a:schemeClr val="accent1"/>
              </a:buClr>
              <a:buFont typeface="Wingdings 2" pitchFamily="18" charset="2"/>
              <a:buChar char=""/>
            </a:pPr>
            <a:r>
              <a:rPr lang="en-US" sz="2200" dirty="0"/>
              <a:t>R</a:t>
            </a:r>
            <a:r>
              <a:rPr lang="en-US" sz="2200" dirty="0" smtClean="0"/>
              <a:t>eleased by California Department of Public Health</a:t>
            </a:r>
          </a:p>
          <a:p>
            <a:pPr marL="594360" lvl="3" indent="0">
              <a:buClr>
                <a:schemeClr val="accent1"/>
              </a:buClr>
              <a:buNone/>
            </a:pPr>
            <a:endParaRPr lang="en-US" sz="2200" dirty="0" smtClean="0"/>
          </a:p>
          <a:p>
            <a:r>
              <a:rPr lang="en-US" sz="2400" dirty="0" smtClean="0"/>
              <a:t>Investigation Form:  Infant Botulism Investigation Form</a:t>
            </a:r>
          </a:p>
          <a:p>
            <a:pPr lvl="2"/>
            <a:r>
              <a:rPr lang="en-US" sz="2200" dirty="0" smtClean="0"/>
              <a:t>Potential sources to consider:  </a:t>
            </a:r>
            <a:r>
              <a:rPr lang="en-US" sz="2200" dirty="0"/>
              <a:t>honey, homeopathic remedies, </a:t>
            </a:r>
            <a:r>
              <a:rPr lang="en-US" sz="2200" dirty="0" smtClean="0"/>
              <a:t>inhalation </a:t>
            </a:r>
            <a:r>
              <a:rPr lang="en-US" sz="2200" dirty="0"/>
              <a:t>of spore-containing </a:t>
            </a:r>
            <a:r>
              <a:rPr lang="en-US" sz="2200" dirty="0" smtClean="0"/>
              <a:t>soil</a:t>
            </a:r>
          </a:p>
          <a:p>
            <a:pPr marL="640080" lvl="2" indent="0">
              <a:buNone/>
            </a:pPr>
            <a:endParaRPr lang="en-US" dirty="0" smtClean="0"/>
          </a:p>
          <a:p>
            <a:endParaRPr lang="en-US" dirty="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Infant Botulism</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3698" y="4141061"/>
            <a:ext cx="1394296"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943" y="5029743"/>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89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19070"/>
            <a:ext cx="8839200" cy="4986530"/>
          </a:xfrm>
        </p:spPr>
        <p:txBody>
          <a:bodyPr>
            <a:normAutofit fontScale="92500" lnSpcReduction="20000"/>
          </a:bodyPr>
          <a:lstStyle/>
          <a:p>
            <a:r>
              <a:rPr lang="en-US" sz="2600" dirty="0" smtClean="0"/>
              <a:t>Treatment:  Heptavalent Botulism Antitoxin (H-BAT)</a:t>
            </a:r>
          </a:p>
          <a:p>
            <a:pPr lvl="1"/>
            <a:r>
              <a:rPr lang="en-US" sz="2400" dirty="0"/>
              <a:t>R</a:t>
            </a:r>
            <a:r>
              <a:rPr lang="en-US" sz="2400" dirty="0" smtClean="0"/>
              <a:t>eleased by CDC</a:t>
            </a:r>
          </a:p>
          <a:p>
            <a:r>
              <a:rPr lang="en-US" sz="2600" dirty="0" smtClean="0"/>
              <a:t>Investigation Form:  Foodborne Botulism Alert Summary</a:t>
            </a:r>
          </a:p>
          <a:p>
            <a:pPr lvl="1"/>
            <a:r>
              <a:rPr lang="en-US" sz="2400" dirty="0" smtClean="0"/>
              <a:t>Potential sources to consider:</a:t>
            </a:r>
          </a:p>
          <a:p>
            <a:pPr lvl="2">
              <a:lnSpc>
                <a:spcPct val="90000"/>
              </a:lnSpc>
            </a:pPr>
            <a:r>
              <a:rPr lang="en-US" sz="2200" dirty="0" smtClean="0"/>
              <a:t>Foodborne:  Improper </a:t>
            </a:r>
            <a:r>
              <a:rPr lang="en-US" sz="2200" dirty="0"/>
              <a:t>home-canning, smoking and </a:t>
            </a:r>
            <a:r>
              <a:rPr lang="en-US" sz="2200" dirty="0" smtClean="0"/>
              <a:t>pickling, </a:t>
            </a:r>
            <a:r>
              <a:rPr lang="en-US" sz="2200" dirty="0"/>
              <a:t>h</a:t>
            </a:r>
            <a:r>
              <a:rPr lang="en-US" sz="2200" dirty="0" smtClean="0"/>
              <a:t>ome-made </a:t>
            </a:r>
            <a:r>
              <a:rPr lang="en-US" sz="2200" dirty="0"/>
              <a:t>oil </a:t>
            </a:r>
            <a:r>
              <a:rPr lang="en-US" sz="2200" dirty="0" smtClean="0"/>
              <a:t>infusions</a:t>
            </a:r>
            <a:endParaRPr lang="en-US" sz="2200" dirty="0"/>
          </a:p>
          <a:p>
            <a:pPr lvl="2">
              <a:lnSpc>
                <a:spcPct val="90000"/>
              </a:lnSpc>
            </a:pPr>
            <a:r>
              <a:rPr lang="en-US" sz="2200" dirty="0" smtClean="0"/>
              <a:t>Wound:  Skin </a:t>
            </a:r>
            <a:r>
              <a:rPr lang="en-US" sz="2200" dirty="0"/>
              <a:t>popping – IVDU</a:t>
            </a:r>
          </a:p>
          <a:p>
            <a:endParaRPr lang="en-US" dirty="0" smtClean="0"/>
          </a:p>
          <a:p>
            <a:r>
              <a:rPr lang="en-US" sz="2600" dirty="0" smtClean="0"/>
              <a:t>Botulism Outbreaks Rare</a:t>
            </a:r>
          </a:p>
          <a:p>
            <a:pPr lvl="1"/>
            <a:r>
              <a:rPr lang="en-US" sz="2200" dirty="0" smtClean="0"/>
              <a:t>require </a:t>
            </a:r>
            <a:r>
              <a:rPr lang="en-US" sz="2200" dirty="0"/>
              <a:t>rapid recognition to </a:t>
            </a:r>
            <a:r>
              <a:rPr lang="en-US" sz="2200" dirty="0" smtClean="0"/>
              <a:t>identify:</a:t>
            </a:r>
          </a:p>
          <a:p>
            <a:pPr lvl="2"/>
            <a:r>
              <a:rPr lang="en-US" sz="2200" dirty="0" smtClean="0"/>
              <a:t>the </a:t>
            </a:r>
            <a:r>
              <a:rPr lang="en-US" sz="2200" dirty="0"/>
              <a:t>disease </a:t>
            </a:r>
            <a:r>
              <a:rPr lang="en-US" sz="2200" dirty="0" smtClean="0"/>
              <a:t>source</a:t>
            </a:r>
          </a:p>
          <a:p>
            <a:pPr lvl="2"/>
            <a:r>
              <a:rPr lang="en-US" sz="2200" dirty="0" smtClean="0"/>
              <a:t>distinguish </a:t>
            </a:r>
            <a:r>
              <a:rPr lang="en-US" sz="2200" dirty="0"/>
              <a:t>outbreak types (between natural, accidental or potentially deliberate</a:t>
            </a:r>
            <a:r>
              <a:rPr lang="en-US" sz="2200" dirty="0" smtClean="0"/>
              <a:t>)</a:t>
            </a:r>
          </a:p>
          <a:p>
            <a:pPr lvl="2"/>
            <a:r>
              <a:rPr lang="en-US" sz="2200" dirty="0" smtClean="0"/>
              <a:t>prevent </a:t>
            </a:r>
            <a:r>
              <a:rPr lang="en-US" sz="2200" dirty="0"/>
              <a:t>additional cases </a:t>
            </a:r>
            <a:endParaRPr lang="en-US" sz="2200" dirty="0" smtClean="0"/>
          </a:p>
          <a:p>
            <a:pPr lvl="2"/>
            <a:r>
              <a:rPr lang="en-US" sz="2200" dirty="0" smtClean="0"/>
              <a:t>effectively </a:t>
            </a:r>
            <a:r>
              <a:rPr lang="en-US" sz="2200" dirty="0"/>
              <a:t>administer treatment to affected patients</a:t>
            </a:r>
            <a:endParaRPr lang="en-US" sz="2200" dirty="0" smtClean="0"/>
          </a:p>
          <a:p>
            <a:endParaRPr lang="en-US" dirty="0"/>
          </a:p>
        </p:txBody>
      </p:sp>
      <p:sp>
        <p:nvSpPr>
          <p:cNvPr id="3" name="Title 2"/>
          <p:cNvSpPr>
            <a:spLocks noGrp="1"/>
          </p:cNvSpPr>
          <p:nvPr>
            <p:ph type="title"/>
          </p:nvPr>
        </p:nvSpPr>
        <p:spPr/>
        <p:txBody>
          <a:bodyPr/>
          <a:lstStyle/>
          <a:p>
            <a:r>
              <a:rPr lang="en-US" dirty="0" smtClean="0"/>
              <a:t>Adult botulism</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362" y="3530454"/>
            <a:ext cx="1471552" cy="97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3657600"/>
            <a:ext cx="1282666" cy="10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2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lnSpcReduction="10000"/>
          </a:bodyPr>
          <a:lstStyle/>
          <a:p>
            <a:pPr marL="45720" indent="0">
              <a:buNone/>
            </a:pPr>
            <a:endParaRPr lang="en-US" dirty="0" smtClean="0"/>
          </a:p>
          <a:p>
            <a:r>
              <a:rPr lang="en-US" sz="2200" dirty="0" smtClean="0"/>
              <a:t>Isolates required to be sent to DSHS lab</a:t>
            </a:r>
          </a:p>
          <a:p>
            <a:pPr lvl="1"/>
            <a:r>
              <a:rPr lang="en-US" sz="2000" dirty="0" smtClean="0"/>
              <a:t>Confirmation </a:t>
            </a:r>
          </a:p>
          <a:p>
            <a:pPr lvl="1"/>
            <a:r>
              <a:rPr lang="en-US" sz="2000" dirty="0" smtClean="0"/>
              <a:t>PFGE available for </a:t>
            </a:r>
            <a:r>
              <a:rPr lang="en-US" sz="2000" i="1" dirty="0" smtClean="0"/>
              <a:t>V. </a:t>
            </a:r>
            <a:r>
              <a:rPr lang="en-US" sz="2000" i="1" dirty="0" err="1" smtClean="0"/>
              <a:t>parahaemolyticus</a:t>
            </a:r>
            <a:r>
              <a:rPr lang="en-US" sz="2000" i="1" dirty="0" smtClean="0"/>
              <a:t> </a:t>
            </a:r>
            <a:r>
              <a:rPr lang="en-US" sz="2000" dirty="0" smtClean="0"/>
              <a:t>and </a:t>
            </a:r>
            <a:r>
              <a:rPr lang="en-US" sz="2000" i="1" dirty="0" smtClean="0"/>
              <a:t>V. </a:t>
            </a:r>
            <a:r>
              <a:rPr lang="en-US" sz="2000" i="1" dirty="0" err="1" smtClean="0"/>
              <a:t>cholerae</a:t>
            </a:r>
            <a:r>
              <a:rPr lang="en-US" sz="2000" i="1" dirty="0" smtClean="0"/>
              <a:t> </a:t>
            </a:r>
            <a:r>
              <a:rPr lang="en-US" sz="2000" dirty="0" smtClean="0"/>
              <a:t>non-O1</a:t>
            </a:r>
          </a:p>
          <a:p>
            <a:pPr lvl="1"/>
            <a:r>
              <a:rPr lang="en-US" sz="2000" dirty="0" smtClean="0"/>
              <a:t>Serotyping for </a:t>
            </a:r>
            <a:r>
              <a:rPr lang="en-US" sz="2000" i="1" dirty="0" smtClean="0"/>
              <a:t>V. </a:t>
            </a:r>
            <a:r>
              <a:rPr lang="en-US" sz="2000" i="1" dirty="0" err="1" smtClean="0"/>
              <a:t>cholerae</a:t>
            </a:r>
            <a:r>
              <a:rPr lang="en-US" sz="2000" i="1" dirty="0" smtClean="0"/>
              <a:t> </a:t>
            </a:r>
            <a:r>
              <a:rPr lang="en-US" sz="2000" dirty="0" smtClean="0"/>
              <a:t>O1 and O139 available</a:t>
            </a:r>
          </a:p>
          <a:p>
            <a:pPr marL="365760" lvl="1" indent="0">
              <a:buNone/>
            </a:pPr>
            <a:endParaRPr lang="en-US" dirty="0" smtClean="0"/>
          </a:p>
          <a:p>
            <a:r>
              <a:rPr lang="en-US" sz="2200" dirty="0" smtClean="0"/>
              <a:t>Investigation Form:  CDC- </a:t>
            </a:r>
            <a:r>
              <a:rPr lang="en-US" sz="2200" dirty="0"/>
              <a:t>Cholera and other</a:t>
            </a:r>
            <a:r>
              <a:rPr lang="en-US" sz="2200" i="1" dirty="0"/>
              <a:t> Vibrio </a:t>
            </a:r>
            <a:r>
              <a:rPr lang="en-US" sz="2200" dirty="0"/>
              <a:t>Illness Surveillance Report (COVIS</a:t>
            </a:r>
            <a:r>
              <a:rPr lang="en-US" sz="2200" dirty="0" smtClean="0"/>
              <a:t>)</a:t>
            </a:r>
          </a:p>
          <a:p>
            <a:pPr lvl="1"/>
            <a:r>
              <a:rPr lang="en-US" sz="2000" dirty="0" smtClean="0"/>
              <a:t>Hospitalized </a:t>
            </a:r>
            <a:r>
              <a:rPr lang="en-US" sz="2000" dirty="0"/>
              <a:t>cases should be followed until discharge and patient’s outcome recorded on the COVIS </a:t>
            </a:r>
            <a:r>
              <a:rPr lang="en-US" sz="2000" dirty="0" smtClean="0"/>
              <a:t>form</a:t>
            </a:r>
          </a:p>
          <a:p>
            <a:pPr lvl="2"/>
            <a:r>
              <a:rPr lang="en-US" dirty="0"/>
              <a:t>Initial reports can be sent to DSHS prior to </a:t>
            </a:r>
            <a:r>
              <a:rPr lang="en-US" dirty="0" smtClean="0"/>
              <a:t>discharge </a:t>
            </a:r>
            <a:endParaRPr lang="en-US" dirty="0"/>
          </a:p>
          <a:p>
            <a:pPr lvl="1"/>
            <a:r>
              <a:rPr lang="en-US" sz="2000" dirty="0" smtClean="0"/>
              <a:t> </a:t>
            </a:r>
            <a:r>
              <a:rPr lang="en-US" sz="2000" dirty="0"/>
              <a:t>In the event of a death, copies of the hospital discharge or death summary should also be faxed to DSHS </a:t>
            </a:r>
            <a:r>
              <a:rPr lang="en-US" sz="2000" dirty="0" smtClean="0"/>
              <a:t>EAIDB</a:t>
            </a:r>
          </a:p>
          <a:p>
            <a:pPr lvl="1"/>
            <a:r>
              <a:rPr lang="en-US" sz="2000" dirty="0"/>
              <a:t>For lost to follow-up (LTF) cases, please complete as much </a:t>
            </a:r>
            <a:r>
              <a:rPr lang="en-US" sz="2000" dirty="0" smtClean="0"/>
              <a:t>information.</a:t>
            </a:r>
            <a:endParaRPr lang="en-US" sz="2000" dirty="0"/>
          </a:p>
          <a:p>
            <a:endParaRPr lang="en-US" dirty="0"/>
          </a:p>
          <a:p>
            <a:endParaRPr lang="en-US" dirty="0" smtClean="0"/>
          </a:p>
          <a:p>
            <a:endParaRPr lang="en-US" dirty="0" smtClean="0"/>
          </a:p>
          <a:p>
            <a:endParaRPr lang="en-US" dirty="0" smtClean="0"/>
          </a:p>
          <a:p>
            <a:pPr marL="45720" indent="0">
              <a:buNone/>
            </a:pPr>
            <a:endParaRPr lang="en-US" dirty="0">
              <a:solidFill>
                <a:srgbClr val="000000"/>
              </a:solidFill>
              <a:latin typeface="Calibri"/>
            </a:endParaRPr>
          </a:p>
          <a:p>
            <a:endParaRPr lang="en-US" dirty="0"/>
          </a:p>
        </p:txBody>
      </p:sp>
      <p:sp>
        <p:nvSpPr>
          <p:cNvPr id="2" name="Title 1"/>
          <p:cNvSpPr>
            <a:spLocks noGrp="1"/>
          </p:cNvSpPr>
          <p:nvPr>
            <p:ph type="title"/>
          </p:nvPr>
        </p:nvSpPr>
        <p:spPr/>
        <p:txBody>
          <a:bodyPr/>
          <a:lstStyle/>
          <a:p>
            <a:r>
              <a:rPr lang="en-US" dirty="0" err="1" smtClean="0"/>
              <a:t>Vibriosis</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00200"/>
            <a:ext cx="1438857" cy="109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5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Raw shellfish consumption</a:t>
            </a:r>
          </a:p>
          <a:p>
            <a:pPr lvl="1"/>
            <a:r>
              <a:rPr lang="en-US" sz="2400" dirty="0" smtClean="0"/>
              <a:t>Coordinate with EH sanitarians to </a:t>
            </a:r>
            <a:r>
              <a:rPr lang="en-US" sz="2400" dirty="0"/>
              <a:t>obtain, oyster tags from all restaurants for the dates appropriate for the case's consumption </a:t>
            </a:r>
            <a:r>
              <a:rPr lang="en-US" sz="2400" dirty="0" smtClean="0"/>
              <a:t>dates</a:t>
            </a:r>
          </a:p>
          <a:p>
            <a:pPr lvl="2"/>
            <a:r>
              <a:rPr lang="en-US" dirty="0" smtClean="0"/>
              <a:t>TFER </a:t>
            </a:r>
            <a:r>
              <a:rPr lang="en-US" b="1" dirty="0"/>
              <a:t>§228.63 (</a:t>
            </a:r>
            <a:r>
              <a:rPr lang="en-US" b="1" dirty="0" smtClean="0"/>
              <a:t>i)-  </a:t>
            </a:r>
            <a:r>
              <a:rPr lang="en-US" dirty="0" smtClean="0"/>
              <a:t>Oyster TAGs are </a:t>
            </a:r>
            <a:r>
              <a:rPr lang="en-US" dirty="0"/>
              <a:t>REQUIRED TO BE ATTACHED UNTIL CONTAINER IS EMPTY OR RETAGGED AND THEREAFTER KEPT ON FILE FOR 90 DAYS”; </a:t>
            </a:r>
          </a:p>
          <a:p>
            <a:pPr lvl="1"/>
            <a:r>
              <a:rPr lang="en-US" sz="2400" dirty="0" smtClean="0"/>
              <a:t>Complete </a:t>
            </a:r>
            <a:r>
              <a:rPr lang="en-US" sz="2400" dirty="0"/>
              <a:t>Section IV: </a:t>
            </a:r>
            <a:endParaRPr lang="en-US" sz="2400" dirty="0" smtClean="0"/>
          </a:p>
          <a:p>
            <a:pPr marL="365760" lvl="1" indent="0">
              <a:buNone/>
            </a:pPr>
            <a:r>
              <a:rPr lang="en-US" sz="2400" dirty="0" smtClean="0"/>
              <a:t> Seafood</a:t>
            </a:r>
            <a:r>
              <a:rPr lang="en-US" sz="2400" dirty="0"/>
              <a:t> </a:t>
            </a:r>
            <a:r>
              <a:rPr lang="en-US" sz="2400" dirty="0" smtClean="0"/>
              <a:t>Investigation Section</a:t>
            </a:r>
          </a:p>
          <a:p>
            <a:pPr marL="365760" lvl="1" indent="0">
              <a:buNone/>
            </a:pPr>
            <a:r>
              <a:rPr lang="en-US" sz="2400" dirty="0" smtClean="0"/>
              <a:t> </a:t>
            </a:r>
            <a:r>
              <a:rPr lang="en-US" sz="2400" dirty="0"/>
              <a:t>of the COVIS form </a:t>
            </a:r>
          </a:p>
          <a:p>
            <a:pPr lvl="1"/>
            <a:endParaRPr lang="en-US" sz="2400" dirty="0"/>
          </a:p>
        </p:txBody>
      </p:sp>
      <p:sp>
        <p:nvSpPr>
          <p:cNvPr id="3" name="Title 2"/>
          <p:cNvSpPr>
            <a:spLocks noGrp="1"/>
          </p:cNvSpPr>
          <p:nvPr>
            <p:ph type="title"/>
          </p:nvPr>
        </p:nvSpPr>
        <p:spPr/>
        <p:txBody>
          <a:bodyPr/>
          <a:lstStyle/>
          <a:p>
            <a:r>
              <a:rPr lang="en-US" dirty="0" err="1"/>
              <a:t>Vibriosis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860" y="4320759"/>
            <a:ext cx="28194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28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605529"/>
          </a:xfrm>
        </p:spPr>
        <p:txBody>
          <a:bodyPr>
            <a:normAutofit fontScale="92500" lnSpcReduction="10000"/>
          </a:bodyPr>
          <a:lstStyle/>
          <a:p>
            <a:r>
              <a:rPr lang="en-US" sz="2400" dirty="0" smtClean="0"/>
              <a:t>Isolates </a:t>
            </a:r>
            <a:r>
              <a:rPr lang="en-US" sz="2400" dirty="0"/>
              <a:t>required to be sent to DSHS lab</a:t>
            </a:r>
          </a:p>
          <a:p>
            <a:pPr lvl="1"/>
            <a:r>
              <a:rPr lang="en-US" sz="2000" dirty="0" smtClean="0"/>
              <a:t>Confirmation and PFGE</a:t>
            </a:r>
            <a:endParaRPr lang="en-US" sz="2000" dirty="0"/>
          </a:p>
          <a:p>
            <a:pPr lvl="1"/>
            <a:r>
              <a:rPr lang="en-US" sz="2000" dirty="0" smtClean="0"/>
              <a:t>Sent to CDC for serotyping</a:t>
            </a:r>
            <a:endParaRPr lang="en-US" sz="2000" dirty="0"/>
          </a:p>
          <a:p>
            <a:r>
              <a:rPr lang="en-US" sz="2400" dirty="0" smtClean="0"/>
              <a:t>Investigation Form</a:t>
            </a:r>
            <a:r>
              <a:rPr lang="en-US" sz="2400" dirty="0"/>
              <a:t>:  </a:t>
            </a:r>
            <a:r>
              <a:rPr lang="en-US" sz="2400" dirty="0" smtClean="0"/>
              <a:t>CDC Listeria Case Form </a:t>
            </a:r>
          </a:p>
          <a:p>
            <a:pPr marL="45720" indent="0">
              <a:buNone/>
            </a:pPr>
            <a:r>
              <a:rPr lang="en-US" sz="2400" dirty="0"/>
              <a:t> </a:t>
            </a:r>
            <a:r>
              <a:rPr lang="en-US" sz="2400" dirty="0" smtClean="0"/>
              <a:t>                 and Supplemental Medical History Form</a:t>
            </a:r>
            <a:endParaRPr lang="en-US" sz="2400" dirty="0"/>
          </a:p>
          <a:p>
            <a:pPr lvl="1"/>
            <a:r>
              <a:rPr lang="en-US" sz="2000" dirty="0" smtClean="0"/>
              <a:t>Hospitalized </a:t>
            </a:r>
            <a:r>
              <a:rPr lang="en-US" sz="2000" dirty="0"/>
              <a:t>cases should be followed until discharge and patient’s outcome recorded on the </a:t>
            </a:r>
            <a:r>
              <a:rPr lang="en-US" sz="2000" dirty="0" smtClean="0"/>
              <a:t>Listeria Case Form</a:t>
            </a:r>
            <a:r>
              <a:rPr lang="en-US" sz="2000" dirty="0"/>
              <a:t>. </a:t>
            </a:r>
            <a:endParaRPr lang="en-US" sz="2000" dirty="0" smtClean="0"/>
          </a:p>
          <a:p>
            <a:pPr lvl="2"/>
            <a:r>
              <a:rPr lang="en-US" dirty="0"/>
              <a:t>Initial reports can be sent to DSHS prior to discharge </a:t>
            </a:r>
          </a:p>
          <a:p>
            <a:pPr lvl="1"/>
            <a:r>
              <a:rPr lang="en-US" sz="2000" dirty="0" smtClean="0"/>
              <a:t>In </a:t>
            </a:r>
            <a:r>
              <a:rPr lang="en-US" sz="2000" dirty="0"/>
              <a:t>the event of a death, copies of the hospital discharge or death summary should also be faxed to DSHS EAIDB. </a:t>
            </a:r>
            <a:endParaRPr lang="en-US" sz="2000" dirty="0" smtClean="0"/>
          </a:p>
          <a:p>
            <a:pPr lvl="1"/>
            <a:r>
              <a:rPr lang="en-US" sz="2000" dirty="0"/>
              <a:t>For lost to follow-up (LTF) cases, please complete as much </a:t>
            </a:r>
            <a:r>
              <a:rPr lang="en-US" sz="2000" dirty="0" smtClean="0"/>
              <a:t>information.</a:t>
            </a:r>
            <a:endParaRPr lang="en-US" sz="2000" dirty="0"/>
          </a:p>
          <a:p>
            <a:r>
              <a:rPr lang="en-US" sz="2400" dirty="0" smtClean="0"/>
              <a:t>For </a:t>
            </a:r>
            <a:r>
              <a:rPr lang="en-US" sz="2400" dirty="0"/>
              <a:t>fetal or neonatal (≤1 month of age) infections, only the mother is counted as the case.</a:t>
            </a:r>
          </a:p>
        </p:txBody>
      </p:sp>
      <p:sp>
        <p:nvSpPr>
          <p:cNvPr id="2" name="Title 1"/>
          <p:cNvSpPr>
            <a:spLocks noGrp="1"/>
          </p:cNvSpPr>
          <p:nvPr>
            <p:ph type="title"/>
          </p:nvPr>
        </p:nvSpPr>
        <p:spPr/>
        <p:txBody>
          <a:bodyPr/>
          <a:lstStyle/>
          <a:p>
            <a:r>
              <a:rPr lang="en-US" dirty="0" err="1" smtClean="0"/>
              <a:t>Listeriosis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553" y="5798085"/>
            <a:ext cx="872709" cy="87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828565"/>
            <a:ext cx="872499"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1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Investigation Guidelines:  note that typhoid infections (caused by </a:t>
            </a:r>
            <a:r>
              <a:rPr lang="en-US" i="1" dirty="0" smtClean="0"/>
              <a:t>S</a:t>
            </a:r>
            <a:r>
              <a:rPr lang="en-US" dirty="0" smtClean="0"/>
              <a:t>. </a:t>
            </a:r>
            <a:r>
              <a:rPr lang="en-US" dirty="0" err="1" smtClean="0"/>
              <a:t>Typhi</a:t>
            </a:r>
            <a:r>
              <a:rPr lang="en-US" dirty="0" smtClean="0"/>
              <a:t>) are reported in NEDSS as Typhoid Fever and will be covered in the Typhoid Fever section.</a:t>
            </a:r>
          </a:p>
          <a:p>
            <a:r>
              <a:rPr lang="en-US" dirty="0" smtClean="0"/>
              <a:t> Paratyphoid infections (caused by</a:t>
            </a:r>
            <a:r>
              <a:rPr lang="en-US" i="1" dirty="0" smtClean="0"/>
              <a:t> S. </a:t>
            </a:r>
            <a:r>
              <a:rPr lang="en-US" dirty="0" err="1" smtClean="0"/>
              <a:t>Paratyphi</a:t>
            </a:r>
            <a:r>
              <a:rPr lang="en-US" dirty="0" smtClean="0"/>
              <a:t> A, B, and C) are reported in NEDSS as Salmonellosis and are covered in the Salmonellosis Investigation Guidelines.</a:t>
            </a:r>
          </a:p>
          <a:p>
            <a:endParaRPr lang="en-US" dirty="0"/>
          </a:p>
        </p:txBody>
      </p:sp>
      <p:sp>
        <p:nvSpPr>
          <p:cNvPr id="2" name="Title 1"/>
          <p:cNvSpPr>
            <a:spLocks noGrp="1"/>
          </p:cNvSpPr>
          <p:nvPr>
            <p:ph type="title"/>
          </p:nvPr>
        </p:nvSpPr>
        <p:spPr/>
        <p:txBody>
          <a:bodyPr/>
          <a:lstStyle/>
          <a:p>
            <a:r>
              <a:rPr lang="en-US" dirty="0" smtClean="0"/>
              <a:t>Typhoid Fever &amp; Salmonellosis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3733800"/>
            <a:ext cx="8534400" cy="286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334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Typhoid Fever</a:t>
            </a:r>
            <a:endParaRPr lang="en-US" dirty="0"/>
          </a:p>
        </p:txBody>
      </p:sp>
      <p:sp>
        <p:nvSpPr>
          <p:cNvPr id="4" name="Content Placeholder 3"/>
          <p:cNvSpPr>
            <a:spLocks noGrp="1"/>
          </p:cNvSpPr>
          <p:nvPr>
            <p:ph idx="1"/>
          </p:nvPr>
        </p:nvSpPr>
        <p:spPr>
          <a:xfrm>
            <a:off x="304800" y="1676400"/>
            <a:ext cx="4562475" cy="4724400"/>
          </a:xfrm>
        </p:spPr>
        <p:txBody>
          <a:bodyPr>
            <a:normAutofit lnSpcReduction="10000"/>
          </a:bodyPr>
          <a:lstStyle/>
          <a:p>
            <a:r>
              <a:rPr lang="en-US" sz="2400" i="1" dirty="0" smtClean="0"/>
              <a:t>Salmonella</a:t>
            </a:r>
            <a:r>
              <a:rPr lang="en-US" sz="2400" dirty="0" smtClean="0"/>
              <a:t> </a:t>
            </a:r>
            <a:r>
              <a:rPr lang="en-US" sz="2400" dirty="0" err="1" smtClean="0"/>
              <a:t>Typhi</a:t>
            </a:r>
            <a:endParaRPr lang="en-US" sz="2400" dirty="0" smtClean="0"/>
          </a:p>
          <a:p>
            <a:endParaRPr lang="en-US" sz="2400" dirty="0" smtClean="0"/>
          </a:p>
          <a:p>
            <a:r>
              <a:rPr lang="en-US" sz="2400" dirty="0"/>
              <a:t>Isolates strongly encouraged to be sent to DSHS lab</a:t>
            </a:r>
          </a:p>
          <a:p>
            <a:pPr lvl="1"/>
            <a:r>
              <a:rPr lang="en-US" sz="2000" dirty="0" smtClean="0"/>
              <a:t>Confirmation and PFGE available</a:t>
            </a:r>
          </a:p>
          <a:p>
            <a:endParaRPr lang="en-US" sz="2200" dirty="0" smtClean="0"/>
          </a:p>
          <a:p>
            <a:pPr lvl="1"/>
            <a:endParaRPr lang="en-US" sz="2400" dirty="0" smtClean="0"/>
          </a:p>
          <a:p>
            <a:r>
              <a:rPr lang="en-US" sz="2400" dirty="0" smtClean="0"/>
              <a:t>Investigation Form:  CDC </a:t>
            </a:r>
            <a:r>
              <a:rPr lang="en-US" sz="2400" dirty="0"/>
              <a:t>Typhoid and Paratyphoid Fever Surveillance Report </a:t>
            </a:r>
          </a:p>
          <a:p>
            <a:endParaRPr lang="en-US" dirty="0" smtClean="0"/>
          </a:p>
          <a:p>
            <a:endParaRPr lang="en-US" dirty="0"/>
          </a:p>
          <a:p>
            <a:pPr marL="45720" indent="0">
              <a:buNone/>
            </a:pPr>
            <a:endParaRPr lang="en-US" dirty="0" smtClean="0"/>
          </a:p>
          <a:p>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872" y="4204033"/>
            <a:ext cx="3057327" cy="196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2133600"/>
            <a:ext cx="23812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49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Autofit/>
          </a:bodyPr>
          <a:lstStyle/>
          <a:p>
            <a:r>
              <a:rPr lang="en-US" sz="2400" dirty="0" smtClean="0"/>
              <a:t>Exclusions:</a:t>
            </a:r>
          </a:p>
          <a:p>
            <a:pPr lvl="1"/>
            <a:r>
              <a:rPr lang="en-US" sz="2200" b="1" dirty="0"/>
              <a:t>Children</a:t>
            </a:r>
            <a:r>
              <a:rPr lang="en-US" sz="2200" dirty="0"/>
              <a:t> with </a:t>
            </a:r>
            <a:r>
              <a:rPr lang="en-US" sz="2200" i="1" dirty="0"/>
              <a:t>Salmonella </a:t>
            </a:r>
            <a:r>
              <a:rPr lang="en-US" sz="2200" i="1" dirty="0" err="1"/>
              <a:t>Typhi</a:t>
            </a:r>
            <a:r>
              <a:rPr lang="en-US" sz="2200" i="1" dirty="0"/>
              <a:t> </a:t>
            </a:r>
            <a:r>
              <a:rPr lang="en-US" sz="2200" dirty="0" smtClean="0"/>
              <a:t>should </a:t>
            </a:r>
            <a:r>
              <a:rPr lang="en-US" sz="2200" dirty="0"/>
              <a:t>be excluded from school/child-care until diarrhea free and fever free, antibiotic treatment has been completed and </a:t>
            </a:r>
            <a:r>
              <a:rPr lang="en-US" sz="2200" b="1" dirty="0"/>
              <a:t>3</a:t>
            </a:r>
            <a:r>
              <a:rPr lang="en-US" sz="2200" dirty="0"/>
              <a:t> consecutive stool specimens have tested negative for </a:t>
            </a:r>
            <a:r>
              <a:rPr lang="en-US" sz="2200" i="1" dirty="0"/>
              <a:t>S. </a:t>
            </a:r>
            <a:r>
              <a:rPr lang="en-US" sz="2200" i="1" dirty="0" err="1" smtClean="0"/>
              <a:t>Typhi</a:t>
            </a:r>
            <a:endParaRPr lang="en-US" sz="2200" dirty="0"/>
          </a:p>
          <a:p>
            <a:pPr lvl="1"/>
            <a:r>
              <a:rPr lang="en-US" sz="2200" b="1" dirty="0"/>
              <a:t>Food employees </a:t>
            </a:r>
            <a:r>
              <a:rPr lang="en-US" sz="2200" dirty="0"/>
              <a:t>infected with </a:t>
            </a:r>
            <a:r>
              <a:rPr lang="en-US" sz="2200" i="1" dirty="0"/>
              <a:t>Salmonella</a:t>
            </a:r>
            <a:r>
              <a:rPr lang="en-US" sz="2200" dirty="0"/>
              <a:t> </a:t>
            </a:r>
            <a:r>
              <a:rPr lang="en-US" sz="2200" dirty="0" err="1"/>
              <a:t>Typhi</a:t>
            </a:r>
            <a:r>
              <a:rPr lang="en-US" sz="2200" dirty="0"/>
              <a:t> should be excluded from </a:t>
            </a:r>
            <a:r>
              <a:rPr lang="en-US" sz="2200" dirty="0" smtClean="0"/>
              <a:t>work</a:t>
            </a:r>
          </a:p>
          <a:p>
            <a:pPr lvl="2"/>
            <a:r>
              <a:rPr lang="en-US" sz="2000" dirty="0"/>
              <a:t>Food employee can be reinstated with approval from the Regulatory Authority </a:t>
            </a:r>
            <a:r>
              <a:rPr lang="en-US" sz="2000" b="1" dirty="0"/>
              <a:t>and</a:t>
            </a:r>
            <a:r>
              <a:rPr lang="en-US" sz="2000" dirty="0"/>
              <a:t> if </a:t>
            </a:r>
            <a:r>
              <a:rPr lang="en-US" sz="2000" dirty="0" smtClean="0"/>
              <a:t>the </a:t>
            </a:r>
            <a:r>
              <a:rPr lang="en-US" sz="2000" dirty="0"/>
              <a:t>following conditions is met:  </a:t>
            </a:r>
          </a:p>
          <a:p>
            <a:pPr lvl="3"/>
            <a:r>
              <a:rPr lang="en-US" sz="2000" dirty="0"/>
              <a:t>Medical documentation by a health </a:t>
            </a:r>
            <a:r>
              <a:rPr lang="en-US" sz="2000" dirty="0" err="1"/>
              <a:t>practioner</a:t>
            </a:r>
            <a:r>
              <a:rPr lang="en-US" sz="2000" dirty="0"/>
              <a:t> stating that the food employee is </a:t>
            </a:r>
            <a:r>
              <a:rPr lang="en-US" sz="2000" b="1" dirty="0"/>
              <a:t>free of </a:t>
            </a:r>
            <a:r>
              <a:rPr lang="en-US" sz="2000" b="1" i="1" dirty="0"/>
              <a:t>S. </a:t>
            </a:r>
            <a:r>
              <a:rPr lang="en-US" sz="2000" b="1" dirty="0" err="1"/>
              <a:t>Typhi</a:t>
            </a:r>
            <a:r>
              <a:rPr lang="en-US" sz="2000" b="1" dirty="0"/>
              <a:t> infection</a:t>
            </a:r>
            <a:r>
              <a:rPr lang="en-US" sz="2000" dirty="0"/>
              <a:t>.</a:t>
            </a:r>
          </a:p>
        </p:txBody>
      </p:sp>
      <p:sp>
        <p:nvSpPr>
          <p:cNvPr id="3" name="Title 2"/>
          <p:cNvSpPr>
            <a:spLocks noGrp="1"/>
          </p:cNvSpPr>
          <p:nvPr>
            <p:ph type="title"/>
          </p:nvPr>
        </p:nvSpPr>
        <p:spPr/>
        <p:txBody>
          <a:bodyPr/>
          <a:lstStyle/>
          <a:p>
            <a:r>
              <a:rPr lang="en-US" dirty="0" smtClean="0"/>
              <a:t>Typhoid fever</a:t>
            </a:r>
            <a:endParaRPr lang="en-US" dirty="0"/>
          </a:p>
        </p:txBody>
      </p:sp>
    </p:spTree>
    <p:extLst>
      <p:ext uri="{BB962C8B-B14F-4D97-AF65-F5344CB8AC3E}">
        <p14:creationId xmlns:p14="http://schemas.microsoft.com/office/powerpoint/2010/main" val="101243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62729"/>
          </a:xfrm>
        </p:spPr>
        <p:txBody>
          <a:bodyPr>
            <a:normAutofit fontScale="92500" lnSpcReduction="10000"/>
          </a:bodyPr>
          <a:lstStyle/>
          <a:p>
            <a:endParaRPr lang="en-US" sz="2600" dirty="0" smtClean="0"/>
          </a:p>
          <a:p>
            <a:r>
              <a:rPr lang="en-US" sz="2600" dirty="0"/>
              <a:t>Isolates strongly encouraged to be sent to DSHS lab</a:t>
            </a:r>
          </a:p>
          <a:p>
            <a:pPr lvl="1"/>
            <a:r>
              <a:rPr lang="en-US" sz="2400" dirty="0" smtClean="0"/>
              <a:t>Serotyping and PFGE</a:t>
            </a:r>
          </a:p>
          <a:p>
            <a:r>
              <a:rPr lang="en-US" sz="2600" dirty="0" smtClean="0"/>
              <a:t>Investigation Forms:</a:t>
            </a:r>
            <a:endParaRPr lang="en-US" sz="2600" dirty="0"/>
          </a:p>
          <a:p>
            <a:pPr lvl="1"/>
            <a:r>
              <a:rPr lang="en-US" sz="2400" dirty="0"/>
              <a:t>CDC Typhoid and Paratyphoid Fever Surveillance Report </a:t>
            </a:r>
            <a:r>
              <a:rPr lang="en-US" sz="2400" dirty="0" smtClean="0"/>
              <a:t>for paratyphoid fever </a:t>
            </a:r>
            <a:r>
              <a:rPr lang="en-US" sz="2400" dirty="0"/>
              <a:t>cases (caused by</a:t>
            </a:r>
            <a:r>
              <a:rPr lang="en-US" sz="2400" i="1" dirty="0"/>
              <a:t> S. </a:t>
            </a:r>
            <a:r>
              <a:rPr lang="en-US" sz="2400" dirty="0" err="1"/>
              <a:t>Paratyphi</a:t>
            </a:r>
            <a:r>
              <a:rPr lang="en-US" sz="2400" dirty="0"/>
              <a:t> A, B, and C) </a:t>
            </a:r>
          </a:p>
          <a:p>
            <a:pPr lvl="1"/>
            <a:r>
              <a:rPr lang="en-US" sz="2400" dirty="0"/>
              <a:t>no CDC or DSHS form requested </a:t>
            </a:r>
            <a:r>
              <a:rPr lang="en-US" sz="2400" dirty="0" smtClean="0"/>
              <a:t>for salmonellosis unless </a:t>
            </a:r>
            <a:r>
              <a:rPr lang="en-US" sz="2400" dirty="0"/>
              <a:t>part of outbreak investigation </a:t>
            </a:r>
            <a:r>
              <a:rPr lang="en-US" sz="2400" dirty="0" smtClean="0"/>
              <a:t>(</a:t>
            </a:r>
            <a:r>
              <a:rPr lang="en-US" sz="2400" i="1" dirty="0" err="1" smtClean="0"/>
              <a:t>Hyp</a:t>
            </a:r>
            <a:r>
              <a:rPr lang="en-US" sz="2400" i="1" dirty="0" smtClean="0"/>
              <a:t>-gen questionnaire</a:t>
            </a:r>
            <a:r>
              <a:rPr lang="en-US" sz="2400" dirty="0" smtClean="0"/>
              <a:t>)</a:t>
            </a:r>
            <a:endParaRPr lang="en-US" sz="2400" dirty="0"/>
          </a:p>
          <a:p>
            <a:pPr marL="365760" lvl="1" indent="0">
              <a:buNone/>
            </a:pPr>
            <a:endParaRPr lang="en-US" sz="2600" dirty="0" smtClean="0"/>
          </a:p>
          <a:p>
            <a:r>
              <a:rPr lang="en-US" sz="2600" dirty="0" smtClean="0"/>
              <a:t>NEDSS:  suspect category added to </a:t>
            </a:r>
            <a:r>
              <a:rPr lang="en-US" sz="2600" dirty="0" err="1" smtClean="0"/>
              <a:t>Epi</a:t>
            </a:r>
            <a:r>
              <a:rPr lang="en-US" sz="2600" dirty="0" smtClean="0"/>
              <a:t> Case Criteria in 2014</a:t>
            </a:r>
          </a:p>
          <a:p>
            <a:pPr lvl="1"/>
            <a:r>
              <a:rPr lang="en-US" sz="2400" dirty="0" smtClean="0"/>
              <a:t>Non-culture lab methods </a:t>
            </a:r>
            <a:r>
              <a:rPr lang="en-US" sz="2400" dirty="0"/>
              <a:t>(e.g., PCR)</a:t>
            </a:r>
          </a:p>
          <a:p>
            <a:pPr lvl="1"/>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Salmonellosis</a:t>
            </a: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00616"/>
            <a:ext cx="15049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42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
            </a:r>
            <a:br>
              <a:rPr lang="en-US" sz="3200" b="1" dirty="0" smtClean="0"/>
            </a:br>
            <a:r>
              <a:rPr lang="en-US" sz="3200" b="1" dirty="0" smtClean="0"/>
              <a:t>DSHS </a:t>
            </a:r>
            <a:r>
              <a:rPr lang="en-US" sz="3200" b="1" dirty="0"/>
              <a:t>Foodborne Epi Team</a:t>
            </a:r>
            <a:endParaRPr lang="en-US" sz="3200" dirty="0"/>
          </a:p>
        </p:txBody>
      </p:sp>
      <p:sp>
        <p:nvSpPr>
          <p:cNvPr id="3" name="Content Placeholder 2"/>
          <p:cNvSpPr>
            <a:spLocks noGrp="1"/>
          </p:cNvSpPr>
          <p:nvPr>
            <p:ph sz="half" idx="1"/>
          </p:nvPr>
        </p:nvSpPr>
        <p:spPr>
          <a:xfrm>
            <a:off x="1005840" y="2283714"/>
            <a:ext cx="6936844" cy="2912271"/>
          </a:xfrm>
        </p:spPr>
        <p:txBody>
          <a:bodyPr>
            <a:normAutofit/>
          </a:bodyPr>
          <a:lstStyle/>
          <a:p>
            <a:r>
              <a:rPr lang="en-US" sz="2400" dirty="0"/>
              <a:t>Venessa Cantu, team lead</a:t>
            </a:r>
          </a:p>
          <a:p>
            <a:r>
              <a:rPr lang="en-US" sz="2400" dirty="0" smtClean="0"/>
              <a:t>Greg Leos, </a:t>
            </a:r>
            <a:r>
              <a:rPr lang="en-US" sz="2400" dirty="0"/>
              <a:t>Epi II  </a:t>
            </a:r>
          </a:p>
          <a:p>
            <a:r>
              <a:rPr lang="en-US" sz="2400" dirty="0" smtClean="0"/>
              <a:t>Irina Cody, </a:t>
            </a:r>
            <a:r>
              <a:rPr lang="en-US" sz="2400" dirty="0"/>
              <a:t>Epi </a:t>
            </a:r>
            <a:r>
              <a:rPr lang="en-US" sz="2400" dirty="0" smtClean="0"/>
              <a:t>I</a:t>
            </a:r>
          </a:p>
          <a:p>
            <a:r>
              <a:rPr lang="en-US" sz="2400" dirty="0"/>
              <a:t>Raymond </a:t>
            </a:r>
            <a:r>
              <a:rPr lang="en-US" sz="2400" dirty="0" err="1"/>
              <a:t>Dinnan</a:t>
            </a:r>
            <a:r>
              <a:rPr lang="en-US" sz="2400" dirty="0"/>
              <a:t>, PHPS </a:t>
            </a:r>
            <a:r>
              <a:rPr lang="en-US" sz="2400" dirty="0" smtClean="0"/>
              <a:t>III</a:t>
            </a:r>
            <a:endParaRPr lang="en-US" sz="2400" dirty="0"/>
          </a:p>
          <a:p>
            <a:r>
              <a:rPr lang="en-US" sz="2400" dirty="0" smtClean="0"/>
              <a:t>Wendy </a:t>
            </a:r>
            <a:r>
              <a:rPr lang="en-US" sz="2400" dirty="0"/>
              <a:t>Albers, PHPS </a:t>
            </a:r>
            <a:r>
              <a:rPr lang="en-US" sz="2400" dirty="0" smtClean="0"/>
              <a:t>II</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99" y="4423720"/>
            <a:ext cx="3530501" cy="1977080"/>
          </a:xfrm>
          <a:prstGeom prst="rect">
            <a:avLst/>
          </a:prstGeom>
        </p:spPr>
      </p:pic>
    </p:spTree>
    <p:extLst>
      <p:ext uri="{BB962C8B-B14F-4D97-AF65-F5344CB8AC3E}">
        <p14:creationId xmlns:p14="http://schemas.microsoft.com/office/powerpoint/2010/main" val="136253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752600"/>
            <a:ext cx="8407893" cy="4407408"/>
          </a:xfrm>
        </p:spPr>
        <p:txBody>
          <a:bodyPr/>
          <a:lstStyle/>
          <a:p>
            <a:r>
              <a:rPr lang="en-US" dirty="0" smtClean="0"/>
              <a:t>The updated </a:t>
            </a:r>
            <a:r>
              <a:rPr lang="en-US" dirty="0"/>
              <a:t>Texas Food Establishment Rules (TFER) which went into effect on October 11, </a:t>
            </a:r>
            <a:r>
              <a:rPr lang="en-US" dirty="0" smtClean="0"/>
              <a:t>2015 </a:t>
            </a:r>
            <a:r>
              <a:rPr lang="en-US" dirty="0"/>
              <a:t>now include non-</a:t>
            </a:r>
            <a:r>
              <a:rPr lang="en-US" dirty="0" err="1"/>
              <a:t>typhoidal</a:t>
            </a:r>
            <a:r>
              <a:rPr lang="en-US" dirty="0"/>
              <a:t> </a:t>
            </a:r>
            <a:r>
              <a:rPr lang="en-US" i="1" dirty="0"/>
              <a:t>Salmonella </a:t>
            </a:r>
            <a:r>
              <a:rPr lang="en-US" dirty="0"/>
              <a:t>with exclusion/restriction criteria.</a:t>
            </a:r>
            <a:endParaRPr lang="en-US" dirty="0" smtClean="0"/>
          </a:p>
          <a:p>
            <a:endParaRPr lang="en-US" dirty="0" smtClean="0"/>
          </a:p>
          <a:p>
            <a:r>
              <a:rPr lang="en-US" dirty="0"/>
              <a:t>Food employee exclusions/restrictions</a:t>
            </a:r>
            <a:r>
              <a:rPr lang="en-US" dirty="0" smtClean="0"/>
              <a:t>:</a:t>
            </a:r>
            <a:endParaRPr lang="en-US" dirty="0"/>
          </a:p>
          <a:p>
            <a:pPr lvl="1"/>
            <a:r>
              <a:rPr lang="en-US" sz="2000" dirty="0" smtClean="0"/>
              <a:t>Symptomatic </a:t>
            </a:r>
            <a:r>
              <a:rPr lang="en-US" sz="2000" dirty="0"/>
              <a:t>food employees infected with non-</a:t>
            </a:r>
            <a:r>
              <a:rPr lang="en-US" sz="2000" dirty="0" err="1"/>
              <a:t>typhoidal</a:t>
            </a:r>
            <a:r>
              <a:rPr lang="en-US" sz="2000" dirty="0"/>
              <a:t> </a:t>
            </a:r>
            <a:r>
              <a:rPr lang="en-US" sz="2000" i="1" dirty="0"/>
              <a:t>Salmonella </a:t>
            </a:r>
            <a:r>
              <a:rPr lang="en-US" sz="2000" dirty="0"/>
              <a:t>are to be </a:t>
            </a:r>
            <a:r>
              <a:rPr lang="en-US" sz="2000" u="sng" dirty="0"/>
              <a:t>excluded</a:t>
            </a:r>
            <a:r>
              <a:rPr lang="en-US" sz="2000" dirty="0"/>
              <a:t> from work.  </a:t>
            </a:r>
            <a:endParaRPr lang="en-US" sz="2000" dirty="0" smtClean="0"/>
          </a:p>
          <a:p>
            <a:pPr lvl="1"/>
            <a:r>
              <a:rPr lang="en-US" sz="2000" dirty="0" smtClean="0"/>
              <a:t>Asymptomatic </a:t>
            </a:r>
            <a:r>
              <a:rPr lang="en-US" sz="2000" dirty="0"/>
              <a:t>food employees diagnosed with an infection from non-</a:t>
            </a:r>
            <a:r>
              <a:rPr lang="en-US" sz="2000" dirty="0" err="1"/>
              <a:t>typhoidal</a:t>
            </a:r>
            <a:r>
              <a:rPr lang="en-US" sz="2000" dirty="0"/>
              <a:t> </a:t>
            </a:r>
            <a:r>
              <a:rPr lang="en-US" sz="2000" i="1" dirty="0"/>
              <a:t>Salmonella</a:t>
            </a:r>
            <a:r>
              <a:rPr lang="en-US" sz="2000" dirty="0"/>
              <a:t> are to be </a:t>
            </a:r>
            <a:r>
              <a:rPr lang="en-US" sz="2000" u="sng" dirty="0"/>
              <a:t>restricted</a:t>
            </a:r>
            <a:r>
              <a:rPr lang="en-US" sz="2000" dirty="0"/>
              <a:t> from work</a:t>
            </a:r>
            <a:r>
              <a:rPr lang="en-US" sz="2000" dirty="0" smtClean="0"/>
              <a:t>.</a:t>
            </a:r>
          </a:p>
          <a:p>
            <a:endParaRPr lang="en-US" dirty="0">
              <a:solidFill>
                <a:srgbClr val="FF0000"/>
              </a:solidFill>
            </a:endParaRPr>
          </a:p>
          <a:p>
            <a:endParaRPr lang="en-US" dirty="0">
              <a:solidFill>
                <a:srgbClr val="FF0000"/>
              </a:solidFill>
            </a:endParaRPr>
          </a:p>
        </p:txBody>
      </p:sp>
      <p:sp>
        <p:nvSpPr>
          <p:cNvPr id="3" name="Title 2"/>
          <p:cNvSpPr>
            <a:spLocks noGrp="1"/>
          </p:cNvSpPr>
          <p:nvPr>
            <p:ph type="title"/>
          </p:nvPr>
        </p:nvSpPr>
        <p:spPr/>
        <p:txBody>
          <a:bodyPr/>
          <a:lstStyle/>
          <a:p>
            <a:r>
              <a:rPr lang="en-US" dirty="0"/>
              <a:t>Salmonellosis</a:t>
            </a:r>
          </a:p>
        </p:txBody>
      </p:sp>
    </p:spTree>
    <p:extLst>
      <p:ext uri="{BB962C8B-B14F-4D97-AF65-F5344CB8AC3E}">
        <p14:creationId xmlns:p14="http://schemas.microsoft.com/office/powerpoint/2010/main" val="25834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49883"/>
            <a:ext cx="8610601" cy="5023358"/>
          </a:xfrm>
        </p:spPr>
        <p:txBody>
          <a:bodyPr>
            <a:normAutofit/>
          </a:bodyPr>
          <a:lstStyle/>
          <a:p>
            <a:endParaRPr lang="en-US" sz="2200" dirty="0" smtClean="0"/>
          </a:p>
          <a:p>
            <a:r>
              <a:rPr lang="en-US" sz="2200" dirty="0" smtClean="0"/>
              <a:t>Isolate </a:t>
            </a:r>
            <a:r>
              <a:rPr lang="en-US" sz="2200" dirty="0"/>
              <a:t>or specimen from cases where Shiga toxin activity is demonstrated </a:t>
            </a:r>
            <a:r>
              <a:rPr lang="en-US" sz="2200" dirty="0" smtClean="0"/>
              <a:t>required to be sent to </a:t>
            </a:r>
            <a:r>
              <a:rPr lang="en-US" sz="2200" dirty="0"/>
              <a:t>the DSHS laboratory </a:t>
            </a:r>
            <a:endParaRPr lang="en-US" sz="2200" dirty="0" smtClean="0"/>
          </a:p>
          <a:p>
            <a:pPr lvl="1"/>
            <a:r>
              <a:rPr lang="en-US" sz="2000" dirty="0" smtClean="0"/>
              <a:t>Shiga-toxin detection, serotyping, PCR, and PFGE available</a:t>
            </a:r>
          </a:p>
          <a:p>
            <a:pPr marL="365760" lvl="1" indent="0">
              <a:buNone/>
            </a:pPr>
            <a:endParaRPr lang="en-US" sz="2000" dirty="0"/>
          </a:p>
          <a:p>
            <a:r>
              <a:rPr lang="en-US" sz="2200" dirty="0" smtClean="0"/>
              <a:t>Investigation Form:  DSHS form</a:t>
            </a:r>
          </a:p>
          <a:p>
            <a:pPr lvl="1"/>
            <a:r>
              <a:rPr lang="en-US" sz="2000" dirty="0" smtClean="0"/>
              <a:t>Shiga Toxin-Producing </a:t>
            </a:r>
            <a:r>
              <a:rPr lang="en-US" sz="2000" i="1" dirty="0" smtClean="0"/>
              <a:t>E. coli </a:t>
            </a:r>
            <a:r>
              <a:rPr lang="en-US" sz="2000" dirty="0" smtClean="0"/>
              <a:t>and/or Hemolytic Uremic Syndrome (HUS) Investigation Form </a:t>
            </a:r>
          </a:p>
          <a:p>
            <a:pPr lvl="1"/>
            <a:endParaRPr lang="en-US" sz="2200" dirty="0" smtClean="0"/>
          </a:p>
          <a:p>
            <a:r>
              <a:rPr lang="en-US" sz="2200" dirty="0" smtClean="0"/>
              <a:t>Hemolytic Uremic Syndrome (HUS) reported as a separate condition in NEDSS</a:t>
            </a:r>
          </a:p>
          <a:p>
            <a:endParaRPr lang="en-US" sz="2200" dirty="0" smtClean="0"/>
          </a:p>
          <a:p>
            <a:endParaRPr lang="en-US" dirty="0"/>
          </a:p>
        </p:txBody>
      </p:sp>
      <p:sp>
        <p:nvSpPr>
          <p:cNvPr id="2" name="Title 1"/>
          <p:cNvSpPr>
            <a:spLocks noGrp="1"/>
          </p:cNvSpPr>
          <p:nvPr>
            <p:ph type="title"/>
          </p:nvPr>
        </p:nvSpPr>
        <p:spPr/>
        <p:txBody>
          <a:bodyPr/>
          <a:lstStyle/>
          <a:p>
            <a:r>
              <a:rPr lang="it-IT" sz="2800" dirty="0"/>
              <a:t>shiga toxin-producing </a:t>
            </a:r>
            <a:r>
              <a:rPr lang="it-IT" sz="2800" i="1" dirty="0"/>
              <a:t>Escherichia coli</a:t>
            </a:r>
            <a:r>
              <a:rPr lang="it-IT" sz="2800" dirty="0"/>
              <a:t> (</a:t>
            </a:r>
            <a:r>
              <a:rPr lang="it-IT" sz="2800" dirty="0" smtClean="0"/>
              <a:t>STEC)</a:t>
            </a:r>
            <a:endParaRPr lang="en-US" sz="28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09540"/>
            <a:ext cx="1981200" cy="126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212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80007"/>
            <a:ext cx="8407893" cy="4407408"/>
          </a:xfrm>
        </p:spPr>
        <p:txBody>
          <a:bodyPr>
            <a:normAutofit/>
          </a:bodyPr>
          <a:lstStyle/>
          <a:p>
            <a:r>
              <a:rPr lang="en-US" sz="2400" dirty="0"/>
              <a:t>Food employee exclusions/restrictions:</a:t>
            </a:r>
          </a:p>
          <a:p>
            <a:pPr lvl="1"/>
            <a:r>
              <a:rPr lang="en-US" sz="2000" u="sng" dirty="0" smtClean="0"/>
              <a:t>Symptomatic</a:t>
            </a:r>
            <a:r>
              <a:rPr lang="en-US" sz="2000" dirty="0" smtClean="0"/>
              <a:t> </a:t>
            </a:r>
            <a:r>
              <a:rPr lang="en-US" sz="2000" dirty="0"/>
              <a:t>food employees infected with Shiga toxin-producing </a:t>
            </a:r>
            <a:r>
              <a:rPr lang="en-US" sz="2000" i="1" dirty="0"/>
              <a:t>E. coli</a:t>
            </a:r>
            <a:r>
              <a:rPr lang="en-US" sz="2000" dirty="0"/>
              <a:t> are to be excluded from work.  </a:t>
            </a:r>
            <a:endParaRPr lang="en-US" sz="2000" dirty="0" smtClean="0"/>
          </a:p>
          <a:p>
            <a:pPr lvl="1"/>
            <a:r>
              <a:rPr lang="en-US" sz="2000" u="sng" dirty="0" smtClean="0"/>
              <a:t>Asymptomatic</a:t>
            </a:r>
            <a:r>
              <a:rPr lang="en-US" sz="2000" dirty="0" smtClean="0"/>
              <a:t> </a:t>
            </a:r>
            <a:r>
              <a:rPr lang="en-US" sz="2000" dirty="0"/>
              <a:t>food employees diagnosed with an infection from Shiga toxin-producing </a:t>
            </a:r>
            <a:r>
              <a:rPr lang="en-US" sz="2000" i="1" dirty="0"/>
              <a:t>E. coli. </a:t>
            </a:r>
            <a:r>
              <a:rPr lang="en-US" sz="2000" dirty="0"/>
              <a:t>are to </a:t>
            </a:r>
            <a:r>
              <a:rPr lang="en-US" sz="2000" dirty="0" smtClean="0"/>
              <a:t>be:</a:t>
            </a:r>
          </a:p>
          <a:p>
            <a:pPr lvl="2"/>
            <a:r>
              <a:rPr lang="en-US" sz="2000" dirty="0" smtClean="0"/>
              <a:t>excluded </a:t>
            </a:r>
            <a:r>
              <a:rPr lang="en-US" sz="2000" dirty="0"/>
              <a:t>from working in a food establishment serving a highly susceptible population or </a:t>
            </a:r>
            <a:endParaRPr lang="en-US" sz="2000" dirty="0" smtClean="0"/>
          </a:p>
          <a:p>
            <a:pPr lvl="2"/>
            <a:r>
              <a:rPr lang="en-US" sz="2000" dirty="0" smtClean="0"/>
              <a:t>restricted </a:t>
            </a:r>
            <a:r>
              <a:rPr lang="en-US" sz="2000" dirty="0"/>
              <a:t>if they do not serve a highly susceptible </a:t>
            </a:r>
            <a:r>
              <a:rPr lang="en-US" sz="2000" dirty="0" smtClean="0"/>
              <a:t>population</a:t>
            </a:r>
            <a:endParaRPr lang="en-US" sz="2000" dirty="0"/>
          </a:p>
        </p:txBody>
      </p:sp>
      <p:sp>
        <p:nvSpPr>
          <p:cNvPr id="3" name="Title 2"/>
          <p:cNvSpPr>
            <a:spLocks noGrp="1"/>
          </p:cNvSpPr>
          <p:nvPr>
            <p:ph type="title"/>
          </p:nvPr>
        </p:nvSpPr>
        <p:spPr>
          <a:xfrm>
            <a:off x="152400" y="355847"/>
            <a:ext cx="8839200" cy="1054394"/>
          </a:xfrm>
        </p:spPr>
        <p:txBody>
          <a:bodyPr/>
          <a:lstStyle/>
          <a:p>
            <a:r>
              <a:rPr lang="it-IT" sz="2800" dirty="0"/>
              <a:t>shiga toxin-producing </a:t>
            </a:r>
            <a:r>
              <a:rPr lang="it-IT" sz="2800" i="1" dirty="0"/>
              <a:t>Escherichia coli</a:t>
            </a:r>
            <a:r>
              <a:rPr lang="it-IT" sz="2800" dirty="0"/>
              <a:t> (STEC)</a:t>
            </a:r>
            <a:endParaRPr lang="en-US"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956" y="4941289"/>
            <a:ext cx="2275582" cy="145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940" y="5005783"/>
            <a:ext cx="1453179" cy="145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992785"/>
            <a:ext cx="1362075" cy="145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58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rmAutofit lnSpcReduction="10000"/>
          </a:bodyPr>
          <a:lstStyle/>
          <a:p>
            <a:r>
              <a:rPr lang="en-US" sz="2400" dirty="0" smtClean="0"/>
              <a:t>No isolate requirement</a:t>
            </a:r>
          </a:p>
          <a:p>
            <a:pPr lvl="1"/>
            <a:r>
              <a:rPr lang="en-US" sz="2000" dirty="0" smtClean="0"/>
              <a:t>Serotyping and PFGE available at DSHS lab</a:t>
            </a:r>
          </a:p>
          <a:p>
            <a:pPr lvl="2"/>
            <a:r>
              <a:rPr lang="en-US" sz="2000" dirty="0" smtClean="0"/>
              <a:t>Useful in outbreaks</a:t>
            </a:r>
            <a:endParaRPr lang="en-US" sz="2400" dirty="0" smtClean="0"/>
          </a:p>
          <a:p>
            <a:r>
              <a:rPr lang="en-US" sz="2400" dirty="0" smtClean="0"/>
              <a:t>No Investigation Form required</a:t>
            </a:r>
            <a:endParaRPr lang="en-US" sz="2400" dirty="0"/>
          </a:p>
          <a:p>
            <a:r>
              <a:rPr lang="en-US" sz="2400" dirty="0" smtClean="0"/>
              <a:t>NEDSS</a:t>
            </a:r>
            <a:r>
              <a:rPr lang="en-US" sz="2400" dirty="0"/>
              <a:t>:  suspect category added </a:t>
            </a:r>
            <a:r>
              <a:rPr lang="en-US" sz="2400" dirty="0" smtClean="0"/>
              <a:t>to</a:t>
            </a:r>
          </a:p>
          <a:p>
            <a:pPr marL="45720" indent="0">
              <a:buNone/>
            </a:pPr>
            <a:r>
              <a:rPr lang="en-US" sz="2400" dirty="0"/>
              <a:t> </a:t>
            </a:r>
            <a:r>
              <a:rPr lang="en-US" sz="2400" dirty="0" smtClean="0"/>
              <a:t>  </a:t>
            </a:r>
            <a:r>
              <a:rPr lang="en-US" sz="2400" dirty="0"/>
              <a:t>Epi Case Criteria in 2014</a:t>
            </a:r>
          </a:p>
          <a:p>
            <a:pPr lvl="1"/>
            <a:r>
              <a:rPr lang="en-US" sz="2000" dirty="0"/>
              <a:t>Non-culture lab </a:t>
            </a:r>
            <a:r>
              <a:rPr lang="en-US" sz="2000" dirty="0" smtClean="0"/>
              <a:t>methods (e.g., PCR)</a:t>
            </a:r>
            <a:endParaRPr lang="en-US" sz="2000" dirty="0"/>
          </a:p>
          <a:p>
            <a:r>
              <a:rPr lang="en-US" sz="2400" dirty="0"/>
              <a:t>Food </a:t>
            </a:r>
            <a:r>
              <a:rPr lang="en-US" sz="2400" dirty="0" smtClean="0"/>
              <a:t>employee exclusions/restrictions:</a:t>
            </a:r>
          </a:p>
          <a:p>
            <a:pPr lvl="1"/>
            <a:r>
              <a:rPr lang="en-US" sz="2000" dirty="0" smtClean="0"/>
              <a:t>Symptomatic </a:t>
            </a:r>
            <a:r>
              <a:rPr lang="en-US" sz="2000" dirty="0"/>
              <a:t>food employees infected with </a:t>
            </a:r>
            <a:r>
              <a:rPr lang="en-US" sz="2000" i="1" dirty="0" err="1"/>
              <a:t>Shigella</a:t>
            </a:r>
            <a:r>
              <a:rPr lang="en-US" sz="2000" i="1" dirty="0"/>
              <a:t> spp.</a:t>
            </a:r>
            <a:r>
              <a:rPr lang="en-US" sz="2000" dirty="0"/>
              <a:t> are to be </a:t>
            </a:r>
            <a:r>
              <a:rPr lang="en-US" sz="2000" u="sng" dirty="0"/>
              <a:t>excluded</a:t>
            </a:r>
            <a:r>
              <a:rPr lang="en-US" sz="2000" dirty="0"/>
              <a:t> from </a:t>
            </a:r>
            <a:r>
              <a:rPr lang="en-US" sz="2000" dirty="0" smtClean="0"/>
              <a:t>work</a:t>
            </a:r>
          </a:p>
          <a:p>
            <a:pPr lvl="1"/>
            <a:r>
              <a:rPr lang="en-US" sz="2000" dirty="0" smtClean="0"/>
              <a:t>Asymptomatic </a:t>
            </a:r>
            <a:r>
              <a:rPr lang="en-US" sz="2000" dirty="0"/>
              <a:t>food employees diagnosed with an infection from </a:t>
            </a:r>
            <a:r>
              <a:rPr lang="en-US" sz="2000" i="1" dirty="0" err="1"/>
              <a:t>Shigella</a:t>
            </a:r>
            <a:r>
              <a:rPr lang="en-US" sz="2000" i="1" dirty="0"/>
              <a:t> spp.</a:t>
            </a:r>
            <a:r>
              <a:rPr lang="en-US" sz="2000" dirty="0"/>
              <a:t> are to be </a:t>
            </a:r>
            <a:r>
              <a:rPr lang="en-US" sz="2000" u="sng" dirty="0"/>
              <a:t>excluded</a:t>
            </a:r>
            <a:r>
              <a:rPr lang="en-US" sz="2000" dirty="0"/>
              <a:t> from working in a food establishment serving a highly susceptible population or </a:t>
            </a:r>
            <a:r>
              <a:rPr lang="en-US" sz="2000" u="sng" dirty="0"/>
              <a:t>restricted</a:t>
            </a:r>
            <a:r>
              <a:rPr lang="en-US" sz="2000" dirty="0"/>
              <a:t> if they do not serve a highly susceptible </a:t>
            </a:r>
            <a:r>
              <a:rPr lang="en-US" sz="2000" dirty="0" smtClean="0"/>
              <a:t>population</a:t>
            </a:r>
            <a:endParaRPr lang="en-US" sz="2000" dirty="0">
              <a:solidFill>
                <a:srgbClr val="FF0000"/>
              </a:solidFill>
            </a:endParaRPr>
          </a:p>
          <a:p>
            <a:endParaRPr lang="en-US" dirty="0"/>
          </a:p>
        </p:txBody>
      </p:sp>
      <p:sp>
        <p:nvSpPr>
          <p:cNvPr id="2" name="Title 1"/>
          <p:cNvSpPr>
            <a:spLocks noGrp="1"/>
          </p:cNvSpPr>
          <p:nvPr>
            <p:ph type="title"/>
          </p:nvPr>
        </p:nvSpPr>
        <p:spPr/>
        <p:txBody>
          <a:bodyPr/>
          <a:lstStyle/>
          <a:p>
            <a:r>
              <a:rPr lang="en-US" dirty="0" smtClean="0"/>
              <a:t>Shigellosis</a:t>
            </a:r>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13965"/>
            <a:ext cx="1828800" cy="212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74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No isolate requirement</a:t>
            </a:r>
          </a:p>
          <a:p>
            <a:pPr lvl="1"/>
            <a:r>
              <a:rPr lang="en-US" sz="2200" dirty="0" smtClean="0"/>
              <a:t>Confirmation </a:t>
            </a:r>
            <a:r>
              <a:rPr lang="en-US" sz="2200" dirty="0"/>
              <a:t>and PFGE available at DSHS lab</a:t>
            </a:r>
          </a:p>
          <a:p>
            <a:pPr lvl="2"/>
            <a:r>
              <a:rPr lang="en-US" sz="2000" dirty="0"/>
              <a:t>Useful in </a:t>
            </a:r>
            <a:r>
              <a:rPr lang="en-US" sz="2000" dirty="0" smtClean="0"/>
              <a:t>outbreaks</a:t>
            </a:r>
            <a:endParaRPr lang="en-US" sz="2400" dirty="0"/>
          </a:p>
          <a:p>
            <a:r>
              <a:rPr lang="en-US" sz="2400" dirty="0"/>
              <a:t>No </a:t>
            </a:r>
            <a:r>
              <a:rPr lang="en-US" sz="2400" dirty="0" smtClean="0"/>
              <a:t>Investigation Form </a:t>
            </a:r>
            <a:r>
              <a:rPr lang="en-US" sz="2400" dirty="0"/>
              <a:t>required</a:t>
            </a:r>
          </a:p>
          <a:p>
            <a:endParaRPr lang="en-US" sz="2400" dirty="0"/>
          </a:p>
          <a:p>
            <a:r>
              <a:rPr lang="en-US" sz="2400" dirty="0"/>
              <a:t>NEDSS:  </a:t>
            </a:r>
            <a:r>
              <a:rPr lang="en-US" sz="2400" dirty="0" smtClean="0"/>
              <a:t>new in 2015</a:t>
            </a:r>
          </a:p>
          <a:p>
            <a:pPr marL="731520" lvl="2" indent="-228600">
              <a:buClr>
                <a:schemeClr val="accent1"/>
              </a:buClr>
              <a:buFont typeface="Wingdings 2" pitchFamily="18" charset="2"/>
              <a:buChar char=""/>
            </a:pPr>
            <a:r>
              <a:rPr lang="en-US" sz="2200" dirty="0" smtClean="0"/>
              <a:t>Non-culture </a:t>
            </a:r>
            <a:r>
              <a:rPr lang="en-US" sz="2200" dirty="0"/>
              <a:t>lab methods </a:t>
            </a:r>
            <a:r>
              <a:rPr lang="en-US" sz="2200" dirty="0" smtClean="0"/>
              <a:t>(</a:t>
            </a:r>
            <a:r>
              <a:rPr lang="en-US" sz="2200" dirty="0"/>
              <a:t>e.g., EIA, PCR) now included in PROBABLE case definition</a:t>
            </a:r>
          </a:p>
        </p:txBody>
      </p:sp>
      <p:sp>
        <p:nvSpPr>
          <p:cNvPr id="2" name="Title 1"/>
          <p:cNvSpPr>
            <a:spLocks noGrp="1"/>
          </p:cNvSpPr>
          <p:nvPr>
            <p:ph type="title"/>
          </p:nvPr>
        </p:nvSpPr>
        <p:spPr/>
        <p:txBody>
          <a:bodyPr/>
          <a:lstStyle/>
          <a:p>
            <a:r>
              <a:rPr lang="en-US" dirty="0" err="1" smtClean="0"/>
              <a:t>Campylobacteriosis</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971853"/>
            <a:ext cx="2660975" cy="149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596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5544741" cy="4565904"/>
          </a:xfrm>
        </p:spPr>
        <p:txBody>
          <a:bodyPr>
            <a:normAutofit/>
          </a:bodyPr>
          <a:lstStyle/>
          <a:p>
            <a:r>
              <a:rPr lang="en-US" sz="2400" dirty="0"/>
              <a:t>No isolate requirement</a:t>
            </a:r>
          </a:p>
          <a:p>
            <a:pPr lvl="1"/>
            <a:r>
              <a:rPr lang="en-US" sz="2000" dirty="0"/>
              <a:t>Confirmation </a:t>
            </a:r>
            <a:r>
              <a:rPr lang="en-US" sz="2000" dirty="0" smtClean="0"/>
              <a:t>available </a:t>
            </a:r>
            <a:r>
              <a:rPr lang="en-US" sz="2000" dirty="0"/>
              <a:t>at DSHS lab</a:t>
            </a:r>
          </a:p>
          <a:p>
            <a:endParaRPr lang="en-US" sz="2400" dirty="0"/>
          </a:p>
          <a:p>
            <a:r>
              <a:rPr lang="en-US" sz="2400" dirty="0" smtClean="0"/>
              <a:t>Investigation Form available on DSHS website (</a:t>
            </a:r>
            <a:r>
              <a:rPr lang="en-US" sz="2400" i="1" dirty="0" smtClean="0"/>
              <a:t>not required</a:t>
            </a:r>
            <a:r>
              <a:rPr lang="en-US" sz="2400" dirty="0" smtClean="0"/>
              <a:t>)</a:t>
            </a:r>
          </a:p>
          <a:p>
            <a:endParaRPr lang="en-US" sz="2400" dirty="0"/>
          </a:p>
          <a:p>
            <a:r>
              <a:rPr lang="en-US" sz="2400" dirty="0" smtClean="0"/>
              <a:t>Note</a:t>
            </a:r>
            <a:r>
              <a:rPr lang="en-US" sz="2400" i="1" dirty="0" smtClean="0"/>
              <a:t>: Yersinia </a:t>
            </a:r>
            <a:r>
              <a:rPr lang="en-US" sz="2400" i="1" dirty="0" err="1" smtClean="0"/>
              <a:t>pestis</a:t>
            </a:r>
            <a:r>
              <a:rPr lang="en-US" sz="2400" i="1" dirty="0" smtClean="0"/>
              <a:t> </a:t>
            </a:r>
            <a:r>
              <a:rPr lang="en-US" sz="2400" dirty="0" smtClean="0"/>
              <a:t>reported as Plague, all other species reported as </a:t>
            </a:r>
            <a:r>
              <a:rPr lang="en-US" sz="2400" dirty="0" err="1" smtClean="0"/>
              <a:t>Yersiniosis</a:t>
            </a:r>
            <a:endParaRPr lang="en-US" sz="2400" dirty="0"/>
          </a:p>
        </p:txBody>
      </p:sp>
      <p:sp>
        <p:nvSpPr>
          <p:cNvPr id="2" name="Title 1"/>
          <p:cNvSpPr>
            <a:spLocks noGrp="1"/>
          </p:cNvSpPr>
          <p:nvPr>
            <p:ph type="title"/>
          </p:nvPr>
        </p:nvSpPr>
        <p:spPr/>
        <p:txBody>
          <a:bodyPr/>
          <a:lstStyle/>
          <a:p>
            <a:r>
              <a:rPr lang="en-US" dirty="0" err="1" smtClean="0"/>
              <a:t>yersiniosis</a:t>
            </a:r>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4082" y="4456412"/>
            <a:ext cx="1881317" cy="141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830812"/>
            <a:ext cx="236486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385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82937"/>
            <a:ext cx="8991600" cy="4407408"/>
          </a:xfrm>
        </p:spPr>
        <p:txBody>
          <a:bodyPr>
            <a:normAutofit/>
          </a:bodyPr>
          <a:lstStyle/>
          <a:p>
            <a:r>
              <a:rPr lang="en-US" sz="2200" dirty="0" smtClean="0"/>
              <a:t>No specimen requirement</a:t>
            </a:r>
          </a:p>
          <a:p>
            <a:pPr lvl="1"/>
            <a:r>
              <a:rPr lang="en-US" sz="2000" dirty="0" smtClean="0"/>
              <a:t>Testing is available at DSHS lab </a:t>
            </a:r>
          </a:p>
          <a:p>
            <a:pPr lvl="1"/>
            <a:r>
              <a:rPr lang="en-US" sz="2000" dirty="0" smtClean="0"/>
              <a:t>DSHS is working with a few laboratories to submit samples for confirmation and/or further molecular studies</a:t>
            </a:r>
            <a:endParaRPr lang="en-US" sz="2000" dirty="0"/>
          </a:p>
          <a:p>
            <a:r>
              <a:rPr lang="en-US" sz="2200" dirty="0" smtClean="0"/>
              <a:t>Investigation Form:  </a:t>
            </a:r>
            <a:r>
              <a:rPr lang="en-US" sz="2200" dirty="0" err="1" smtClean="0"/>
              <a:t>Cyclosporiasis</a:t>
            </a:r>
            <a:r>
              <a:rPr lang="en-US" sz="2200" dirty="0" smtClean="0"/>
              <a:t> </a:t>
            </a:r>
            <a:r>
              <a:rPr lang="en-US" sz="2200" dirty="0"/>
              <a:t>Surveillance Case Report </a:t>
            </a:r>
            <a:r>
              <a:rPr lang="en-US" sz="2200" dirty="0" smtClean="0"/>
              <a:t>Form</a:t>
            </a:r>
          </a:p>
          <a:p>
            <a:r>
              <a:rPr lang="en-US" sz="2200" dirty="0" smtClean="0"/>
              <a:t>CDC printable resources</a:t>
            </a:r>
          </a:p>
          <a:p>
            <a:pPr lvl="1"/>
            <a:r>
              <a:rPr lang="en-US" sz="2000" dirty="0" smtClean="0"/>
              <a:t>Fact Sheet for the Public and for Providers</a:t>
            </a:r>
          </a:p>
          <a:p>
            <a:pPr lvl="1"/>
            <a:r>
              <a:rPr lang="en-US" sz="2000" dirty="0"/>
              <a:t>http://www.cdc.gov/parasites/cyclosporiasis/printresources.html</a:t>
            </a:r>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err="1" smtClean="0"/>
              <a:t>cyclosporiasis</a:t>
            </a:r>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5311140"/>
            <a:ext cx="308842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5267695"/>
            <a:ext cx="3276600" cy="124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450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407893" cy="4407408"/>
          </a:xfrm>
        </p:spPr>
        <p:txBody>
          <a:bodyPr>
            <a:noAutofit/>
          </a:bodyPr>
          <a:lstStyle/>
          <a:p>
            <a:r>
              <a:rPr lang="en-US" sz="2400" dirty="0"/>
              <a:t>No specimen requirement</a:t>
            </a:r>
          </a:p>
          <a:p>
            <a:pPr lvl="1"/>
            <a:r>
              <a:rPr lang="en-US" sz="2200" dirty="0" smtClean="0"/>
              <a:t>Testing is available at DSHS lab</a:t>
            </a:r>
          </a:p>
          <a:p>
            <a:endParaRPr lang="en-US" sz="2200" dirty="0"/>
          </a:p>
          <a:p>
            <a:r>
              <a:rPr lang="en-US" sz="2400" dirty="0" smtClean="0"/>
              <a:t>No Investigation Form required</a:t>
            </a:r>
            <a:endParaRPr lang="en-US" sz="2400" dirty="0"/>
          </a:p>
        </p:txBody>
      </p:sp>
      <p:sp>
        <p:nvSpPr>
          <p:cNvPr id="2" name="Title 1"/>
          <p:cNvSpPr>
            <a:spLocks noGrp="1"/>
          </p:cNvSpPr>
          <p:nvPr>
            <p:ph type="title"/>
          </p:nvPr>
        </p:nvSpPr>
        <p:spPr/>
        <p:txBody>
          <a:bodyPr/>
          <a:lstStyle/>
          <a:p>
            <a:r>
              <a:rPr lang="en-US" dirty="0" smtClean="0"/>
              <a:t>cryptosporidiosis</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722435"/>
            <a:ext cx="1471612"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876800"/>
            <a:ext cx="1524000" cy="119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194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910329"/>
          </a:xfrm>
        </p:spPr>
        <p:txBody>
          <a:bodyPr>
            <a:normAutofit/>
          </a:bodyPr>
          <a:lstStyle/>
          <a:p>
            <a:r>
              <a:rPr lang="en-US" sz="2400" dirty="0"/>
              <a:t>No specimen requirement</a:t>
            </a:r>
          </a:p>
          <a:p>
            <a:pPr lvl="1"/>
            <a:r>
              <a:rPr lang="en-US" sz="2000" dirty="0"/>
              <a:t>Testing is available at DSHS </a:t>
            </a:r>
            <a:r>
              <a:rPr lang="en-US" sz="2000" dirty="0" smtClean="0"/>
              <a:t>lab</a:t>
            </a:r>
          </a:p>
          <a:p>
            <a:endParaRPr lang="en-US" dirty="0"/>
          </a:p>
          <a:p>
            <a:r>
              <a:rPr lang="en-US" sz="2200" dirty="0" smtClean="0"/>
              <a:t>No form required </a:t>
            </a:r>
          </a:p>
          <a:p>
            <a:endParaRPr lang="en-US" dirty="0"/>
          </a:p>
        </p:txBody>
      </p:sp>
      <p:sp>
        <p:nvSpPr>
          <p:cNvPr id="2" name="Title 1"/>
          <p:cNvSpPr>
            <a:spLocks noGrp="1"/>
          </p:cNvSpPr>
          <p:nvPr>
            <p:ph type="title"/>
          </p:nvPr>
        </p:nvSpPr>
        <p:spPr/>
        <p:txBody>
          <a:bodyPr/>
          <a:lstStyle/>
          <a:p>
            <a:pPr algn="l"/>
            <a:r>
              <a:rPr lang="en-US" dirty="0" smtClean="0"/>
              <a:t>                </a:t>
            </a:r>
            <a:r>
              <a:rPr lang="en-US" dirty="0" err="1" smtClean="0"/>
              <a:t>Amebiasis</a:t>
            </a:r>
            <a:r>
              <a:rPr lang="en-US" dirty="0" smtClean="0"/>
              <a:t> </a:t>
            </a:r>
            <a:endParaRPr lang="en-US" dirty="0"/>
          </a:p>
        </p:txBody>
      </p:sp>
      <p:sp>
        <p:nvSpPr>
          <p:cNvPr id="4" name="TextBox 3"/>
          <p:cNvSpPr txBox="1"/>
          <p:nvPr/>
        </p:nvSpPr>
        <p:spPr>
          <a:xfrm>
            <a:off x="5029200" y="609600"/>
            <a:ext cx="4114800" cy="523220"/>
          </a:xfrm>
          <a:prstGeom prst="rect">
            <a:avLst/>
          </a:prstGeom>
          <a:noFill/>
        </p:spPr>
        <p:txBody>
          <a:bodyPr wrap="square" rtlCol="0">
            <a:spAutoFit/>
          </a:bodyPr>
          <a:lstStyle/>
          <a:p>
            <a:r>
              <a:rPr lang="en-US" sz="2800" i="1" dirty="0" smtClean="0">
                <a:solidFill>
                  <a:schemeClr val="bg1"/>
                </a:solidFill>
              </a:rPr>
              <a:t>(</a:t>
            </a:r>
            <a:r>
              <a:rPr lang="en-US" sz="2800" i="1" dirty="0" err="1" smtClean="0">
                <a:solidFill>
                  <a:schemeClr val="bg1"/>
                </a:solidFill>
              </a:rPr>
              <a:t>E</a:t>
            </a:r>
            <a:r>
              <a:rPr lang="en-US" sz="2800" i="1" dirty="0" err="1">
                <a:solidFill>
                  <a:schemeClr val="bg1"/>
                </a:solidFill>
              </a:rPr>
              <a:t>ntomoeba</a:t>
            </a:r>
            <a:r>
              <a:rPr lang="en-US" sz="2800" i="1" dirty="0" smtClean="0">
                <a:solidFill>
                  <a:schemeClr val="bg1"/>
                </a:solidFill>
              </a:rPr>
              <a:t> </a:t>
            </a:r>
            <a:r>
              <a:rPr lang="en-US" sz="2800" i="1" dirty="0" err="1" smtClean="0">
                <a:solidFill>
                  <a:schemeClr val="bg1"/>
                </a:solidFill>
              </a:rPr>
              <a:t>histolytica</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303948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Investigation Form:  Viral </a:t>
            </a:r>
            <a:r>
              <a:rPr lang="en-US" dirty="0"/>
              <a:t>Hepatitis Case Track Record 	</a:t>
            </a:r>
            <a:endParaRPr lang="en-US" dirty="0" smtClean="0"/>
          </a:p>
          <a:p>
            <a:endParaRPr lang="en-US" dirty="0" smtClean="0"/>
          </a:p>
          <a:p>
            <a:r>
              <a:rPr lang="en-US" dirty="0"/>
              <a:t>Most cases reported meet Probable case classification</a:t>
            </a:r>
          </a:p>
          <a:p>
            <a:pPr lvl="1"/>
            <a:r>
              <a:rPr lang="en-US" dirty="0"/>
              <a:t>positive IgM antibody from labs other than </a:t>
            </a:r>
            <a:r>
              <a:rPr lang="en-US" dirty="0" smtClean="0"/>
              <a:t>CDC</a:t>
            </a:r>
          </a:p>
          <a:p>
            <a:endParaRPr lang="en-US" dirty="0"/>
          </a:p>
          <a:p>
            <a:pPr marL="45720" indent="0">
              <a:buNone/>
            </a:pPr>
            <a:endParaRPr lang="en-US" dirty="0"/>
          </a:p>
        </p:txBody>
      </p:sp>
      <p:sp>
        <p:nvSpPr>
          <p:cNvPr id="2" name="Title 1"/>
          <p:cNvSpPr>
            <a:spLocks noGrp="1"/>
          </p:cNvSpPr>
          <p:nvPr>
            <p:ph type="title"/>
          </p:nvPr>
        </p:nvSpPr>
        <p:spPr/>
        <p:txBody>
          <a:bodyPr/>
          <a:lstStyle/>
          <a:p>
            <a:r>
              <a:rPr lang="en-US" dirty="0" smtClean="0"/>
              <a:t>Hepatitis 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440503"/>
            <a:ext cx="1667244" cy="110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129" y="5360539"/>
            <a:ext cx="1638055" cy="118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5460" y="5044440"/>
            <a:ext cx="1066800" cy="147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55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393163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160" y="1752600"/>
            <a:ext cx="8407893" cy="4407408"/>
          </a:xfrm>
        </p:spPr>
        <p:txBody>
          <a:bodyPr/>
          <a:lstStyle/>
          <a:p>
            <a:r>
              <a:rPr lang="en-US" dirty="0" smtClean="0"/>
              <a:t>New Reportable Condition-  added January 2016</a:t>
            </a:r>
          </a:p>
          <a:p>
            <a:endParaRPr lang="en-US" dirty="0"/>
          </a:p>
          <a:p>
            <a:r>
              <a:rPr lang="en-US" dirty="0" smtClean="0"/>
              <a:t>Parasitic infection typically caused by </a:t>
            </a:r>
            <a:r>
              <a:rPr lang="en-US" i="1" dirty="0" err="1" smtClean="0"/>
              <a:t>Fasciola</a:t>
            </a:r>
            <a:r>
              <a:rPr lang="en-US" i="1" dirty="0" smtClean="0"/>
              <a:t> hepatica</a:t>
            </a:r>
          </a:p>
          <a:p>
            <a:pPr lvl="1"/>
            <a:r>
              <a:rPr lang="en-US" dirty="0"/>
              <a:t>Aka "the common liver fluke" or "the sheep liver fluke</a:t>
            </a:r>
            <a:r>
              <a:rPr lang="en-US" dirty="0" smtClean="0"/>
              <a:t>.“</a:t>
            </a:r>
          </a:p>
          <a:p>
            <a:endParaRPr lang="en-US" dirty="0"/>
          </a:p>
          <a:p>
            <a:r>
              <a:rPr lang="en-US" dirty="0" smtClean="0"/>
              <a:t>Transmission occurs through consumption of raw </a:t>
            </a:r>
            <a:r>
              <a:rPr lang="en-US" dirty="0"/>
              <a:t>watercress or other water plants contaminated with immature parasite </a:t>
            </a:r>
            <a:r>
              <a:rPr lang="en-US" dirty="0" smtClean="0"/>
              <a:t>larvae</a:t>
            </a:r>
          </a:p>
          <a:p>
            <a:endParaRPr lang="en-US" dirty="0"/>
          </a:p>
          <a:p>
            <a:r>
              <a:rPr lang="en-US" dirty="0" smtClean="0"/>
              <a:t>Investigation Form: Fascioliasis Investigation Form</a:t>
            </a:r>
            <a:endParaRPr lang="en-US" dirty="0"/>
          </a:p>
        </p:txBody>
      </p:sp>
      <p:sp>
        <p:nvSpPr>
          <p:cNvPr id="3" name="Title 2"/>
          <p:cNvSpPr>
            <a:spLocks noGrp="1"/>
          </p:cNvSpPr>
          <p:nvPr>
            <p:ph type="title"/>
          </p:nvPr>
        </p:nvSpPr>
        <p:spPr/>
        <p:txBody>
          <a:bodyPr/>
          <a:lstStyle/>
          <a:p>
            <a:r>
              <a:rPr lang="en-US" dirty="0" smtClean="0"/>
              <a:t>Fascioliasis</a:t>
            </a:r>
            <a:endParaRPr lang="en-US" dirty="0"/>
          </a:p>
        </p:txBody>
      </p:sp>
      <p:pic>
        <p:nvPicPr>
          <p:cNvPr id="5" name="Picture 4"/>
          <p:cNvPicPr>
            <a:picLocks noChangeAspect="1"/>
          </p:cNvPicPr>
          <p:nvPr/>
        </p:nvPicPr>
        <p:blipFill>
          <a:blip r:embed="rId3"/>
          <a:stretch>
            <a:fillRect/>
          </a:stretch>
        </p:blipFill>
        <p:spPr>
          <a:xfrm>
            <a:off x="2362200" y="5486400"/>
            <a:ext cx="4038600" cy="1153886"/>
          </a:xfrm>
          <a:prstGeom prst="rect">
            <a:avLst/>
          </a:prstGeom>
        </p:spPr>
      </p:pic>
    </p:spTree>
    <p:extLst>
      <p:ext uri="{BB962C8B-B14F-4D97-AF65-F5344CB8AC3E}">
        <p14:creationId xmlns:p14="http://schemas.microsoft.com/office/powerpoint/2010/main" val="1787655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New Reportable Condition-  added January 2016</a:t>
            </a:r>
          </a:p>
          <a:p>
            <a:endParaRPr lang="en-US" dirty="0"/>
          </a:p>
          <a:p>
            <a:r>
              <a:rPr lang="en-US" dirty="0"/>
              <a:t>Parasitic infection </a:t>
            </a:r>
            <a:r>
              <a:rPr lang="en-US" dirty="0" smtClean="0"/>
              <a:t>caused </a:t>
            </a:r>
            <a:r>
              <a:rPr lang="en-US" dirty="0"/>
              <a:t>by </a:t>
            </a:r>
            <a:r>
              <a:rPr lang="en-US" i="1" dirty="0" err="1" smtClean="0"/>
              <a:t>Paragonimus</a:t>
            </a:r>
            <a:r>
              <a:rPr lang="en-US" i="1" dirty="0" smtClean="0"/>
              <a:t> </a:t>
            </a:r>
            <a:r>
              <a:rPr lang="en-US" dirty="0" smtClean="0"/>
              <a:t>species</a:t>
            </a:r>
            <a:r>
              <a:rPr lang="en-US" i="1" dirty="0" smtClean="0"/>
              <a:t>.</a:t>
            </a:r>
            <a:endParaRPr lang="en-US" i="1" dirty="0"/>
          </a:p>
          <a:p>
            <a:pPr lvl="1"/>
            <a:r>
              <a:rPr lang="en-US" dirty="0"/>
              <a:t>Aka "the </a:t>
            </a:r>
            <a:r>
              <a:rPr lang="en-US" dirty="0" smtClean="0"/>
              <a:t>lung fluke“</a:t>
            </a:r>
          </a:p>
          <a:p>
            <a:endParaRPr lang="en-US" dirty="0"/>
          </a:p>
          <a:p>
            <a:r>
              <a:rPr lang="en-US" dirty="0"/>
              <a:t>Transmission occurs through consumption of raw, salted, pickled, or partially cooked freshwater crabs or crayfish (crawfish) containing infected larvae (</a:t>
            </a:r>
            <a:r>
              <a:rPr lang="en-US" dirty="0" err="1"/>
              <a:t>metacercariae</a:t>
            </a:r>
            <a:r>
              <a:rPr lang="en-US" dirty="0" smtClean="0"/>
              <a:t>).</a:t>
            </a:r>
          </a:p>
          <a:p>
            <a:pPr marL="45720" indent="0">
              <a:buNone/>
            </a:pPr>
            <a:endParaRPr lang="en-US" dirty="0"/>
          </a:p>
          <a:p>
            <a:r>
              <a:rPr lang="en-US" dirty="0"/>
              <a:t>Investigation Form: </a:t>
            </a:r>
            <a:r>
              <a:rPr lang="en-US" dirty="0" err="1" smtClean="0"/>
              <a:t>Paragonimiasis</a:t>
            </a:r>
            <a:r>
              <a:rPr lang="en-US" dirty="0" smtClean="0"/>
              <a:t> </a:t>
            </a:r>
            <a:r>
              <a:rPr lang="en-US" dirty="0"/>
              <a:t>Investigation Form</a:t>
            </a:r>
          </a:p>
          <a:p>
            <a:endParaRPr lang="en-US" dirty="0"/>
          </a:p>
        </p:txBody>
      </p:sp>
      <p:sp>
        <p:nvSpPr>
          <p:cNvPr id="3" name="Title 2"/>
          <p:cNvSpPr>
            <a:spLocks noGrp="1"/>
          </p:cNvSpPr>
          <p:nvPr>
            <p:ph type="title"/>
          </p:nvPr>
        </p:nvSpPr>
        <p:spPr/>
        <p:txBody>
          <a:bodyPr/>
          <a:lstStyle/>
          <a:p>
            <a:r>
              <a:rPr lang="en-US" dirty="0" err="1" smtClean="0"/>
              <a:t>Paragonimiasis</a:t>
            </a:r>
            <a:endParaRPr lang="en-US" dirty="0"/>
          </a:p>
        </p:txBody>
      </p:sp>
      <p:pic>
        <p:nvPicPr>
          <p:cNvPr id="4" name="Picture 3"/>
          <p:cNvPicPr>
            <a:picLocks noChangeAspect="1"/>
          </p:cNvPicPr>
          <p:nvPr/>
        </p:nvPicPr>
        <p:blipFill>
          <a:blip r:embed="rId3"/>
          <a:stretch>
            <a:fillRect/>
          </a:stretch>
        </p:blipFill>
        <p:spPr>
          <a:xfrm>
            <a:off x="2362200" y="5410200"/>
            <a:ext cx="4419600" cy="1262743"/>
          </a:xfrm>
          <a:prstGeom prst="rect">
            <a:avLst/>
          </a:prstGeom>
        </p:spPr>
      </p:pic>
    </p:spTree>
    <p:extLst>
      <p:ext uri="{BB962C8B-B14F-4D97-AF65-F5344CB8AC3E}">
        <p14:creationId xmlns:p14="http://schemas.microsoft.com/office/powerpoint/2010/main" val="3040524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Exclusions</a:t>
            </a:r>
            <a:endParaRPr lang="en-US" dirty="0"/>
          </a:p>
        </p:txBody>
      </p:sp>
    </p:spTree>
    <p:extLst>
      <p:ext uri="{BB962C8B-B14F-4D97-AF65-F5344CB8AC3E}">
        <p14:creationId xmlns:p14="http://schemas.microsoft.com/office/powerpoint/2010/main" val="479878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dirty="0" smtClean="0"/>
              <a:t>School/child-care:</a:t>
            </a:r>
            <a:endParaRPr lang="en-US" dirty="0"/>
          </a:p>
          <a:p>
            <a:pPr lvl="1"/>
            <a:r>
              <a:rPr lang="en-US" sz="2000" dirty="0"/>
              <a:t>Children with diarrhea should be excluded from school/child-care until they are free from diarrhea for 24 hours without the use of diarrhea suppressing medications. </a:t>
            </a:r>
          </a:p>
          <a:p>
            <a:pPr lvl="1"/>
            <a:r>
              <a:rPr lang="en-US" sz="2000" dirty="0"/>
              <a:t>Children with a fever from any infection should be excluded from school/child-care for at least 24 hours after fever has subsided without the use of fever suppressing medications.</a:t>
            </a:r>
          </a:p>
          <a:p>
            <a:r>
              <a:rPr lang="en-US" dirty="0" smtClean="0"/>
              <a:t>Food Employee:</a:t>
            </a:r>
            <a:endParaRPr lang="en-US" dirty="0"/>
          </a:p>
          <a:p>
            <a:pPr lvl="1"/>
            <a:r>
              <a:rPr lang="en-US" sz="2000" dirty="0"/>
              <a:t>Food employees are to be excluded if symptomatic with vomiting or diarrhea until:</a:t>
            </a:r>
          </a:p>
          <a:p>
            <a:pPr lvl="2"/>
            <a:r>
              <a:rPr lang="en-US" sz="2000" dirty="0"/>
              <a:t>Asymptomatic for at least 24 hours without the use of diarrhea suppressing medications or </a:t>
            </a:r>
          </a:p>
          <a:p>
            <a:pPr lvl="2"/>
            <a:r>
              <a:rPr lang="en-US" sz="2000" dirty="0"/>
              <a:t>Medical documentation is provided stating that symptoms are from a noninfectious condition.</a:t>
            </a:r>
          </a:p>
        </p:txBody>
      </p:sp>
      <p:sp>
        <p:nvSpPr>
          <p:cNvPr id="3" name="Title 2"/>
          <p:cNvSpPr>
            <a:spLocks noGrp="1"/>
          </p:cNvSpPr>
          <p:nvPr>
            <p:ph type="title"/>
          </p:nvPr>
        </p:nvSpPr>
        <p:spPr/>
        <p:txBody>
          <a:bodyPr/>
          <a:lstStyle/>
          <a:p>
            <a:r>
              <a:rPr lang="en-US" dirty="0" smtClean="0"/>
              <a:t>General Exclusions</a:t>
            </a:r>
            <a:endParaRPr lang="en-US" dirty="0"/>
          </a:p>
        </p:txBody>
      </p:sp>
    </p:spTree>
    <p:extLst>
      <p:ext uri="{BB962C8B-B14F-4D97-AF65-F5344CB8AC3E}">
        <p14:creationId xmlns:p14="http://schemas.microsoft.com/office/powerpoint/2010/main" val="108181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sz="2400" dirty="0" smtClean="0"/>
              <a:t>Typhoid Fever school/child-care exclusion:</a:t>
            </a:r>
            <a:endParaRPr lang="en-US" dirty="0"/>
          </a:p>
          <a:p>
            <a:pPr lvl="1"/>
            <a:r>
              <a:rPr lang="en-US" sz="2000" dirty="0" smtClean="0"/>
              <a:t>Children </a:t>
            </a:r>
            <a:r>
              <a:rPr lang="en-US" sz="2000" dirty="0"/>
              <a:t>with </a:t>
            </a:r>
            <a:r>
              <a:rPr lang="en-US" sz="2000" i="1" dirty="0" smtClean="0"/>
              <a:t>Salmonella </a:t>
            </a:r>
            <a:r>
              <a:rPr lang="en-US" sz="2000" i="1" dirty="0" err="1" smtClean="0"/>
              <a:t>Typhi</a:t>
            </a:r>
            <a:r>
              <a:rPr lang="en-US" sz="2000" i="1" dirty="0" smtClean="0"/>
              <a:t> </a:t>
            </a:r>
            <a:r>
              <a:rPr lang="en-US" sz="2000" dirty="0" smtClean="0"/>
              <a:t>should </a:t>
            </a:r>
            <a:r>
              <a:rPr lang="en-US" sz="2000" dirty="0"/>
              <a:t>be excluded from school/child-care until </a:t>
            </a:r>
            <a:r>
              <a:rPr lang="en-US" sz="2000" dirty="0" smtClean="0"/>
              <a:t>diarrhea free </a:t>
            </a:r>
            <a:r>
              <a:rPr lang="en-US" sz="2000" dirty="0"/>
              <a:t>and fever </a:t>
            </a:r>
            <a:r>
              <a:rPr lang="en-US" sz="2000" dirty="0" smtClean="0"/>
              <a:t>free, </a:t>
            </a:r>
            <a:r>
              <a:rPr lang="en-US" sz="2000" dirty="0"/>
              <a:t>antibiotic treatment has been completed and 3 consecutive stool specimens have tested negative for </a:t>
            </a:r>
            <a:r>
              <a:rPr lang="en-US" sz="2000" i="1" dirty="0"/>
              <a:t>S. </a:t>
            </a:r>
            <a:r>
              <a:rPr lang="en-US" sz="2000" i="1" dirty="0" err="1"/>
              <a:t>Typhi</a:t>
            </a:r>
            <a:endParaRPr lang="en-US" sz="2000" dirty="0"/>
          </a:p>
        </p:txBody>
      </p:sp>
      <p:sp>
        <p:nvSpPr>
          <p:cNvPr id="3" name="Title 2"/>
          <p:cNvSpPr>
            <a:spLocks noGrp="1"/>
          </p:cNvSpPr>
          <p:nvPr>
            <p:ph type="title"/>
          </p:nvPr>
        </p:nvSpPr>
        <p:spPr/>
        <p:txBody>
          <a:bodyPr/>
          <a:lstStyle/>
          <a:p>
            <a:r>
              <a:rPr lang="en-US" dirty="0" smtClean="0"/>
              <a:t>Specific exclusions</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62400"/>
            <a:ext cx="23622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600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Food employee exclusions or restrictions</a:t>
            </a:r>
          </a:p>
          <a:p>
            <a:pPr lvl="1"/>
            <a:r>
              <a:rPr lang="en-US" sz="2200" dirty="0" smtClean="0"/>
              <a:t>Employees diagnosed with an illness due to:</a:t>
            </a:r>
          </a:p>
          <a:p>
            <a:pPr lvl="2"/>
            <a:r>
              <a:rPr lang="en-US" sz="2000" dirty="0" smtClean="0"/>
              <a:t>Norovirus</a:t>
            </a:r>
            <a:endParaRPr lang="en-US" sz="2000" dirty="0"/>
          </a:p>
          <a:p>
            <a:pPr lvl="2"/>
            <a:r>
              <a:rPr lang="en-US" sz="2000" dirty="0"/>
              <a:t>H</a:t>
            </a:r>
            <a:r>
              <a:rPr lang="en-US" sz="2000" dirty="0" smtClean="0"/>
              <a:t>epatitis </a:t>
            </a:r>
            <a:r>
              <a:rPr lang="en-US" sz="2000" dirty="0"/>
              <a:t>A </a:t>
            </a:r>
            <a:r>
              <a:rPr lang="en-US" sz="2000" dirty="0" smtClean="0"/>
              <a:t>virus</a:t>
            </a:r>
            <a:endParaRPr lang="en-US" sz="2000" dirty="0"/>
          </a:p>
          <a:p>
            <a:pPr lvl="2"/>
            <a:r>
              <a:rPr lang="en-US" sz="2000" i="1" dirty="0" smtClean="0"/>
              <a:t>Salmonella</a:t>
            </a:r>
            <a:r>
              <a:rPr lang="en-US" sz="2000" dirty="0" smtClean="0"/>
              <a:t> </a:t>
            </a:r>
            <a:r>
              <a:rPr lang="en-US" sz="2000" dirty="0" err="1" smtClean="0"/>
              <a:t>typhi</a:t>
            </a:r>
            <a:endParaRPr lang="en-US" sz="2000" dirty="0"/>
          </a:p>
          <a:p>
            <a:pPr lvl="2"/>
            <a:r>
              <a:rPr lang="en-US" sz="2000" i="1" dirty="0" err="1" smtClean="0"/>
              <a:t>Shigella</a:t>
            </a:r>
            <a:r>
              <a:rPr lang="en-US" sz="2000" dirty="0" smtClean="0"/>
              <a:t> </a:t>
            </a:r>
            <a:r>
              <a:rPr lang="en-US" sz="2000" dirty="0"/>
              <a:t>spp</a:t>
            </a:r>
            <a:r>
              <a:rPr lang="en-US" sz="2000" dirty="0" smtClean="0"/>
              <a:t>.</a:t>
            </a:r>
            <a:endParaRPr lang="en-US" sz="2000" dirty="0"/>
          </a:p>
          <a:p>
            <a:pPr lvl="2"/>
            <a:r>
              <a:rPr lang="it-IT" sz="2000" dirty="0"/>
              <a:t>S</a:t>
            </a:r>
            <a:r>
              <a:rPr lang="it-IT" sz="2000" dirty="0" smtClean="0"/>
              <a:t>higa </a:t>
            </a:r>
            <a:r>
              <a:rPr lang="it-IT" sz="2000" dirty="0"/>
              <a:t>toxin-producing </a:t>
            </a:r>
            <a:r>
              <a:rPr lang="it-IT" sz="2000" i="1" dirty="0"/>
              <a:t>Escherichia </a:t>
            </a:r>
            <a:r>
              <a:rPr lang="it-IT" sz="2000" i="1" dirty="0" smtClean="0"/>
              <a:t>coli </a:t>
            </a:r>
            <a:r>
              <a:rPr lang="it-IT" sz="2000" dirty="0" smtClean="0"/>
              <a:t>(STEC</a:t>
            </a:r>
            <a:r>
              <a:rPr lang="it-IT" dirty="0" smtClean="0"/>
              <a:t>)</a:t>
            </a:r>
            <a:endParaRPr lang="it-IT" dirty="0"/>
          </a:p>
          <a:p>
            <a:pPr lvl="2"/>
            <a:r>
              <a:rPr lang="it-IT" sz="2000" dirty="0" smtClean="0"/>
              <a:t>Salmonellosis</a:t>
            </a:r>
          </a:p>
          <a:p>
            <a:pPr lvl="2"/>
            <a:endParaRPr lang="it-IT" sz="2000" dirty="0"/>
          </a:p>
          <a:p>
            <a:r>
              <a:rPr lang="it-IT" sz="2400" dirty="0" smtClean="0"/>
              <a:t>See Investigation Guidelines- Appendix A:</a:t>
            </a:r>
          </a:p>
          <a:p>
            <a:pPr lvl="1"/>
            <a:r>
              <a:rPr lang="en-US" sz="2200" dirty="0"/>
              <a:t>Guide to Food Employee Exclusions and Restrictions</a:t>
            </a:r>
          </a:p>
        </p:txBody>
      </p:sp>
      <p:sp>
        <p:nvSpPr>
          <p:cNvPr id="3" name="Title 2"/>
          <p:cNvSpPr>
            <a:spLocks noGrp="1"/>
          </p:cNvSpPr>
          <p:nvPr>
            <p:ph type="title"/>
          </p:nvPr>
        </p:nvSpPr>
        <p:spPr/>
        <p:txBody>
          <a:bodyPr/>
          <a:lstStyle/>
          <a:p>
            <a:r>
              <a:rPr lang="en-US" dirty="0" smtClean="0"/>
              <a:t>Specific Exclusions</a:t>
            </a:r>
            <a:endParaRPr lang="en-US" dirty="0"/>
          </a:p>
        </p:txBody>
      </p:sp>
    </p:spTree>
    <p:extLst>
      <p:ext uri="{BB962C8B-B14F-4D97-AF65-F5344CB8AC3E}">
        <p14:creationId xmlns:p14="http://schemas.microsoft.com/office/powerpoint/2010/main" val="217394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PFGE Clusters</a:t>
            </a:r>
            <a:endParaRPr lang="en-US" dirty="0"/>
          </a:p>
        </p:txBody>
      </p:sp>
    </p:spTree>
    <p:extLst>
      <p:ext uri="{BB962C8B-B14F-4D97-AF65-F5344CB8AC3E}">
        <p14:creationId xmlns:p14="http://schemas.microsoft.com/office/powerpoint/2010/main" val="4184471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How is a Cluster of Illnesses or an Outbreak Identified?</a:t>
            </a:r>
          </a:p>
        </p:txBody>
      </p:sp>
      <p:sp>
        <p:nvSpPr>
          <p:cNvPr id="3" name="Slide Number Placeholder 2"/>
          <p:cNvSpPr>
            <a:spLocks noGrp="1"/>
          </p:cNvSpPr>
          <p:nvPr>
            <p:ph type="sldNum" sz="quarter" idx="12"/>
          </p:nvPr>
        </p:nvSpPr>
        <p:spPr/>
        <p:txBody>
          <a:bodyPr>
            <a:normAutofit/>
          </a:bodyPr>
          <a:lstStyle/>
          <a:p>
            <a:pPr>
              <a:defRPr/>
            </a:pPr>
            <a:fld id="{450F2252-9412-4E7D-B032-FC9FEA1E90FF}" type="slidenum">
              <a:rPr lang="en-US" smtClean="0"/>
              <a:pPr>
                <a:defRPr/>
              </a:pPr>
              <a:t>37</a:t>
            </a:fld>
            <a:endParaRPr lang="en-US"/>
          </a:p>
        </p:txBody>
      </p:sp>
      <p:sp>
        <p:nvSpPr>
          <p:cNvPr id="4" name="Content Placeholder 3"/>
          <p:cNvSpPr>
            <a:spLocks noGrp="1"/>
          </p:cNvSpPr>
          <p:nvPr>
            <p:ph sz="quarter" idx="1"/>
          </p:nvPr>
        </p:nvSpPr>
        <p:spPr/>
        <p:txBody>
          <a:bodyPr/>
          <a:lstStyle/>
          <a:p>
            <a:pPr>
              <a:lnSpc>
                <a:spcPct val="90000"/>
              </a:lnSpc>
            </a:pPr>
            <a:r>
              <a:rPr lang="en-US" sz="2400" dirty="0"/>
              <a:t>By a report of more than the usual number of cases</a:t>
            </a:r>
          </a:p>
          <a:p>
            <a:pPr>
              <a:lnSpc>
                <a:spcPct val="90000"/>
              </a:lnSpc>
            </a:pPr>
            <a:r>
              <a:rPr lang="en-US" sz="2400" dirty="0"/>
              <a:t>By an apparent common exposure</a:t>
            </a:r>
          </a:p>
          <a:p>
            <a:pPr lvl="2">
              <a:lnSpc>
                <a:spcPct val="90000"/>
              </a:lnSpc>
            </a:pPr>
            <a:r>
              <a:rPr lang="en-US" sz="2400" dirty="0"/>
              <a:t>Cases have common place of residence, work, school</a:t>
            </a:r>
          </a:p>
          <a:p>
            <a:pPr lvl="2">
              <a:lnSpc>
                <a:spcPct val="90000"/>
              </a:lnSpc>
            </a:pPr>
            <a:r>
              <a:rPr lang="en-US" sz="2400" dirty="0"/>
              <a:t>Cases attended common event</a:t>
            </a:r>
          </a:p>
          <a:p>
            <a:pPr>
              <a:lnSpc>
                <a:spcPct val="90000"/>
              </a:lnSpc>
            </a:pPr>
            <a:r>
              <a:rPr lang="en-US" sz="2400" dirty="0"/>
              <a:t>By identification of common genetic strain</a:t>
            </a:r>
          </a:p>
          <a:p>
            <a:pPr lvl="2">
              <a:lnSpc>
                <a:spcPct val="90000"/>
              </a:lnSpc>
            </a:pPr>
            <a:r>
              <a:rPr lang="en-US" sz="2400" dirty="0"/>
              <a:t>Generally, by PFGE (of bacterial pathogen)</a:t>
            </a:r>
          </a:p>
          <a:p>
            <a:endParaRPr lang="en-US" dirty="0"/>
          </a:p>
        </p:txBody>
      </p:sp>
      <p:grpSp>
        <p:nvGrpSpPr>
          <p:cNvPr id="5" name="Group 4"/>
          <p:cNvGrpSpPr/>
          <p:nvPr/>
        </p:nvGrpSpPr>
        <p:grpSpPr>
          <a:xfrm>
            <a:off x="6158968" y="4455381"/>
            <a:ext cx="2149372" cy="1874299"/>
            <a:chOff x="5505450" y="3962400"/>
            <a:chExt cx="3048000" cy="2514600"/>
          </a:xfrm>
        </p:grpSpPr>
        <p:pic>
          <p:nvPicPr>
            <p:cNvPr id="6" name="Picture 5" descr="PFGE gel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572000"/>
              <a:ext cx="2381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slh.wisc.edu/home/images/pfge_gel_close_up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5450" y="3962400"/>
              <a:ext cx="13335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 name="Picture 2" descr="http://www.neateats.co.nz/wp-content/uploads/2013/06/Wedding-buff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1150" y="5290819"/>
            <a:ext cx="177165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17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700" dirty="0"/>
              <a:t>Outbreak Detection by Molecular Methods</a:t>
            </a:r>
          </a:p>
        </p:txBody>
      </p:sp>
      <p:sp>
        <p:nvSpPr>
          <p:cNvPr id="3" name="Slide Number Placeholder 2"/>
          <p:cNvSpPr>
            <a:spLocks noGrp="1"/>
          </p:cNvSpPr>
          <p:nvPr>
            <p:ph type="sldNum" sz="quarter" idx="12"/>
          </p:nvPr>
        </p:nvSpPr>
        <p:spPr/>
        <p:txBody>
          <a:bodyPr>
            <a:normAutofit/>
          </a:bodyPr>
          <a:lstStyle/>
          <a:p>
            <a:pPr>
              <a:defRPr/>
            </a:pPr>
            <a:fld id="{450F2252-9412-4E7D-B032-FC9FEA1E90FF}" type="slidenum">
              <a:rPr lang="en-US" smtClean="0"/>
              <a:pPr>
                <a:defRPr/>
              </a:pPr>
              <a:t>38</a:t>
            </a:fld>
            <a:endParaRPr lang="en-US"/>
          </a:p>
        </p:txBody>
      </p:sp>
      <p:grpSp>
        <p:nvGrpSpPr>
          <p:cNvPr id="29" name="Group 28"/>
          <p:cNvGrpSpPr/>
          <p:nvPr/>
        </p:nvGrpSpPr>
        <p:grpSpPr>
          <a:xfrm>
            <a:off x="3454016" y="4348704"/>
            <a:ext cx="2906627" cy="1899694"/>
            <a:chOff x="3454016" y="4348704"/>
            <a:chExt cx="2906627" cy="1899694"/>
          </a:xfrm>
        </p:grpSpPr>
        <p:pic>
          <p:nvPicPr>
            <p:cNvPr id="7" name="Picture 2" descr="pulsenet logo, pfge fingerprint, woman using computer, woman using lab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540" y="4348704"/>
              <a:ext cx="1592766" cy="12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3454016" y="5644497"/>
              <a:ext cx="1174190" cy="603901"/>
            </a:xfrm>
            <a:prstGeom prst="rect">
              <a:avLst/>
            </a:prstGeom>
            <a:gradFill rotWithShape="1">
              <a:gsLst>
                <a:gs pos="0">
                  <a:srgbClr val="73749D"/>
                </a:gs>
                <a:gs pos="47501">
                  <a:srgbClr val="BDBDCE"/>
                </a:gs>
                <a:gs pos="58501">
                  <a:srgbClr val="BDBDCE"/>
                </a:gs>
                <a:gs pos="100000">
                  <a:srgbClr val="73749D"/>
                </a:gs>
              </a:gsLst>
              <a:lin ang="3600000" scaled="1"/>
            </a:gradFill>
            <a:ln w="10000">
              <a:solidFill>
                <a:schemeClr val="accent1"/>
              </a:solidFill>
              <a:miter lim="800000"/>
              <a:headEnd/>
              <a:tailEnd/>
            </a:ln>
            <a:effectLst>
              <a:outerShdw blurRad="63500" dist="25400" dir="3599997" algn="r" rotWithShape="0">
                <a:srgbClr val="000000">
                  <a:alpha val="29999"/>
                </a:srgbClr>
              </a:outerShdw>
            </a:effectLst>
          </p:spPr>
          <p:txBody>
            <a:bodyPr>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defRPr/>
              </a:pPr>
              <a:r>
                <a:rPr lang="en-US" sz="1200" b="1" dirty="0">
                  <a:solidFill>
                    <a:schemeClr val="bg1">
                      <a:lumMod val="95000"/>
                    </a:schemeClr>
                  </a:solidFill>
                </a:rPr>
                <a:t>CDC </a:t>
              </a:r>
              <a:r>
                <a:rPr lang="en-US" sz="1200" b="1" dirty="0" err="1">
                  <a:solidFill>
                    <a:schemeClr val="bg1">
                      <a:lumMod val="95000"/>
                    </a:schemeClr>
                  </a:solidFill>
                </a:rPr>
                <a:t>PulseNet</a:t>
              </a:r>
              <a:endParaRPr lang="en-US" sz="1200" b="1" dirty="0">
                <a:solidFill>
                  <a:schemeClr val="bg1">
                    <a:lumMod val="95000"/>
                  </a:schemeClr>
                </a:solidFill>
              </a:endParaRPr>
            </a:p>
          </p:txBody>
        </p:sp>
        <p:sp>
          <p:nvSpPr>
            <p:cNvPr id="9" name="Right Arrow 8"/>
            <p:cNvSpPr/>
            <p:nvPr/>
          </p:nvSpPr>
          <p:spPr>
            <a:xfrm rot="10800000">
              <a:off x="5508848" y="5105860"/>
              <a:ext cx="838512" cy="218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3" name="TextBox 3"/>
            <p:cNvSpPr txBox="1">
              <a:spLocks noChangeArrowheads="1"/>
            </p:cNvSpPr>
            <p:nvPr/>
          </p:nvSpPr>
          <p:spPr bwMode="auto">
            <a:xfrm>
              <a:off x="5581185" y="4453090"/>
              <a:ext cx="779458" cy="60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Franklin Gothic Book" pitchFamily="34" charset="0"/>
                  <a:ea typeface="ＭＳ Ｐゴシック" charset="-128"/>
                </a:defRPr>
              </a:lvl1pPr>
              <a:lvl2pPr marL="742950" indent="-285750" eaLnBrk="0" hangingPunct="0">
                <a:defRPr>
                  <a:solidFill>
                    <a:schemeClr val="tx1"/>
                  </a:solidFill>
                  <a:latin typeface="Franklin Gothic Book" pitchFamily="34" charset="0"/>
                  <a:ea typeface="ＭＳ Ｐゴシック" charset="-128"/>
                </a:defRPr>
              </a:lvl2pPr>
              <a:lvl3pPr marL="1143000" indent="-228600" eaLnBrk="0" hangingPunct="0">
                <a:defRPr>
                  <a:solidFill>
                    <a:schemeClr val="tx1"/>
                  </a:solidFill>
                  <a:latin typeface="Franklin Gothic Book" pitchFamily="34" charset="0"/>
                  <a:ea typeface="ＭＳ Ｐゴシック" charset="-128"/>
                </a:defRPr>
              </a:lvl3pPr>
              <a:lvl4pPr marL="1600200" indent="-228600" eaLnBrk="0" hangingPunct="0">
                <a:defRPr>
                  <a:solidFill>
                    <a:schemeClr val="tx1"/>
                  </a:solidFill>
                  <a:latin typeface="Franklin Gothic Book" pitchFamily="34" charset="0"/>
                  <a:ea typeface="ＭＳ Ｐゴシック" charset="-128"/>
                </a:defRPr>
              </a:lvl4pPr>
              <a:lvl5pPr marL="2057400" indent="-228600" eaLnBrk="0" hangingPunct="0">
                <a:defRPr>
                  <a:solidFill>
                    <a:schemeClr val="tx1"/>
                  </a:solidFill>
                  <a:latin typeface="Franklin Gothic Book" pitchFamily="34" charset="0"/>
                  <a:ea typeface="ＭＳ Ｐゴシック" charset="-128"/>
                </a:defRPr>
              </a:lvl5pPr>
              <a:lvl6pPr marL="2514600" indent="-228600" eaLnBrk="0" fontAlgn="base" hangingPunct="0">
                <a:spcBef>
                  <a:spcPct val="0"/>
                </a:spcBef>
                <a:spcAft>
                  <a:spcPct val="0"/>
                </a:spcAft>
                <a:defRPr>
                  <a:solidFill>
                    <a:schemeClr val="tx1"/>
                  </a:solidFill>
                  <a:latin typeface="Franklin Gothic Book" pitchFamily="34" charset="0"/>
                  <a:ea typeface="ＭＳ Ｐゴシック" charset="-128"/>
                </a:defRPr>
              </a:lvl6pPr>
              <a:lvl7pPr marL="2971800" indent="-228600" eaLnBrk="0" fontAlgn="base" hangingPunct="0">
                <a:spcBef>
                  <a:spcPct val="0"/>
                </a:spcBef>
                <a:spcAft>
                  <a:spcPct val="0"/>
                </a:spcAft>
                <a:defRPr>
                  <a:solidFill>
                    <a:schemeClr val="tx1"/>
                  </a:solidFill>
                  <a:latin typeface="Franklin Gothic Book" pitchFamily="34" charset="0"/>
                  <a:ea typeface="ＭＳ Ｐゴシック" charset="-128"/>
                </a:defRPr>
              </a:lvl7pPr>
              <a:lvl8pPr marL="3429000" indent="-228600" eaLnBrk="0" fontAlgn="base" hangingPunct="0">
                <a:spcBef>
                  <a:spcPct val="0"/>
                </a:spcBef>
                <a:spcAft>
                  <a:spcPct val="0"/>
                </a:spcAft>
                <a:defRPr>
                  <a:solidFill>
                    <a:schemeClr val="tx1"/>
                  </a:solidFill>
                  <a:latin typeface="Franklin Gothic Book" pitchFamily="34" charset="0"/>
                  <a:ea typeface="ＭＳ Ｐゴシック" charset="-128"/>
                </a:defRPr>
              </a:lvl8pPr>
              <a:lvl9pPr marL="3886200" indent="-228600" eaLnBrk="0" fontAlgn="base" hangingPunct="0">
                <a:spcBef>
                  <a:spcPct val="0"/>
                </a:spcBef>
                <a:spcAft>
                  <a:spcPct val="0"/>
                </a:spcAft>
                <a:defRPr>
                  <a:solidFill>
                    <a:schemeClr val="tx1"/>
                  </a:solidFill>
                  <a:latin typeface="Franklin Gothic Book" pitchFamily="34" charset="0"/>
                  <a:ea typeface="ＭＳ Ｐゴシック" charset="-128"/>
                </a:defRPr>
              </a:lvl9pPr>
            </a:lstStyle>
            <a:p>
              <a:pPr algn="ctr" eaLnBrk="1" hangingPunct="1"/>
              <a:r>
                <a:rPr lang="en-US" sz="1200" dirty="0"/>
                <a:t>PFGE </a:t>
              </a:r>
            </a:p>
            <a:p>
              <a:pPr algn="ctr" eaLnBrk="1" hangingPunct="1"/>
              <a:r>
                <a:rPr lang="en-US" sz="1200" dirty="0"/>
                <a:t>results</a:t>
              </a:r>
            </a:p>
          </p:txBody>
        </p:sp>
      </p:grpSp>
      <p:grpSp>
        <p:nvGrpSpPr>
          <p:cNvPr id="30" name="Group 29"/>
          <p:cNvGrpSpPr/>
          <p:nvPr/>
        </p:nvGrpSpPr>
        <p:grpSpPr>
          <a:xfrm>
            <a:off x="971094" y="4348704"/>
            <a:ext cx="2833548" cy="1615761"/>
            <a:chOff x="971094" y="4348704"/>
            <a:chExt cx="2833548" cy="1615761"/>
          </a:xfrm>
        </p:grpSpPr>
        <p:pic>
          <p:nvPicPr>
            <p:cNvPr id="10" name="Picture 17" descr="Food safety and inspection symbol represented by a magnifying glass looking closely at a virus bacterial infection on a tomato representing the dangers of produce contamination and the health concerns for human consumption. Stock Photo - 109459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94" y="4348704"/>
              <a:ext cx="884720" cy="97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rot="10800000">
              <a:off x="2769072" y="4986162"/>
              <a:ext cx="887437" cy="218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 name="TextBox 2"/>
            <p:cNvSpPr txBox="1">
              <a:spLocks noChangeArrowheads="1"/>
            </p:cNvSpPr>
            <p:nvPr/>
          </p:nvSpPr>
          <p:spPr bwMode="auto">
            <a:xfrm>
              <a:off x="1043122" y="5360564"/>
              <a:ext cx="1579176" cy="603901"/>
            </a:xfrm>
            <a:prstGeom prst="rect">
              <a:avLst/>
            </a:prstGeom>
            <a:gradFill rotWithShape="1">
              <a:gsLst>
                <a:gs pos="0">
                  <a:srgbClr val="73749D"/>
                </a:gs>
                <a:gs pos="47501">
                  <a:srgbClr val="BDBDCE"/>
                </a:gs>
                <a:gs pos="58501">
                  <a:srgbClr val="BDBDCE"/>
                </a:gs>
                <a:gs pos="100000">
                  <a:srgbClr val="73749D"/>
                </a:gs>
              </a:gsLst>
              <a:lin ang="3600000" scaled="1"/>
            </a:gradFill>
            <a:ln w="10000">
              <a:solidFill>
                <a:schemeClr val="accent1"/>
              </a:solidFill>
              <a:miter lim="800000"/>
              <a:headEnd/>
              <a:tailEnd/>
            </a:ln>
            <a:effectLst>
              <a:outerShdw blurRad="63500" dist="25400" dir="3599997" algn="r" rotWithShape="0">
                <a:srgbClr val="000000">
                  <a:alpha val="29999"/>
                </a:srgbClr>
              </a:outerShdw>
            </a:effectLst>
          </p:spPr>
          <p:txBody>
            <a:bodyPr>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defRPr/>
              </a:pPr>
              <a:r>
                <a:rPr lang="en-US" sz="1200" b="1" dirty="0">
                  <a:solidFill>
                    <a:schemeClr val="bg1">
                      <a:lumMod val="95000"/>
                    </a:schemeClr>
                  </a:solidFill>
                </a:rPr>
                <a:t>Outbreak </a:t>
              </a:r>
            </a:p>
            <a:p>
              <a:pPr algn="ctr" eaLnBrk="1" hangingPunct="1">
                <a:defRPr/>
              </a:pPr>
              <a:r>
                <a:rPr lang="en-US" sz="1200" b="1" dirty="0">
                  <a:solidFill>
                    <a:schemeClr val="bg1">
                      <a:lumMod val="95000"/>
                    </a:schemeClr>
                  </a:solidFill>
                </a:rPr>
                <a:t>Investigation</a:t>
              </a:r>
            </a:p>
          </p:txBody>
        </p:sp>
        <p:sp>
          <p:nvSpPr>
            <p:cNvPr id="14" name="TextBox 5"/>
            <p:cNvSpPr txBox="1">
              <a:spLocks noChangeArrowheads="1"/>
            </p:cNvSpPr>
            <p:nvPr/>
          </p:nvSpPr>
          <p:spPr bwMode="auto">
            <a:xfrm>
              <a:off x="2739174" y="4414119"/>
              <a:ext cx="1065468" cy="60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ea typeface="ＭＳ Ｐゴシック" charset="-128"/>
                </a:defRPr>
              </a:lvl1pPr>
              <a:lvl2pPr marL="742950" indent="-285750" eaLnBrk="0" hangingPunct="0">
                <a:defRPr>
                  <a:solidFill>
                    <a:schemeClr val="tx1"/>
                  </a:solidFill>
                  <a:latin typeface="Franklin Gothic Book" pitchFamily="34" charset="0"/>
                  <a:ea typeface="ＭＳ Ｐゴシック" charset="-128"/>
                </a:defRPr>
              </a:lvl2pPr>
              <a:lvl3pPr marL="1143000" indent="-228600" eaLnBrk="0" hangingPunct="0">
                <a:defRPr>
                  <a:solidFill>
                    <a:schemeClr val="tx1"/>
                  </a:solidFill>
                  <a:latin typeface="Franklin Gothic Book" pitchFamily="34" charset="0"/>
                  <a:ea typeface="ＭＳ Ｐゴシック" charset="-128"/>
                </a:defRPr>
              </a:lvl3pPr>
              <a:lvl4pPr marL="1600200" indent="-228600" eaLnBrk="0" hangingPunct="0">
                <a:defRPr>
                  <a:solidFill>
                    <a:schemeClr val="tx1"/>
                  </a:solidFill>
                  <a:latin typeface="Franklin Gothic Book" pitchFamily="34" charset="0"/>
                  <a:ea typeface="ＭＳ Ｐゴシック" charset="-128"/>
                </a:defRPr>
              </a:lvl4pPr>
              <a:lvl5pPr marL="2057400" indent="-228600" eaLnBrk="0" hangingPunct="0">
                <a:defRPr>
                  <a:solidFill>
                    <a:schemeClr val="tx1"/>
                  </a:solidFill>
                  <a:latin typeface="Franklin Gothic Book" pitchFamily="34" charset="0"/>
                  <a:ea typeface="ＭＳ Ｐゴシック" charset="-128"/>
                </a:defRPr>
              </a:lvl5pPr>
              <a:lvl6pPr marL="2514600" indent="-228600" eaLnBrk="0" fontAlgn="base" hangingPunct="0">
                <a:spcBef>
                  <a:spcPct val="0"/>
                </a:spcBef>
                <a:spcAft>
                  <a:spcPct val="0"/>
                </a:spcAft>
                <a:defRPr>
                  <a:solidFill>
                    <a:schemeClr val="tx1"/>
                  </a:solidFill>
                  <a:latin typeface="Franklin Gothic Book" pitchFamily="34" charset="0"/>
                  <a:ea typeface="ＭＳ Ｐゴシック" charset="-128"/>
                </a:defRPr>
              </a:lvl6pPr>
              <a:lvl7pPr marL="2971800" indent="-228600" eaLnBrk="0" fontAlgn="base" hangingPunct="0">
                <a:spcBef>
                  <a:spcPct val="0"/>
                </a:spcBef>
                <a:spcAft>
                  <a:spcPct val="0"/>
                </a:spcAft>
                <a:defRPr>
                  <a:solidFill>
                    <a:schemeClr val="tx1"/>
                  </a:solidFill>
                  <a:latin typeface="Franklin Gothic Book" pitchFamily="34" charset="0"/>
                  <a:ea typeface="ＭＳ Ｐゴシック" charset="-128"/>
                </a:defRPr>
              </a:lvl7pPr>
              <a:lvl8pPr marL="3429000" indent="-228600" eaLnBrk="0" fontAlgn="base" hangingPunct="0">
                <a:spcBef>
                  <a:spcPct val="0"/>
                </a:spcBef>
                <a:spcAft>
                  <a:spcPct val="0"/>
                </a:spcAft>
                <a:defRPr>
                  <a:solidFill>
                    <a:schemeClr val="tx1"/>
                  </a:solidFill>
                  <a:latin typeface="Franklin Gothic Book" pitchFamily="34" charset="0"/>
                  <a:ea typeface="ＭＳ Ｐゴシック" charset="-128"/>
                </a:defRPr>
              </a:lvl8pPr>
              <a:lvl9pPr marL="3886200" indent="-228600" eaLnBrk="0" fontAlgn="base" hangingPunct="0">
                <a:spcBef>
                  <a:spcPct val="0"/>
                </a:spcBef>
                <a:spcAft>
                  <a:spcPct val="0"/>
                </a:spcAft>
                <a:defRPr>
                  <a:solidFill>
                    <a:schemeClr val="tx1"/>
                  </a:solidFill>
                  <a:latin typeface="Franklin Gothic Book" pitchFamily="34" charset="0"/>
                  <a:ea typeface="ＭＳ Ｐゴシック" charset="-128"/>
                </a:defRPr>
              </a:lvl9pPr>
            </a:lstStyle>
            <a:p>
              <a:pPr algn="ctr" eaLnBrk="1" hangingPunct="1"/>
              <a:r>
                <a:rPr lang="en-US" sz="1200" dirty="0"/>
                <a:t>Cluster </a:t>
              </a:r>
            </a:p>
            <a:p>
              <a:pPr algn="ctr" eaLnBrk="1" hangingPunct="1"/>
              <a:r>
                <a:rPr lang="en-US" sz="1200" dirty="0"/>
                <a:t>identified</a:t>
              </a:r>
            </a:p>
          </p:txBody>
        </p:sp>
      </p:grpSp>
      <p:pic>
        <p:nvPicPr>
          <p:cNvPr id="18" name="Picture 11" descr="http://www.indianwomenshealth.com/UltimateEditorInclude/UserFiles/Food%20borne%20illness/Foodborne%20illness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9459" y="2345860"/>
            <a:ext cx="1060032" cy="10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http://www.salmonellablog.com/salmonella7.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9726" y="1981200"/>
            <a:ext cx="640097" cy="68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686366" y="1981200"/>
            <a:ext cx="2300813" cy="1362602"/>
            <a:chOff x="2686366" y="1981200"/>
            <a:chExt cx="2300813" cy="1362602"/>
          </a:xfrm>
        </p:grpSpPr>
        <p:grpSp>
          <p:nvGrpSpPr>
            <p:cNvPr id="2" name="Group 1"/>
            <p:cNvGrpSpPr/>
            <p:nvPr/>
          </p:nvGrpSpPr>
          <p:grpSpPr>
            <a:xfrm>
              <a:off x="3603701" y="1981200"/>
              <a:ext cx="1383478" cy="1362602"/>
              <a:chOff x="3603701" y="1981200"/>
              <a:chExt cx="1383478" cy="1362602"/>
            </a:xfrm>
          </p:grpSpPr>
          <p:sp>
            <p:nvSpPr>
              <p:cNvPr id="16" name="TextBox 2"/>
              <p:cNvSpPr txBox="1">
                <a:spLocks noChangeArrowheads="1"/>
              </p:cNvSpPr>
              <p:nvPr/>
            </p:nvSpPr>
            <p:spPr bwMode="auto">
              <a:xfrm>
                <a:off x="3603701" y="1981200"/>
                <a:ext cx="1174190" cy="845461"/>
              </a:xfrm>
              <a:prstGeom prst="rect">
                <a:avLst/>
              </a:prstGeom>
              <a:gradFill rotWithShape="1">
                <a:gsLst>
                  <a:gs pos="0">
                    <a:srgbClr val="73749D"/>
                  </a:gs>
                  <a:gs pos="47501">
                    <a:srgbClr val="BDBDCE"/>
                  </a:gs>
                  <a:gs pos="58501">
                    <a:srgbClr val="BDBDCE"/>
                  </a:gs>
                  <a:gs pos="100000">
                    <a:srgbClr val="73749D"/>
                  </a:gs>
                </a:gsLst>
                <a:lin ang="3600000" scaled="1"/>
              </a:gradFill>
              <a:ln w="10000">
                <a:solidFill>
                  <a:schemeClr val="accent1"/>
                </a:solidFill>
                <a:miter lim="800000"/>
                <a:headEnd/>
                <a:tailEnd/>
              </a:ln>
              <a:effectLst>
                <a:outerShdw blurRad="63500" dist="25400" dir="3599997" algn="r" rotWithShape="0">
                  <a:srgbClr val="000000">
                    <a:alpha val="29999"/>
                  </a:srgbClr>
                </a:outerShdw>
              </a:effectLst>
            </p:spPr>
            <p:txBody>
              <a:bodyPr>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defRPr/>
                </a:pPr>
                <a:r>
                  <a:rPr lang="en-US" sz="1200" b="1" dirty="0">
                    <a:solidFill>
                      <a:schemeClr val="bg1">
                        <a:lumMod val="95000"/>
                      </a:schemeClr>
                    </a:solidFill>
                  </a:rPr>
                  <a:t>Health Care provider</a:t>
                </a:r>
              </a:p>
            </p:txBody>
          </p:sp>
          <p:pic>
            <p:nvPicPr>
              <p:cNvPr id="20" name="Picture 15" descr="health-ca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9052" y="2505920"/>
                <a:ext cx="818127" cy="83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ight Arrow 20"/>
            <p:cNvSpPr/>
            <p:nvPr/>
          </p:nvSpPr>
          <p:spPr>
            <a:xfrm>
              <a:off x="2686366" y="2244256"/>
              <a:ext cx="684944" cy="217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grpSp>
        <p:nvGrpSpPr>
          <p:cNvPr id="27" name="Group 26"/>
          <p:cNvGrpSpPr/>
          <p:nvPr/>
        </p:nvGrpSpPr>
        <p:grpSpPr>
          <a:xfrm>
            <a:off x="5456040" y="2178841"/>
            <a:ext cx="2298095" cy="1965264"/>
            <a:chOff x="5456040" y="2178841"/>
            <a:chExt cx="2298095" cy="1965264"/>
          </a:xfrm>
        </p:grpSpPr>
        <p:pic>
          <p:nvPicPr>
            <p:cNvPr id="17" name="Picture 9" descr="http://learn.chm.msu.edu/vibl/content/differential/images/tsi_uninoculat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1326" y="2910943"/>
              <a:ext cx="470219" cy="12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
            <p:cNvSpPr txBox="1">
              <a:spLocks noChangeArrowheads="1"/>
            </p:cNvSpPr>
            <p:nvPr/>
          </p:nvSpPr>
          <p:spPr bwMode="auto">
            <a:xfrm>
              <a:off x="6579945" y="2178841"/>
              <a:ext cx="1174190" cy="603901"/>
            </a:xfrm>
            <a:prstGeom prst="rect">
              <a:avLst/>
            </a:prstGeom>
            <a:gradFill rotWithShape="1">
              <a:gsLst>
                <a:gs pos="0">
                  <a:srgbClr val="73749D"/>
                </a:gs>
                <a:gs pos="47501">
                  <a:srgbClr val="BDBDCE"/>
                </a:gs>
                <a:gs pos="58501">
                  <a:srgbClr val="BDBDCE"/>
                </a:gs>
                <a:gs pos="100000">
                  <a:srgbClr val="73749D"/>
                </a:gs>
              </a:gsLst>
              <a:lin ang="3600000" scaled="1"/>
            </a:gradFill>
            <a:ln w="10000">
              <a:solidFill>
                <a:schemeClr val="accent1"/>
              </a:solidFill>
              <a:miter lim="800000"/>
              <a:headEnd/>
              <a:tailEnd/>
            </a:ln>
            <a:effectLst>
              <a:outerShdw blurRad="63500" dist="25400" dir="3599997" algn="r" rotWithShape="0">
                <a:srgbClr val="000000">
                  <a:alpha val="29999"/>
                </a:srgbClr>
              </a:outerShdw>
            </a:effectLst>
          </p:spPr>
          <p:txBody>
            <a:bodyPr>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defRPr/>
              </a:pPr>
              <a:r>
                <a:rPr lang="en-US" sz="1200" b="1" dirty="0">
                  <a:solidFill>
                    <a:schemeClr val="bg1">
                      <a:lumMod val="95000"/>
                    </a:schemeClr>
                  </a:solidFill>
                </a:rPr>
                <a:t>Clinical laboratory</a:t>
              </a:r>
            </a:p>
          </p:txBody>
        </p:sp>
        <p:sp>
          <p:nvSpPr>
            <p:cNvPr id="24" name="Right Arrow 23"/>
            <p:cNvSpPr/>
            <p:nvPr/>
          </p:nvSpPr>
          <p:spPr>
            <a:xfrm>
              <a:off x="5456040" y="2284619"/>
              <a:ext cx="684944" cy="218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grpSp>
        <p:nvGrpSpPr>
          <p:cNvPr id="28" name="Group 27"/>
          <p:cNvGrpSpPr/>
          <p:nvPr/>
        </p:nvGrpSpPr>
        <p:grpSpPr>
          <a:xfrm>
            <a:off x="6140984" y="3187916"/>
            <a:ext cx="2241016" cy="3060484"/>
            <a:chOff x="6140984" y="3187916"/>
            <a:chExt cx="2241016" cy="3060484"/>
          </a:xfrm>
        </p:grpSpPr>
        <p:pic>
          <p:nvPicPr>
            <p:cNvPr id="15"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1326" y="4588099"/>
              <a:ext cx="1823799" cy="105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
            <p:cNvSpPr txBox="1">
              <a:spLocks noChangeArrowheads="1"/>
            </p:cNvSpPr>
            <p:nvPr/>
          </p:nvSpPr>
          <p:spPr bwMode="auto">
            <a:xfrm>
              <a:off x="6140984" y="5644499"/>
              <a:ext cx="2241016" cy="603901"/>
            </a:xfrm>
            <a:prstGeom prst="rect">
              <a:avLst/>
            </a:prstGeom>
            <a:gradFill rotWithShape="1">
              <a:gsLst>
                <a:gs pos="0">
                  <a:srgbClr val="73749D"/>
                </a:gs>
                <a:gs pos="47501">
                  <a:srgbClr val="BDBDCE"/>
                </a:gs>
                <a:gs pos="58501">
                  <a:srgbClr val="BDBDCE"/>
                </a:gs>
                <a:gs pos="100000">
                  <a:srgbClr val="73749D"/>
                </a:gs>
              </a:gsLst>
              <a:lin ang="3600000" scaled="1"/>
            </a:gradFill>
            <a:ln w="10000">
              <a:solidFill>
                <a:schemeClr val="accent1"/>
              </a:solidFill>
              <a:miter lim="800000"/>
              <a:headEnd/>
              <a:tailEnd/>
            </a:ln>
            <a:effectLst>
              <a:outerShdw blurRad="63500" dist="25400" dir="3599997" algn="r" rotWithShape="0">
                <a:srgbClr val="000000">
                  <a:alpha val="29999"/>
                </a:srgbClr>
              </a:outerShdw>
            </a:effectLst>
          </p:spPr>
          <p:txBody>
            <a:bodyPr>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defRPr/>
              </a:pPr>
              <a:r>
                <a:rPr lang="en-US" sz="1200" b="1" dirty="0">
                  <a:solidFill>
                    <a:schemeClr val="bg1">
                      <a:lumMod val="95000"/>
                    </a:schemeClr>
                  </a:solidFill>
                </a:rPr>
                <a:t>TX DSHS </a:t>
              </a:r>
            </a:p>
            <a:p>
              <a:pPr algn="ctr" eaLnBrk="1" hangingPunct="1">
                <a:defRPr/>
              </a:pPr>
              <a:r>
                <a:rPr lang="en-US" sz="1200" b="1" dirty="0">
                  <a:solidFill>
                    <a:schemeClr val="bg1">
                      <a:lumMod val="95000"/>
                    </a:schemeClr>
                  </a:solidFill>
                </a:rPr>
                <a:t>Public Health Laboratory</a:t>
              </a:r>
            </a:p>
          </p:txBody>
        </p:sp>
        <p:sp>
          <p:nvSpPr>
            <p:cNvPr id="25" name="Right Arrow 24"/>
            <p:cNvSpPr/>
            <p:nvPr/>
          </p:nvSpPr>
          <p:spPr>
            <a:xfrm rot="5400000">
              <a:off x="6816978" y="3431975"/>
              <a:ext cx="701483" cy="213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26" name="TextBox 2"/>
          <p:cNvSpPr txBox="1">
            <a:spLocks noChangeArrowheads="1"/>
          </p:cNvSpPr>
          <p:nvPr/>
        </p:nvSpPr>
        <p:spPr bwMode="auto">
          <a:xfrm>
            <a:off x="762000" y="3147555"/>
            <a:ext cx="1174190" cy="603901"/>
          </a:xfrm>
          <a:prstGeom prst="rect">
            <a:avLst/>
          </a:prstGeom>
          <a:gradFill rotWithShape="1">
            <a:gsLst>
              <a:gs pos="0">
                <a:srgbClr val="73749D"/>
              </a:gs>
              <a:gs pos="47501">
                <a:srgbClr val="BDBDCE"/>
              </a:gs>
              <a:gs pos="58501">
                <a:srgbClr val="BDBDCE"/>
              </a:gs>
              <a:gs pos="100000">
                <a:srgbClr val="73749D"/>
              </a:gs>
            </a:gsLst>
            <a:lin ang="3600000" scaled="1"/>
          </a:gradFill>
          <a:ln w="10000">
            <a:solidFill>
              <a:schemeClr val="accent1"/>
            </a:solidFill>
            <a:miter lim="800000"/>
            <a:headEnd/>
            <a:tailEnd/>
          </a:ln>
          <a:effectLst>
            <a:outerShdw blurRad="63500" dist="25400" dir="3599997" algn="r" rotWithShape="0">
              <a:srgbClr val="000000">
                <a:alpha val="29999"/>
              </a:srgbClr>
            </a:outerShdw>
          </a:effectLst>
        </p:spPr>
        <p:txBody>
          <a:bodyPr>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defRPr/>
            </a:pPr>
            <a:r>
              <a:rPr lang="en-US" sz="1200" b="1" dirty="0">
                <a:solidFill>
                  <a:schemeClr val="bg1">
                    <a:lumMod val="95000"/>
                  </a:schemeClr>
                </a:solidFill>
              </a:rPr>
              <a:t>Foodborne</a:t>
            </a:r>
          </a:p>
          <a:p>
            <a:pPr algn="ctr" eaLnBrk="1" hangingPunct="1">
              <a:defRPr/>
            </a:pPr>
            <a:r>
              <a:rPr lang="en-US" sz="1200" b="1" dirty="0">
                <a:solidFill>
                  <a:schemeClr val="bg1">
                    <a:lumMod val="95000"/>
                  </a:schemeClr>
                </a:solidFill>
              </a:rPr>
              <a:t>illness</a:t>
            </a:r>
          </a:p>
        </p:txBody>
      </p:sp>
    </p:spTree>
    <p:extLst>
      <p:ext uri="{BB962C8B-B14F-4D97-AF65-F5344CB8AC3E}">
        <p14:creationId xmlns:p14="http://schemas.microsoft.com/office/powerpoint/2010/main" val="32817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Salmonellosis Clusters</a:t>
            </a:r>
          </a:p>
        </p:txBody>
      </p:sp>
      <p:sp>
        <p:nvSpPr>
          <p:cNvPr id="3" name="Slide Number Placeholder 2"/>
          <p:cNvSpPr>
            <a:spLocks noGrp="1"/>
          </p:cNvSpPr>
          <p:nvPr>
            <p:ph type="sldNum" sz="quarter" idx="12"/>
          </p:nvPr>
        </p:nvSpPr>
        <p:spPr/>
        <p:txBody>
          <a:bodyPr>
            <a:normAutofit/>
          </a:bodyPr>
          <a:lstStyle/>
          <a:p>
            <a:pPr>
              <a:defRPr/>
            </a:pPr>
            <a:fld id="{94AD7A7B-4D03-47A3-A0E9-E7F7F1931519}" type="slidenum">
              <a:rPr lang="en-US" smtClean="0"/>
              <a:pPr>
                <a:defRPr/>
              </a:pPr>
              <a:t>39</a:t>
            </a:fld>
            <a:endParaRPr lang="en-US"/>
          </a:p>
        </p:txBody>
      </p:sp>
      <p:sp>
        <p:nvSpPr>
          <p:cNvPr id="5" name="Content Placeholder 4"/>
          <p:cNvSpPr>
            <a:spLocks noGrp="1"/>
          </p:cNvSpPr>
          <p:nvPr>
            <p:ph sz="quarter" idx="1"/>
          </p:nvPr>
        </p:nvSpPr>
        <p:spPr/>
        <p:txBody>
          <a:bodyPr/>
          <a:lstStyle/>
          <a:p>
            <a:endParaRPr lang="en-US" dirty="0" smtClean="0"/>
          </a:p>
          <a:p>
            <a:r>
              <a:rPr lang="en-US" dirty="0" smtClean="0"/>
              <a:t>Salmonellosis clusters</a:t>
            </a:r>
          </a:p>
          <a:p>
            <a:pPr lvl="1"/>
            <a:r>
              <a:rPr lang="en-US" dirty="0" smtClean="0"/>
              <a:t>Texas only</a:t>
            </a:r>
          </a:p>
          <a:p>
            <a:pPr lvl="1"/>
            <a:r>
              <a:rPr lang="en-US" dirty="0" smtClean="0"/>
              <a:t>Multi-state</a:t>
            </a:r>
          </a:p>
          <a:p>
            <a:pPr lvl="2"/>
            <a:r>
              <a:rPr lang="en-US" dirty="0" smtClean="0"/>
              <a:t>CDC </a:t>
            </a:r>
            <a:r>
              <a:rPr lang="en-US" dirty="0" err="1" smtClean="0"/>
              <a:t>PulseNet</a:t>
            </a:r>
            <a:endParaRPr lang="en-US" dirty="0" smtClean="0"/>
          </a:p>
          <a:p>
            <a:pPr lvl="2"/>
            <a:r>
              <a:rPr lang="en-US" dirty="0" smtClean="0"/>
              <a:t>CDC </a:t>
            </a:r>
            <a:r>
              <a:rPr lang="en-US" dirty="0" err="1" smtClean="0"/>
              <a:t>OutbreakNet</a:t>
            </a:r>
            <a:endParaRPr lang="en-US" dirty="0" smtClean="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727" y="2600325"/>
            <a:ext cx="1777773" cy="165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328256"/>
            <a:ext cx="2343150" cy="155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6463033" y="2551378"/>
            <a:ext cx="1366517" cy="127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82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INVESTIGATING FOODBORNE ILLNESS:  A training course for Texas epidemiologists </a:t>
            </a:r>
          </a:p>
          <a:p>
            <a:pPr lvl="1"/>
            <a:r>
              <a:rPr lang="en-US" dirty="0" smtClean="0"/>
              <a:t>Module 1:  Foodborne Outbreak Investigations, Step-by-Step</a:t>
            </a:r>
          </a:p>
          <a:p>
            <a:pPr lvl="1"/>
            <a:r>
              <a:rPr lang="en-US" dirty="0" smtClean="0"/>
              <a:t>Module 2:  Interviewer Training</a:t>
            </a:r>
          </a:p>
          <a:p>
            <a:pPr lvl="1"/>
            <a:r>
              <a:rPr lang="en-US" dirty="0" smtClean="0"/>
              <a:t>Module 3:  Submitting Specimens to the DSHS laboratory</a:t>
            </a:r>
          </a:p>
          <a:p>
            <a:pPr marL="274320" lvl="1" indent="-228600">
              <a:buClr>
                <a:schemeClr val="accent1"/>
              </a:buClr>
              <a:buFont typeface="Wingdings 2" pitchFamily="18" charset="2"/>
              <a:buChar char=""/>
            </a:pPr>
            <a:endParaRPr lang="en-US" dirty="0" smtClean="0">
              <a:solidFill>
                <a:schemeClr val="tx1"/>
              </a:solidFill>
            </a:endParaRPr>
          </a:p>
          <a:p>
            <a:pPr marL="274320" lvl="1" indent="-228600">
              <a:buClr>
                <a:schemeClr val="accent1"/>
              </a:buClr>
              <a:buFont typeface="Wingdings 2" pitchFamily="18" charset="2"/>
              <a:buChar char=""/>
            </a:pPr>
            <a:r>
              <a:rPr lang="en-US" dirty="0" smtClean="0">
                <a:solidFill>
                  <a:schemeClr val="tx1"/>
                </a:solidFill>
              </a:rPr>
              <a:t>www.foodborneepitexas.org</a:t>
            </a:r>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smtClean="0"/>
              <a:t>Training Course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495800"/>
            <a:ext cx="7162800" cy="2119461"/>
          </a:xfrm>
          <a:prstGeom prst="rect">
            <a:avLst/>
          </a:prstGeom>
        </p:spPr>
      </p:pic>
    </p:spTree>
    <p:extLst>
      <p:ext uri="{BB962C8B-B14F-4D97-AF65-F5344CB8AC3E}">
        <p14:creationId xmlns:p14="http://schemas.microsoft.com/office/powerpoint/2010/main" val="2244221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98740" y="2076797"/>
            <a:ext cx="2743200" cy="3657600"/>
            <a:chOff x="5987516" y="1676400"/>
            <a:chExt cx="2908834" cy="445849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201" y="1676400"/>
              <a:ext cx="15240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516" y="3002073"/>
              <a:ext cx="1737259" cy="101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7" y="3399632"/>
              <a:ext cx="1333500"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4775" y="4629944"/>
              <a:ext cx="11715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US" dirty="0" smtClean="0"/>
              <a:t>Outbreak examples	</a:t>
            </a:r>
            <a:endParaRPr lang="en-US" dirty="0"/>
          </a:p>
        </p:txBody>
      </p:sp>
      <p:sp>
        <p:nvSpPr>
          <p:cNvPr id="3" name="Slide Number Placeholder 2"/>
          <p:cNvSpPr>
            <a:spLocks noGrp="1"/>
          </p:cNvSpPr>
          <p:nvPr>
            <p:ph type="sldNum" sz="quarter" idx="12"/>
          </p:nvPr>
        </p:nvSpPr>
        <p:spPr/>
        <p:txBody>
          <a:bodyPr>
            <a:normAutofit/>
          </a:bodyPr>
          <a:lstStyle/>
          <a:p>
            <a:pPr>
              <a:defRPr/>
            </a:pPr>
            <a:fld id="{450F2252-9412-4E7D-B032-FC9FEA1E90FF}" type="slidenum">
              <a:rPr lang="en-US" smtClean="0"/>
              <a:pPr>
                <a:defRPr/>
              </a:pPr>
              <a:t>40</a:t>
            </a:fld>
            <a:endParaRPr lang="en-US"/>
          </a:p>
        </p:txBody>
      </p:sp>
      <p:sp>
        <p:nvSpPr>
          <p:cNvPr id="4" name="Content Placeholder 3"/>
          <p:cNvSpPr>
            <a:spLocks noGrp="1"/>
          </p:cNvSpPr>
          <p:nvPr>
            <p:ph sz="quarter" idx="1"/>
          </p:nvPr>
        </p:nvSpPr>
        <p:spPr>
          <a:xfrm>
            <a:off x="267444" y="2094136"/>
            <a:ext cx="6371813" cy="4458346"/>
          </a:xfrm>
        </p:spPr>
        <p:txBody>
          <a:bodyPr>
            <a:normAutofit/>
          </a:bodyPr>
          <a:lstStyle/>
          <a:p>
            <a:endParaRPr lang="en-US" sz="1800" i="1" dirty="0"/>
          </a:p>
          <a:p>
            <a:r>
              <a:rPr lang="en-US" i="1" dirty="0"/>
              <a:t>E. coli </a:t>
            </a:r>
            <a:r>
              <a:rPr lang="en-US" dirty="0"/>
              <a:t>O157:H7</a:t>
            </a:r>
            <a:r>
              <a:rPr lang="en-US" dirty="0">
                <a:latin typeface="Franklin Gothic Book"/>
              </a:rPr>
              <a:t>→</a:t>
            </a:r>
            <a:r>
              <a:rPr lang="en-US" dirty="0"/>
              <a:t> cookie dough</a:t>
            </a:r>
          </a:p>
          <a:p>
            <a:pPr lvl="1"/>
            <a:r>
              <a:rPr lang="en-US" sz="2000" dirty="0"/>
              <a:t>Open-ended interviewing</a:t>
            </a:r>
          </a:p>
          <a:p>
            <a:r>
              <a:rPr lang="en-US" i="1" dirty="0"/>
              <a:t>Listeria </a:t>
            </a:r>
            <a:r>
              <a:rPr lang="en-US" i="1" dirty="0" err="1"/>
              <a:t>monocytogenes</a:t>
            </a:r>
            <a:r>
              <a:rPr lang="en-US" dirty="0"/>
              <a:t> </a:t>
            </a:r>
            <a:r>
              <a:rPr lang="en-US" dirty="0">
                <a:latin typeface="Franklin Gothic Book"/>
              </a:rPr>
              <a:t>→</a:t>
            </a:r>
            <a:r>
              <a:rPr lang="en-US" dirty="0"/>
              <a:t> cantaloupes</a:t>
            </a:r>
          </a:p>
          <a:p>
            <a:pPr lvl="1"/>
            <a:r>
              <a:rPr lang="en-US" sz="2000" dirty="0"/>
              <a:t>Listeria initiative case form</a:t>
            </a:r>
          </a:p>
          <a:p>
            <a:r>
              <a:rPr lang="en-US" i="1" dirty="0"/>
              <a:t>Salmonella</a:t>
            </a:r>
            <a:r>
              <a:rPr lang="en-US" dirty="0"/>
              <a:t> Bareilly </a:t>
            </a:r>
            <a:r>
              <a:rPr lang="en-US" dirty="0">
                <a:latin typeface="Franklin Gothic Book"/>
              </a:rPr>
              <a:t>→</a:t>
            </a:r>
            <a:r>
              <a:rPr lang="en-US" dirty="0"/>
              <a:t> raw tuna scrape	</a:t>
            </a:r>
          </a:p>
          <a:p>
            <a:pPr lvl="1"/>
            <a:r>
              <a:rPr lang="en-US" sz="2000" dirty="0"/>
              <a:t>Early restaurant cluster identified in Texas</a:t>
            </a:r>
          </a:p>
          <a:p>
            <a:r>
              <a:rPr lang="en-US" i="1" dirty="0"/>
              <a:t>Salmonella</a:t>
            </a:r>
            <a:r>
              <a:rPr lang="en-US" dirty="0"/>
              <a:t> </a:t>
            </a:r>
            <a:r>
              <a:rPr lang="en-US" dirty="0" err="1"/>
              <a:t>Agona</a:t>
            </a:r>
            <a:r>
              <a:rPr lang="en-US" dirty="0"/>
              <a:t> </a:t>
            </a:r>
            <a:r>
              <a:rPr lang="en-US" dirty="0">
                <a:latin typeface="Franklin Gothic Book"/>
              </a:rPr>
              <a:t>→</a:t>
            </a:r>
            <a:r>
              <a:rPr lang="en-US" dirty="0"/>
              <a:t> papaya</a:t>
            </a:r>
          </a:p>
          <a:p>
            <a:pPr lvl="1"/>
            <a:r>
              <a:rPr lang="en-US" sz="2000" dirty="0"/>
              <a:t>Grocery store location information important for </a:t>
            </a:r>
            <a:r>
              <a:rPr lang="en-US" sz="2000" dirty="0" err="1"/>
              <a:t>traceback</a:t>
            </a:r>
            <a:r>
              <a:rPr lang="en-US" sz="2000" dirty="0"/>
              <a:t> </a:t>
            </a:r>
            <a:r>
              <a:rPr lang="en-US" sz="2000" dirty="0" smtClean="0"/>
              <a:t>activities</a:t>
            </a:r>
            <a:endParaRPr lang="en-US" sz="2000" dirty="0"/>
          </a:p>
        </p:txBody>
      </p:sp>
    </p:spTree>
    <p:extLst>
      <p:ext uri="{BB962C8B-B14F-4D97-AF65-F5344CB8AC3E}">
        <p14:creationId xmlns:p14="http://schemas.microsoft.com/office/powerpoint/2010/main" val="1637207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DSHS Hypothesis Generating </a:t>
            </a:r>
            <a:r>
              <a:rPr lang="en-US" dirty="0" smtClean="0"/>
              <a:t>Questionnaire (v7)</a:t>
            </a:r>
            <a:endParaRPr lang="en-US" dirty="0"/>
          </a:p>
        </p:txBody>
      </p:sp>
      <p:sp>
        <p:nvSpPr>
          <p:cNvPr id="3" name="Slide Number Placeholder 2"/>
          <p:cNvSpPr>
            <a:spLocks noGrp="1"/>
          </p:cNvSpPr>
          <p:nvPr>
            <p:ph type="sldNum" sz="quarter" idx="12"/>
          </p:nvPr>
        </p:nvSpPr>
        <p:spPr/>
        <p:txBody>
          <a:bodyPr>
            <a:normAutofit/>
          </a:bodyPr>
          <a:lstStyle/>
          <a:p>
            <a:pPr>
              <a:defRPr/>
            </a:pPr>
            <a:fld id="{450F2252-9412-4E7D-B032-FC9FEA1E90FF}" type="slidenum">
              <a:rPr lang="en-US" smtClean="0"/>
              <a:pPr>
                <a:defRPr/>
              </a:pPr>
              <a:t>41</a:t>
            </a:fld>
            <a:endParaRPr lang="en-US"/>
          </a:p>
        </p:txBody>
      </p:sp>
      <p:sp>
        <p:nvSpPr>
          <p:cNvPr id="4" name="Content Placeholder 3"/>
          <p:cNvSpPr>
            <a:spLocks noGrp="1"/>
          </p:cNvSpPr>
          <p:nvPr>
            <p:ph sz="quarter" idx="1"/>
          </p:nvPr>
        </p:nvSpPr>
        <p:spPr/>
        <p:txBody>
          <a:bodyPr>
            <a:normAutofit/>
          </a:bodyPr>
          <a:lstStyle/>
          <a:p>
            <a:r>
              <a:rPr lang="en-US" b="1" dirty="0" smtClean="0"/>
              <a:t>Goal</a:t>
            </a:r>
          </a:p>
          <a:p>
            <a:pPr lvl="1"/>
            <a:r>
              <a:rPr lang="en-US" dirty="0" smtClean="0"/>
              <a:t>Balance CDC and Texas needs</a:t>
            </a:r>
          </a:p>
          <a:p>
            <a:pPr lvl="1"/>
            <a:r>
              <a:rPr lang="en-US" dirty="0"/>
              <a:t>B</a:t>
            </a:r>
            <a:r>
              <a:rPr lang="en-US" dirty="0" smtClean="0"/>
              <a:t>alance asking details with asking about more food items</a:t>
            </a:r>
          </a:p>
          <a:p>
            <a:endParaRPr lang="en-US" dirty="0" smtClean="0"/>
          </a:p>
          <a:p>
            <a:r>
              <a:rPr lang="en-US" dirty="0" smtClean="0"/>
              <a:t>Components</a:t>
            </a:r>
          </a:p>
          <a:p>
            <a:pPr lvl="1"/>
            <a:r>
              <a:rPr lang="en-US" dirty="0" smtClean="0"/>
              <a:t>Tracking sheet</a:t>
            </a:r>
          </a:p>
          <a:p>
            <a:pPr lvl="1"/>
            <a:r>
              <a:rPr lang="en-US" dirty="0" smtClean="0"/>
              <a:t>Demographics and clinical information</a:t>
            </a:r>
          </a:p>
          <a:p>
            <a:pPr lvl="1"/>
            <a:r>
              <a:rPr lang="en-US" dirty="0" smtClean="0"/>
              <a:t>Preliminary questions</a:t>
            </a:r>
          </a:p>
          <a:p>
            <a:pPr lvl="1"/>
            <a:r>
              <a:rPr lang="en-US" dirty="0" smtClean="0"/>
              <a:t>Sources and stores of food at home</a:t>
            </a:r>
          </a:p>
          <a:p>
            <a:pPr lvl="1"/>
            <a:r>
              <a:rPr lang="en-US" dirty="0" smtClean="0"/>
              <a:t>Eating and shopping venues</a:t>
            </a:r>
          </a:p>
          <a:p>
            <a:pPr lvl="1"/>
            <a:r>
              <a:rPr lang="en-US" dirty="0" smtClean="0"/>
              <a:t>Food exposures</a:t>
            </a:r>
          </a:p>
          <a:p>
            <a:pPr lvl="1"/>
            <a:r>
              <a:rPr lang="en-US" dirty="0" smtClean="0"/>
              <a:t>Animal contact</a:t>
            </a:r>
          </a:p>
          <a:p>
            <a:endParaRPr lang="en-US" dirty="0"/>
          </a:p>
        </p:txBody>
      </p:sp>
      <p:pic>
        <p:nvPicPr>
          <p:cNvPr id="3076" name="Picture 4" descr="http://upload.wikimedia.org/wikipedia/commons/c/c1/ASDA_in_Keighle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84"/>
          <a:stretch/>
        </p:blipFill>
        <p:spPr bwMode="auto">
          <a:xfrm>
            <a:off x="5616467" y="3172421"/>
            <a:ext cx="244765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artners.visitrenotahoe.com/assets/512/subway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629" y="4348162"/>
            <a:ext cx="2021993" cy="155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53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45" y="480186"/>
            <a:ext cx="8077200" cy="742950"/>
          </a:xfrm>
        </p:spPr>
        <p:txBody>
          <a:bodyPr>
            <a:normAutofit fontScale="90000"/>
          </a:bodyPr>
          <a:lstStyle/>
          <a:p>
            <a:r>
              <a:rPr kumimoji="1" lang="en-US" sz="2700" dirty="0"/>
              <a:t/>
            </a:r>
            <a:br>
              <a:rPr kumimoji="1" lang="en-US" sz="2700" dirty="0"/>
            </a:br>
            <a:r>
              <a:rPr kumimoji="1" lang="en-US" sz="3000" dirty="0"/>
              <a:t>Importance of </a:t>
            </a:r>
            <a:r>
              <a:rPr lang="en-US" sz="3000" dirty="0"/>
              <a:t>case-patient interviews</a:t>
            </a:r>
            <a:r>
              <a:rPr kumimoji="1" lang="en-US" dirty="0">
                <a:solidFill>
                  <a:schemeClr val="tx1"/>
                </a:solidFill>
                <a:latin typeface="Arial" charset="0"/>
              </a:rPr>
              <a:t/>
            </a:r>
            <a:br>
              <a:rPr kumimoji="1" lang="en-US" dirty="0">
                <a:solidFill>
                  <a:schemeClr val="tx1"/>
                </a:solidFill>
                <a:latin typeface="Arial" charset="0"/>
              </a:rPr>
            </a:br>
            <a:endParaRPr lang="en-US" dirty="0"/>
          </a:p>
        </p:txBody>
      </p:sp>
      <p:sp>
        <p:nvSpPr>
          <p:cNvPr id="3" name="Slide Number Placeholder 2"/>
          <p:cNvSpPr>
            <a:spLocks noGrp="1"/>
          </p:cNvSpPr>
          <p:nvPr>
            <p:ph type="sldNum" sz="quarter" idx="12"/>
          </p:nvPr>
        </p:nvSpPr>
        <p:spPr/>
        <p:txBody>
          <a:bodyPr>
            <a:normAutofit/>
          </a:bodyPr>
          <a:lstStyle/>
          <a:p>
            <a:pPr>
              <a:defRPr/>
            </a:pPr>
            <a:fld id="{450F2252-9412-4E7D-B032-FC9FEA1E90FF}" type="slidenum">
              <a:rPr lang="en-US" smtClean="0"/>
              <a:pPr>
                <a:defRPr/>
              </a:pPr>
              <a:t>42</a:t>
            </a:fld>
            <a:endParaRPr lang="en-US"/>
          </a:p>
        </p:txBody>
      </p:sp>
      <p:sp>
        <p:nvSpPr>
          <p:cNvPr id="4" name="Content Placeholder 3"/>
          <p:cNvSpPr>
            <a:spLocks noGrp="1"/>
          </p:cNvSpPr>
          <p:nvPr>
            <p:ph sz="quarter" idx="1"/>
          </p:nvPr>
        </p:nvSpPr>
        <p:spPr/>
        <p:txBody>
          <a:bodyPr>
            <a:normAutofit/>
          </a:bodyPr>
          <a:lstStyle/>
          <a:p>
            <a:r>
              <a:rPr kumimoji="1" lang="en-US" dirty="0"/>
              <a:t>Essential </a:t>
            </a:r>
            <a:r>
              <a:rPr kumimoji="1" lang="en-US" dirty="0" smtClean="0"/>
              <a:t>tool </a:t>
            </a:r>
            <a:r>
              <a:rPr kumimoji="1" lang="en-US" dirty="0"/>
              <a:t>for </a:t>
            </a:r>
            <a:r>
              <a:rPr lang="en-US" dirty="0"/>
              <a:t>implicating a specific food item or other exposure </a:t>
            </a:r>
          </a:p>
          <a:p>
            <a:pPr lvl="2"/>
            <a:r>
              <a:rPr kumimoji="1" lang="en-US" sz="2000" dirty="0">
                <a:latin typeface="Arial" charset="0"/>
              </a:rPr>
              <a:t>P</a:t>
            </a:r>
            <a:r>
              <a:rPr kumimoji="1" lang="en-US" sz="2000" dirty="0" smtClean="0">
                <a:latin typeface="Arial" charset="0"/>
              </a:rPr>
              <a:t>revent </a:t>
            </a:r>
            <a:r>
              <a:rPr kumimoji="1" lang="en-US" sz="2000" dirty="0">
                <a:latin typeface="Arial" charset="0"/>
              </a:rPr>
              <a:t>additional cases</a:t>
            </a:r>
          </a:p>
          <a:p>
            <a:pPr lvl="2"/>
            <a:r>
              <a:rPr kumimoji="1" lang="en-US" sz="2000" dirty="0">
                <a:latin typeface="Arial" charset="0"/>
              </a:rPr>
              <a:t>C</a:t>
            </a:r>
            <a:r>
              <a:rPr kumimoji="1" lang="en-US" sz="2000" dirty="0" smtClean="0">
                <a:latin typeface="Arial" charset="0"/>
              </a:rPr>
              <a:t>an </a:t>
            </a:r>
            <a:r>
              <a:rPr kumimoji="1" lang="en-US" sz="2000" dirty="0">
                <a:latin typeface="Arial" charset="0"/>
              </a:rPr>
              <a:t>alter allowed practices and standards along the continuum from </a:t>
            </a:r>
            <a:r>
              <a:rPr kumimoji="1" lang="en-US" sz="2000" dirty="0" smtClean="0">
                <a:latin typeface="Arial" charset="0"/>
              </a:rPr>
              <a:t>farm to table</a:t>
            </a:r>
            <a:r>
              <a:rPr kumimoji="1" lang="en-US" sz="2000" dirty="0">
                <a:latin typeface="Arial" charset="0"/>
              </a:rPr>
              <a:t>. </a:t>
            </a:r>
          </a:p>
          <a:p>
            <a:pPr lvl="1"/>
            <a:endParaRPr lang="en-US" dirty="0" smtClean="0"/>
          </a:p>
          <a:p>
            <a:r>
              <a:rPr kumimoji="1" lang="en-US" b="1" dirty="0" smtClean="0">
                <a:solidFill>
                  <a:srgbClr val="7030A0"/>
                </a:solidFill>
                <a:latin typeface="Arial" charset="0"/>
              </a:rPr>
              <a:t>Your contribution on each and every interview is critical to the success of identifying causes of foodborne illnesses and is very much appreciated!!</a:t>
            </a:r>
            <a:endParaRPr lang="en-US" b="1" dirty="0">
              <a:solidFill>
                <a:srgbClr val="7030A0"/>
              </a:solidFill>
            </a:endParaRPr>
          </a:p>
          <a:p>
            <a:endParaRPr lang="en-US" dirty="0" smtClean="0"/>
          </a:p>
          <a:p>
            <a:endParaRPr lang="en-US" dirty="0"/>
          </a:p>
        </p:txBody>
      </p:sp>
    </p:spTree>
    <p:extLst>
      <p:ext uri="{BB962C8B-B14F-4D97-AF65-F5344CB8AC3E}">
        <p14:creationId xmlns:p14="http://schemas.microsoft.com/office/powerpoint/2010/main" val="88497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specimen to the DSHS lab</a:t>
            </a:r>
            <a:endParaRPr lang="en-US" dirty="0"/>
          </a:p>
        </p:txBody>
      </p:sp>
      <p:sp>
        <p:nvSpPr>
          <p:cNvPr id="3" name="Text Placeholder 2"/>
          <p:cNvSpPr>
            <a:spLocks noGrp="1"/>
          </p:cNvSpPr>
          <p:nvPr>
            <p:ph type="body" idx="1"/>
          </p:nvPr>
        </p:nvSpPr>
        <p:spPr/>
        <p:txBody>
          <a:bodyPr>
            <a:normAutofit fontScale="70000" lnSpcReduction="20000"/>
          </a:bodyPr>
          <a:lstStyle/>
          <a:p>
            <a:r>
              <a:rPr lang="en-US" sz="3200" dirty="0"/>
              <a:t>GI Outbreak- unknown pathogen</a:t>
            </a:r>
          </a:p>
        </p:txBody>
      </p:sp>
    </p:spTree>
    <p:extLst>
      <p:ext uri="{BB962C8B-B14F-4D97-AF65-F5344CB8AC3E}">
        <p14:creationId xmlns:p14="http://schemas.microsoft.com/office/powerpoint/2010/main" val="3512916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528" y="228600"/>
            <a:ext cx="8077200" cy="1143000"/>
          </a:xfrm>
        </p:spPr>
        <p:txBody>
          <a:bodyPr>
            <a:normAutofit fontScale="90000"/>
          </a:bodyPr>
          <a:lstStyle/>
          <a:p>
            <a:r>
              <a:rPr lang="en-US" dirty="0" smtClean="0"/>
              <a:t/>
            </a:r>
            <a:br>
              <a:rPr lang="en-US" dirty="0" smtClean="0"/>
            </a:br>
            <a:r>
              <a:rPr lang="en-US" dirty="0" smtClean="0"/>
              <a:t>GI Outbreak </a:t>
            </a:r>
            <a:r>
              <a:rPr lang="en-US" dirty="0"/>
              <a:t>- Unknown </a:t>
            </a:r>
            <a:r>
              <a:rPr lang="en-US" dirty="0" smtClean="0"/>
              <a:t>Pathogen </a:t>
            </a:r>
            <a:r>
              <a:rPr lang="en-US" dirty="0"/>
              <a:t/>
            </a:r>
            <a:br>
              <a:rPr lang="en-US" dirty="0"/>
            </a:br>
            <a:endParaRPr lang="en-US" dirty="0"/>
          </a:p>
        </p:txBody>
      </p:sp>
      <p:sp>
        <p:nvSpPr>
          <p:cNvPr id="5" name="Content Placeholder 4"/>
          <p:cNvSpPr>
            <a:spLocks noGrp="1"/>
          </p:cNvSpPr>
          <p:nvPr>
            <p:ph idx="1"/>
          </p:nvPr>
        </p:nvSpPr>
        <p:spPr>
          <a:xfrm>
            <a:off x="457200" y="1828800"/>
            <a:ext cx="7391400" cy="4190571"/>
          </a:xfrm>
        </p:spPr>
        <p:txBody>
          <a:bodyPr>
            <a:normAutofit/>
          </a:bodyPr>
          <a:lstStyle/>
          <a:p>
            <a:r>
              <a:rPr lang="en-US" dirty="0" smtClean="0"/>
              <a:t>Available </a:t>
            </a:r>
            <a:r>
              <a:rPr lang="en-US" dirty="0"/>
              <a:t>Testing at </a:t>
            </a:r>
            <a:r>
              <a:rPr lang="en-US" dirty="0" smtClean="0"/>
              <a:t>DSHS laboratory</a:t>
            </a:r>
          </a:p>
          <a:p>
            <a:pPr lvl="1"/>
            <a:r>
              <a:rPr lang="en-US" dirty="0" smtClean="0"/>
              <a:t>Viral</a:t>
            </a:r>
          </a:p>
          <a:p>
            <a:pPr lvl="2"/>
            <a:r>
              <a:rPr lang="en-US" dirty="0"/>
              <a:t>Real time </a:t>
            </a:r>
            <a:r>
              <a:rPr lang="en-US" dirty="0" smtClean="0"/>
              <a:t>RT-PCR:   Norovirus</a:t>
            </a:r>
          </a:p>
          <a:p>
            <a:pPr lvl="1"/>
            <a:r>
              <a:rPr lang="en-US" dirty="0" smtClean="0"/>
              <a:t>Bacterial </a:t>
            </a:r>
          </a:p>
          <a:p>
            <a:pPr lvl="2"/>
            <a:r>
              <a:rPr lang="en-US" dirty="0"/>
              <a:t>E</a:t>
            </a:r>
            <a:r>
              <a:rPr lang="en-US" dirty="0" smtClean="0"/>
              <a:t>nteric </a:t>
            </a:r>
            <a:r>
              <a:rPr lang="en-US" dirty="0"/>
              <a:t>pathogen </a:t>
            </a:r>
            <a:r>
              <a:rPr lang="en-US" dirty="0" smtClean="0"/>
              <a:t>isolation and ID</a:t>
            </a:r>
          </a:p>
          <a:p>
            <a:pPr lvl="2"/>
            <a:r>
              <a:rPr lang="en-US" dirty="0" smtClean="0"/>
              <a:t>Shiga-toxin producing </a:t>
            </a:r>
            <a:r>
              <a:rPr lang="en-US" i="1" dirty="0" smtClean="0"/>
              <a:t>E. coli</a:t>
            </a:r>
          </a:p>
          <a:p>
            <a:pPr lvl="3"/>
            <a:r>
              <a:rPr lang="en-US" dirty="0" smtClean="0"/>
              <a:t>EHEC, </a:t>
            </a:r>
            <a:r>
              <a:rPr lang="en-US" dirty="0" err="1" smtClean="0"/>
              <a:t>shiga</a:t>
            </a:r>
            <a:r>
              <a:rPr lang="en-US" dirty="0" smtClean="0"/>
              <a:t>-like toxin assay</a:t>
            </a:r>
          </a:p>
          <a:p>
            <a:pPr lvl="3"/>
            <a:r>
              <a:rPr lang="en-US" dirty="0" smtClean="0"/>
              <a:t>Real </a:t>
            </a:r>
            <a:r>
              <a:rPr lang="en-US" dirty="0"/>
              <a:t>time </a:t>
            </a:r>
            <a:r>
              <a:rPr lang="en-US" dirty="0" smtClean="0"/>
              <a:t>RT-PCR:   STEC</a:t>
            </a:r>
          </a:p>
          <a:p>
            <a:pPr lvl="1"/>
            <a:r>
              <a:rPr lang="en-US" dirty="0" smtClean="0"/>
              <a:t>Parasitic</a:t>
            </a:r>
          </a:p>
          <a:p>
            <a:pPr lvl="2"/>
            <a:r>
              <a:rPr lang="en-US" dirty="0" smtClean="0"/>
              <a:t>Ova and Parasite detection and ID</a:t>
            </a:r>
          </a:p>
          <a:p>
            <a:endParaRPr lang="en-US" dirty="0"/>
          </a:p>
        </p:txBody>
      </p:sp>
      <p:pic>
        <p:nvPicPr>
          <p:cNvPr id="7" name="Picture 2" descr="http://www.lovelace.com/sites/default/files/norovirus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26" y="5020104"/>
            <a:ext cx="1739274" cy="1571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veggiegrettie.files.wordpress.com/2011/04/salmonella-ifood-t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5020104"/>
            <a:ext cx="1600200" cy="15511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extension.org/sites/default/files/w/0/03/Cyclospor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5029629"/>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434920"/>
            <a:ext cx="722312" cy="73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3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498080" cy="1143000"/>
          </a:xfrm>
        </p:spPr>
        <p:txBody>
          <a:bodyPr>
            <a:normAutofit fontScale="90000"/>
          </a:bodyPr>
          <a:lstStyle/>
          <a:p>
            <a:r>
              <a:rPr lang="en-US" dirty="0"/>
              <a:t/>
            </a:r>
            <a:br>
              <a:rPr lang="en-US" dirty="0"/>
            </a:br>
            <a:r>
              <a:rPr lang="en-US" sz="4400" dirty="0" smtClean="0"/>
              <a:t>Norovirus </a:t>
            </a:r>
            <a:r>
              <a:rPr lang="en-US" sz="4400" dirty="0"/>
              <a:t>testing</a:t>
            </a:r>
          </a:p>
        </p:txBody>
      </p:sp>
      <p:sp>
        <p:nvSpPr>
          <p:cNvPr id="6" name="Content Placeholder 5"/>
          <p:cNvSpPr>
            <a:spLocks noGrp="1"/>
          </p:cNvSpPr>
          <p:nvPr>
            <p:ph idx="1"/>
          </p:nvPr>
        </p:nvSpPr>
        <p:spPr>
          <a:xfrm>
            <a:off x="762000" y="1600200"/>
            <a:ext cx="7498080" cy="4800600"/>
          </a:xfrm>
        </p:spPr>
        <p:txBody>
          <a:bodyPr/>
          <a:lstStyle/>
          <a:p>
            <a:endParaRPr lang="en-US" dirty="0" smtClean="0"/>
          </a:p>
          <a:p>
            <a:r>
              <a:rPr lang="en-US" sz="2800" dirty="0"/>
              <a:t>O</a:t>
            </a:r>
            <a:r>
              <a:rPr lang="en-US" sz="2800" dirty="0" smtClean="0"/>
              <a:t>nly raw stool accepted</a:t>
            </a:r>
          </a:p>
          <a:p>
            <a:pPr lvl="1">
              <a:buFont typeface="Arial" panose="020B0604020202020204" pitchFamily="34" charset="0"/>
              <a:buChar char="•"/>
            </a:pPr>
            <a:r>
              <a:rPr lang="en-US" sz="2400" dirty="0" smtClean="0"/>
              <a:t>Transport temperature:  </a:t>
            </a:r>
            <a:r>
              <a:rPr lang="en-US" sz="2400" dirty="0"/>
              <a:t>2-8ºC (ice pack)</a:t>
            </a:r>
            <a:r>
              <a:rPr lang="en-US" sz="2400" dirty="0">
                <a:latin typeface="Calibri"/>
              </a:rPr>
              <a:t>  </a:t>
            </a:r>
          </a:p>
          <a:p>
            <a:pPr lvl="1">
              <a:buFont typeface="Arial" panose="020B0604020202020204" pitchFamily="34" charset="0"/>
              <a:buChar char="•"/>
            </a:pPr>
            <a:r>
              <a:rPr lang="en-US" sz="2400" dirty="0" smtClean="0"/>
              <a:t>Transport time:  as soon as possible</a:t>
            </a:r>
            <a:endParaRPr lang="en-US" sz="240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191000"/>
            <a:ext cx="2691839"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878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858000" cy="792162"/>
          </a:xfrm>
        </p:spPr>
        <p:txBody>
          <a:bodyPr>
            <a:normAutofit/>
          </a:bodyPr>
          <a:lstStyle/>
          <a:p>
            <a:pPr lvl="0" algn="l" fontAlgn="base">
              <a:spcAft>
                <a:spcPct val="0"/>
              </a:spcAft>
            </a:pPr>
            <a:r>
              <a:rPr lang="en-US" altLang="ko-KR" sz="3600" cap="none" dirty="0">
                <a:ea typeface="Gulim" charset="-127"/>
                <a:cs typeface="Times New Roman" pitchFamily="18" charset="0"/>
              </a:rPr>
              <a:t>Enteric pathogen isolation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8838228"/>
              </p:ext>
            </p:extLst>
          </p:nvPr>
        </p:nvGraphicFramePr>
        <p:xfrm>
          <a:off x="457200" y="1752601"/>
          <a:ext cx="7391400" cy="4869480"/>
        </p:xfrm>
        <a:graphic>
          <a:graphicData uri="http://schemas.openxmlformats.org/drawingml/2006/table">
            <a:tbl>
              <a:tblPr firstRow="1" firstCol="1" bandRow="1">
                <a:tableStyleId>{5C22544A-7EE6-4342-B048-85BDC9FD1C3A}</a:tableStyleId>
              </a:tblPr>
              <a:tblGrid>
                <a:gridCol w="2483481"/>
                <a:gridCol w="2184578"/>
                <a:gridCol w="2723341"/>
              </a:tblGrid>
              <a:tr h="767314">
                <a:tc>
                  <a:txBody>
                    <a:bodyPr/>
                    <a:lstStyle/>
                    <a:p>
                      <a:pPr marL="0" marR="0">
                        <a:spcBef>
                          <a:spcPts val="0"/>
                        </a:spcBef>
                        <a:spcAft>
                          <a:spcPts val="0"/>
                        </a:spcAft>
                      </a:pPr>
                      <a:r>
                        <a:rPr lang="en-US" sz="1800" b="0" dirty="0">
                          <a:solidFill>
                            <a:schemeClr val="tx1"/>
                          </a:solidFill>
                          <a:effectLst/>
                        </a:rPr>
                        <a:t>Specimen type</a:t>
                      </a:r>
                      <a:endParaRPr lang="en-US" sz="1800" b="0" dirty="0">
                        <a:solidFill>
                          <a:schemeClr val="tx1"/>
                        </a:solidFill>
                        <a:effectLst/>
                        <a:latin typeface="Calibri"/>
                        <a:ea typeface="Gulim"/>
                      </a:endParaRPr>
                    </a:p>
                  </a:txBody>
                  <a:tcPr marL="68580" marR="68580" marT="0" marB="0">
                    <a:solidFill>
                      <a:schemeClr val="bg2">
                        <a:lumMod val="75000"/>
                      </a:schemeClr>
                    </a:solidFill>
                  </a:tcPr>
                </a:tc>
                <a:tc>
                  <a:txBody>
                    <a:bodyPr/>
                    <a:lstStyle/>
                    <a:p>
                      <a:pPr marL="0" marR="0">
                        <a:spcBef>
                          <a:spcPts val="0"/>
                        </a:spcBef>
                        <a:spcAft>
                          <a:spcPts val="0"/>
                        </a:spcAft>
                      </a:pPr>
                      <a:r>
                        <a:rPr lang="en-US" sz="1800" b="0" dirty="0">
                          <a:solidFill>
                            <a:schemeClr val="tx1"/>
                          </a:solidFill>
                          <a:effectLst/>
                        </a:rPr>
                        <a:t>Transport time to lab from time of collection</a:t>
                      </a:r>
                      <a:endParaRPr lang="en-US" sz="1800" b="0" dirty="0">
                        <a:solidFill>
                          <a:schemeClr val="tx1"/>
                        </a:solidFill>
                        <a:effectLst/>
                        <a:latin typeface="Calibri"/>
                        <a:ea typeface="Gulim"/>
                      </a:endParaRPr>
                    </a:p>
                  </a:txBody>
                  <a:tcPr marL="68580" marR="68580" marT="0" marB="0">
                    <a:solidFill>
                      <a:schemeClr val="bg2">
                        <a:lumMod val="75000"/>
                      </a:schemeClr>
                    </a:solidFill>
                  </a:tcPr>
                </a:tc>
                <a:tc>
                  <a:txBody>
                    <a:bodyPr/>
                    <a:lstStyle/>
                    <a:p>
                      <a:pPr marL="0" marR="0">
                        <a:spcBef>
                          <a:spcPts val="0"/>
                        </a:spcBef>
                        <a:spcAft>
                          <a:spcPts val="0"/>
                        </a:spcAft>
                      </a:pPr>
                      <a:r>
                        <a:rPr lang="en-US" sz="1800" b="0" dirty="0">
                          <a:solidFill>
                            <a:schemeClr val="tx1"/>
                          </a:solidFill>
                          <a:effectLst/>
                        </a:rPr>
                        <a:t>Transport temperature</a:t>
                      </a:r>
                      <a:endParaRPr lang="en-US" sz="1800" b="0" dirty="0">
                        <a:solidFill>
                          <a:schemeClr val="tx1"/>
                        </a:solidFill>
                        <a:effectLst/>
                        <a:latin typeface="Calibri"/>
                        <a:ea typeface="Gulim"/>
                      </a:endParaRPr>
                    </a:p>
                  </a:txBody>
                  <a:tcPr marL="68580" marR="68580" marT="0" marB="0">
                    <a:solidFill>
                      <a:schemeClr val="bg2">
                        <a:lumMod val="75000"/>
                      </a:schemeClr>
                    </a:solidFill>
                  </a:tcPr>
                </a:tc>
              </a:tr>
              <a:tr h="602040">
                <a:tc>
                  <a:txBody>
                    <a:bodyPr/>
                    <a:lstStyle/>
                    <a:p>
                      <a:pPr marL="0" marR="0">
                        <a:spcBef>
                          <a:spcPts val="0"/>
                        </a:spcBef>
                        <a:spcAft>
                          <a:spcPts val="0"/>
                        </a:spcAft>
                      </a:pPr>
                      <a:r>
                        <a:rPr lang="en-US" sz="1800" b="0" dirty="0">
                          <a:solidFill>
                            <a:schemeClr val="tx1"/>
                          </a:solidFill>
                          <a:effectLst/>
                        </a:rPr>
                        <a:t>Isolate</a:t>
                      </a:r>
                      <a:endParaRPr lang="en-US" sz="1800" b="0" dirty="0">
                        <a:solidFill>
                          <a:schemeClr val="tx1"/>
                        </a:solidFill>
                        <a:effectLst/>
                        <a:latin typeface="Calibri"/>
                        <a:ea typeface="Gulim"/>
                      </a:endParaRPr>
                    </a:p>
                  </a:txBody>
                  <a:tcPr marL="68580" marR="68580" marT="0" marB="0">
                    <a:solidFill>
                      <a:schemeClr val="bg2">
                        <a:lumMod val="75000"/>
                      </a:schemeClr>
                    </a:solidFill>
                  </a:tcPr>
                </a:tc>
                <a:tc>
                  <a:txBody>
                    <a:bodyPr/>
                    <a:lstStyle/>
                    <a:p>
                      <a:pPr marL="0" marR="0">
                        <a:spcBef>
                          <a:spcPts val="0"/>
                        </a:spcBef>
                        <a:spcAft>
                          <a:spcPts val="0"/>
                        </a:spcAft>
                      </a:pPr>
                      <a:r>
                        <a:rPr lang="en-US" sz="1800" dirty="0">
                          <a:effectLst/>
                        </a:rPr>
                        <a:t>As soon as possible to ensure viability</a:t>
                      </a:r>
                      <a:endParaRPr lang="en-US" sz="1800" dirty="0">
                        <a:effectLst/>
                        <a:latin typeface="Calibri"/>
                        <a:ea typeface="Gulim"/>
                      </a:endParaRPr>
                    </a:p>
                  </a:txBody>
                  <a:tcPr marL="68580" marR="68580" marT="0" marB="0"/>
                </a:tc>
                <a:tc>
                  <a:txBody>
                    <a:bodyPr/>
                    <a:lstStyle/>
                    <a:p>
                      <a:pPr marL="0" marR="0">
                        <a:spcBef>
                          <a:spcPts val="0"/>
                        </a:spcBef>
                        <a:spcAft>
                          <a:spcPts val="0"/>
                        </a:spcAft>
                      </a:pPr>
                      <a:r>
                        <a:rPr lang="en-US" sz="1800" dirty="0">
                          <a:effectLst/>
                        </a:rPr>
                        <a:t>Ambient or 2-8ºC (</a:t>
                      </a:r>
                      <a:r>
                        <a:rPr lang="en-US" sz="1800" i="1" dirty="0">
                          <a:effectLst/>
                        </a:rPr>
                        <a:t>ice pack)</a:t>
                      </a:r>
                      <a:endParaRPr lang="en-US" sz="1800" i="1" dirty="0">
                        <a:effectLst/>
                        <a:latin typeface="Calibri"/>
                        <a:ea typeface="Gulim"/>
                      </a:endParaRPr>
                    </a:p>
                  </a:txBody>
                  <a:tcPr marL="68580" marR="68580" marT="0" marB="0"/>
                </a:tc>
              </a:tr>
              <a:tr h="1023086">
                <a:tc>
                  <a:txBody>
                    <a:bodyPr/>
                    <a:lstStyle/>
                    <a:p>
                      <a:pPr marL="0" marR="0">
                        <a:spcBef>
                          <a:spcPts val="0"/>
                        </a:spcBef>
                        <a:spcAft>
                          <a:spcPts val="0"/>
                        </a:spcAft>
                      </a:pPr>
                      <a:r>
                        <a:rPr lang="en-US" sz="1800" b="0" dirty="0">
                          <a:solidFill>
                            <a:schemeClr val="tx1"/>
                          </a:solidFill>
                          <a:effectLst/>
                        </a:rPr>
                        <a:t>Raw stool</a:t>
                      </a:r>
                    </a:p>
                    <a:p>
                      <a:pPr marL="0" marR="0">
                        <a:spcBef>
                          <a:spcPts val="0"/>
                        </a:spcBef>
                        <a:spcAft>
                          <a:spcPts val="0"/>
                        </a:spcAft>
                      </a:pPr>
                      <a:r>
                        <a:rPr lang="en-US" sz="1400" b="0" i="1" dirty="0">
                          <a:solidFill>
                            <a:schemeClr val="tx1"/>
                          </a:solidFill>
                          <a:effectLst/>
                        </a:rPr>
                        <a:t>[not preferred specimen]</a:t>
                      </a:r>
                      <a:endParaRPr lang="en-US" sz="1400" b="0" i="1" dirty="0">
                        <a:solidFill>
                          <a:schemeClr val="tx1"/>
                        </a:solidFill>
                        <a:effectLst/>
                        <a:latin typeface="Calibri"/>
                        <a:ea typeface="Gulim"/>
                      </a:endParaRPr>
                    </a:p>
                  </a:txBody>
                  <a:tcPr marL="68580" marR="68580" marT="0" marB="0">
                    <a:solidFill>
                      <a:schemeClr val="bg2">
                        <a:lumMod val="75000"/>
                      </a:schemeClr>
                    </a:solidFill>
                  </a:tcPr>
                </a:tc>
                <a:tc>
                  <a:txBody>
                    <a:bodyPr/>
                    <a:lstStyle/>
                    <a:p>
                      <a:pPr marL="0" marR="0">
                        <a:spcBef>
                          <a:spcPts val="0"/>
                        </a:spcBef>
                        <a:spcAft>
                          <a:spcPts val="0"/>
                        </a:spcAft>
                      </a:pPr>
                      <a:r>
                        <a:rPr lang="en-US" sz="1800" dirty="0" smtClean="0">
                          <a:solidFill>
                            <a:schemeClr val="tx1"/>
                          </a:solidFill>
                          <a:effectLst/>
                          <a:latin typeface="+mn-lt"/>
                        </a:rPr>
                        <a:t>Accepted </a:t>
                      </a:r>
                      <a:r>
                        <a:rPr lang="en-US" sz="1800" dirty="0" smtClean="0">
                          <a:solidFill>
                            <a:schemeClr val="tx1"/>
                          </a:solidFill>
                          <a:effectLst/>
                          <a:latin typeface="+mn-lt"/>
                          <a:ea typeface="Gulim"/>
                        </a:rPr>
                        <a:t>up to 30 days </a:t>
                      </a:r>
                      <a:r>
                        <a:rPr lang="en-US" sz="1600" i="1" dirty="0" smtClean="0">
                          <a:solidFill>
                            <a:schemeClr val="tx1"/>
                          </a:solidFill>
                          <a:effectLst/>
                          <a:latin typeface="+mn-lt"/>
                          <a:ea typeface="Gulim"/>
                        </a:rPr>
                        <a:t>(ASAP</a:t>
                      </a:r>
                      <a:r>
                        <a:rPr lang="en-US" sz="1600" i="1" baseline="0" dirty="0" smtClean="0">
                          <a:solidFill>
                            <a:schemeClr val="tx1"/>
                          </a:solidFill>
                          <a:effectLst/>
                          <a:latin typeface="+mn-lt"/>
                          <a:ea typeface="Gulim"/>
                        </a:rPr>
                        <a:t> for optimal recovery of bacterial pathogens)</a:t>
                      </a:r>
                      <a:endParaRPr lang="en-US" sz="1600" i="1" dirty="0">
                        <a:solidFill>
                          <a:schemeClr val="tx1"/>
                        </a:solidFill>
                        <a:effectLst/>
                        <a:latin typeface="+mn-lt"/>
                        <a:ea typeface="Gulim"/>
                      </a:endParaRPr>
                    </a:p>
                  </a:txBody>
                  <a:tcPr marL="68580" marR="68580" marT="0" marB="0"/>
                </a:tc>
                <a:tc>
                  <a:txBody>
                    <a:bodyPr/>
                    <a:lstStyle/>
                    <a:p>
                      <a:pPr marL="0" marR="0">
                        <a:spcBef>
                          <a:spcPts val="0"/>
                        </a:spcBef>
                        <a:spcAft>
                          <a:spcPts val="0"/>
                        </a:spcAft>
                      </a:pPr>
                      <a:r>
                        <a:rPr lang="en-US" sz="1800" dirty="0">
                          <a:effectLst/>
                        </a:rPr>
                        <a:t>2-8ºC (</a:t>
                      </a:r>
                      <a:r>
                        <a:rPr lang="en-US" sz="1800" i="1" dirty="0">
                          <a:effectLst/>
                        </a:rPr>
                        <a:t>ice pack</a:t>
                      </a:r>
                      <a:r>
                        <a:rPr lang="en-US" sz="1800" dirty="0">
                          <a:effectLst/>
                        </a:rPr>
                        <a:t>)</a:t>
                      </a:r>
                      <a:endParaRPr lang="en-US" sz="1800" dirty="0">
                        <a:effectLst/>
                        <a:latin typeface="Calibri"/>
                        <a:ea typeface="Gulim"/>
                      </a:endParaRPr>
                    </a:p>
                  </a:txBody>
                  <a:tcPr marL="68580" marR="68580" marT="0" marB="0"/>
                </a:tc>
              </a:tr>
              <a:tr h="802720">
                <a:tc>
                  <a:txBody>
                    <a:bodyPr/>
                    <a:lstStyle/>
                    <a:p>
                      <a:pPr marL="0" marR="0">
                        <a:spcBef>
                          <a:spcPts val="0"/>
                        </a:spcBef>
                        <a:spcAft>
                          <a:spcPts val="0"/>
                        </a:spcAft>
                      </a:pPr>
                      <a:r>
                        <a:rPr lang="en-US" sz="1800" b="0" dirty="0">
                          <a:solidFill>
                            <a:schemeClr val="tx1"/>
                          </a:solidFill>
                          <a:effectLst/>
                        </a:rPr>
                        <a:t>Stool in transport solution/medium</a:t>
                      </a:r>
                    </a:p>
                    <a:p>
                      <a:pPr marL="0" marR="0">
                        <a:spcBef>
                          <a:spcPts val="0"/>
                        </a:spcBef>
                        <a:spcAft>
                          <a:spcPts val="0"/>
                        </a:spcAft>
                      </a:pPr>
                      <a:r>
                        <a:rPr lang="en-US" sz="1400" b="0" i="1" dirty="0">
                          <a:solidFill>
                            <a:schemeClr val="tx1"/>
                          </a:solidFill>
                          <a:effectLst/>
                        </a:rPr>
                        <a:t>[preferred specimen]</a:t>
                      </a:r>
                      <a:endParaRPr lang="en-US" sz="1400" b="0" i="1" dirty="0">
                        <a:solidFill>
                          <a:schemeClr val="tx1"/>
                        </a:solidFill>
                        <a:effectLst/>
                        <a:latin typeface="Calibri"/>
                        <a:ea typeface="Gulim"/>
                      </a:endParaRPr>
                    </a:p>
                  </a:txBody>
                  <a:tcPr marL="68580" marR="68580" marT="0" marB="0">
                    <a:solidFill>
                      <a:schemeClr val="bg2">
                        <a:lumMod val="75000"/>
                      </a:schemeClr>
                    </a:solidFill>
                  </a:tcPr>
                </a:tc>
                <a:tc>
                  <a:txBody>
                    <a:bodyPr/>
                    <a:lstStyle/>
                    <a:p>
                      <a:pPr marL="0" marR="0">
                        <a:spcBef>
                          <a:spcPts val="0"/>
                        </a:spcBef>
                        <a:spcAft>
                          <a:spcPts val="0"/>
                        </a:spcAft>
                      </a:pPr>
                      <a:r>
                        <a:rPr lang="en-US" sz="1800" dirty="0">
                          <a:effectLst/>
                        </a:rPr>
                        <a:t>≤24 hours</a:t>
                      </a:r>
                      <a:endParaRPr lang="en-US" sz="1800" dirty="0">
                        <a:effectLst/>
                        <a:latin typeface="Calibri"/>
                        <a:ea typeface="Gulim"/>
                      </a:endParaRPr>
                    </a:p>
                  </a:txBody>
                  <a:tcPr marL="68580" marR="68580" marT="0" marB="0"/>
                </a:tc>
                <a:tc>
                  <a:txBody>
                    <a:bodyPr/>
                    <a:lstStyle/>
                    <a:p>
                      <a:pPr marL="0" marR="0">
                        <a:spcBef>
                          <a:spcPts val="0"/>
                        </a:spcBef>
                        <a:spcAft>
                          <a:spcPts val="0"/>
                        </a:spcAft>
                      </a:pPr>
                      <a:r>
                        <a:rPr lang="en-US" sz="1800" dirty="0">
                          <a:effectLst/>
                        </a:rPr>
                        <a:t>Room Temp or 2-8ºC (</a:t>
                      </a:r>
                      <a:r>
                        <a:rPr lang="en-US" sz="1800" i="1" dirty="0">
                          <a:effectLst/>
                        </a:rPr>
                        <a:t>ice pack)</a:t>
                      </a:r>
                      <a:endParaRPr lang="en-US" sz="1800" i="1" dirty="0">
                        <a:effectLst/>
                        <a:latin typeface="Calibri"/>
                        <a:ea typeface="Gulim"/>
                      </a:endParaRPr>
                    </a:p>
                  </a:txBody>
                  <a:tcPr marL="68580" marR="68580" marT="0" marB="0"/>
                </a:tc>
              </a:tr>
              <a:tr h="802720">
                <a:tc>
                  <a:txBody>
                    <a:bodyPr/>
                    <a:lstStyle/>
                    <a:p>
                      <a:pPr marL="0" marR="0">
                        <a:spcBef>
                          <a:spcPts val="0"/>
                        </a:spcBef>
                        <a:spcAft>
                          <a:spcPts val="0"/>
                        </a:spcAft>
                      </a:pPr>
                      <a:r>
                        <a:rPr lang="en-US" sz="1800" b="0" dirty="0">
                          <a:solidFill>
                            <a:schemeClr val="tx1"/>
                          </a:solidFill>
                          <a:effectLst/>
                        </a:rPr>
                        <a:t>Stool in transport solution/medium</a:t>
                      </a:r>
                    </a:p>
                    <a:p>
                      <a:pPr marL="0" marR="0">
                        <a:spcBef>
                          <a:spcPts val="0"/>
                        </a:spcBef>
                        <a:spcAft>
                          <a:spcPts val="0"/>
                        </a:spcAft>
                      </a:pPr>
                      <a:r>
                        <a:rPr lang="en-US" sz="1400" b="0" i="1" dirty="0">
                          <a:solidFill>
                            <a:schemeClr val="tx1"/>
                          </a:solidFill>
                          <a:effectLst/>
                        </a:rPr>
                        <a:t>[preferred specimen]</a:t>
                      </a:r>
                      <a:endParaRPr lang="en-US" sz="1400" b="0" i="1" dirty="0">
                        <a:solidFill>
                          <a:schemeClr val="tx1"/>
                        </a:solidFill>
                        <a:effectLst/>
                        <a:latin typeface="Calibri"/>
                        <a:ea typeface="Gulim"/>
                      </a:endParaRPr>
                    </a:p>
                  </a:txBody>
                  <a:tcPr marL="68580" marR="68580" marT="0" marB="0">
                    <a:solidFill>
                      <a:schemeClr val="bg2">
                        <a:lumMod val="75000"/>
                      </a:schemeClr>
                    </a:solidFill>
                  </a:tcPr>
                </a:tc>
                <a:tc>
                  <a:txBody>
                    <a:bodyPr/>
                    <a:lstStyle/>
                    <a:p>
                      <a:pPr marL="0" marR="0">
                        <a:spcBef>
                          <a:spcPts val="0"/>
                        </a:spcBef>
                        <a:spcAft>
                          <a:spcPts val="0"/>
                        </a:spcAft>
                      </a:pPr>
                      <a:r>
                        <a:rPr lang="en-US" sz="1800">
                          <a:effectLst/>
                        </a:rPr>
                        <a:t>&gt;24 hours but ≤3 days</a:t>
                      </a:r>
                      <a:endParaRPr lang="en-US" sz="1800">
                        <a:effectLst/>
                        <a:latin typeface="Calibri"/>
                        <a:ea typeface="Gulim"/>
                      </a:endParaRPr>
                    </a:p>
                  </a:txBody>
                  <a:tcPr marL="68580" marR="68580" marT="0" marB="0"/>
                </a:tc>
                <a:tc>
                  <a:txBody>
                    <a:bodyPr/>
                    <a:lstStyle/>
                    <a:p>
                      <a:pPr marL="0" marR="0">
                        <a:spcBef>
                          <a:spcPts val="0"/>
                        </a:spcBef>
                        <a:spcAft>
                          <a:spcPts val="0"/>
                        </a:spcAft>
                      </a:pPr>
                      <a:r>
                        <a:rPr lang="en-US" sz="1800" dirty="0">
                          <a:effectLst/>
                        </a:rPr>
                        <a:t>2-8ºC (</a:t>
                      </a:r>
                      <a:r>
                        <a:rPr lang="en-US" sz="1800" i="1" dirty="0">
                          <a:effectLst/>
                        </a:rPr>
                        <a:t>ice pack</a:t>
                      </a:r>
                      <a:r>
                        <a:rPr lang="en-US" sz="1800" dirty="0">
                          <a:effectLst/>
                        </a:rPr>
                        <a:t>)</a:t>
                      </a:r>
                      <a:endParaRPr lang="en-US" sz="1800" dirty="0">
                        <a:effectLst/>
                        <a:latin typeface="Calibri"/>
                        <a:ea typeface="Gulim"/>
                      </a:endParaRPr>
                    </a:p>
                  </a:txBody>
                  <a:tcPr marL="68580" marR="68580" marT="0" marB="0"/>
                </a:tc>
              </a:tr>
              <a:tr h="802720">
                <a:tc>
                  <a:txBody>
                    <a:bodyPr/>
                    <a:lstStyle/>
                    <a:p>
                      <a:pPr marL="0" marR="0">
                        <a:spcBef>
                          <a:spcPts val="0"/>
                        </a:spcBef>
                        <a:spcAft>
                          <a:spcPts val="0"/>
                        </a:spcAft>
                      </a:pPr>
                      <a:r>
                        <a:rPr lang="en-US" sz="1800" b="0" dirty="0">
                          <a:solidFill>
                            <a:schemeClr val="tx1"/>
                          </a:solidFill>
                          <a:effectLst/>
                        </a:rPr>
                        <a:t>Stool in transport solution/medium</a:t>
                      </a:r>
                    </a:p>
                    <a:p>
                      <a:pPr marL="0" marR="0">
                        <a:spcBef>
                          <a:spcPts val="0"/>
                        </a:spcBef>
                        <a:spcAft>
                          <a:spcPts val="0"/>
                        </a:spcAft>
                      </a:pPr>
                      <a:r>
                        <a:rPr lang="en-US" sz="1400" b="0" i="1" dirty="0">
                          <a:solidFill>
                            <a:schemeClr val="tx1"/>
                          </a:solidFill>
                          <a:effectLst/>
                        </a:rPr>
                        <a:t>[preferred specimen]</a:t>
                      </a:r>
                      <a:endParaRPr lang="en-US" sz="1400" b="0" i="1" dirty="0">
                        <a:solidFill>
                          <a:schemeClr val="tx1"/>
                        </a:solidFill>
                        <a:effectLst/>
                        <a:latin typeface="Calibri"/>
                        <a:ea typeface="Gulim"/>
                      </a:endParaRPr>
                    </a:p>
                  </a:txBody>
                  <a:tcPr marL="68580" marR="68580" marT="0" marB="0">
                    <a:solidFill>
                      <a:schemeClr val="bg2">
                        <a:lumMod val="75000"/>
                      </a:schemeClr>
                    </a:solidFill>
                  </a:tcPr>
                </a:tc>
                <a:tc>
                  <a:txBody>
                    <a:bodyPr/>
                    <a:lstStyle/>
                    <a:p>
                      <a:pPr marL="0" marR="0">
                        <a:spcBef>
                          <a:spcPts val="0"/>
                        </a:spcBef>
                        <a:spcAft>
                          <a:spcPts val="0"/>
                        </a:spcAft>
                      </a:pPr>
                      <a:r>
                        <a:rPr lang="en-US" sz="1800" dirty="0">
                          <a:effectLst/>
                        </a:rPr>
                        <a:t>&gt;3 days</a:t>
                      </a:r>
                      <a:endParaRPr lang="en-US" sz="1800" dirty="0">
                        <a:effectLst/>
                        <a:latin typeface="Calibri"/>
                        <a:ea typeface="Gulim"/>
                      </a:endParaRPr>
                    </a:p>
                  </a:txBody>
                  <a:tcPr marL="68580" marR="68580" marT="0" marB="0"/>
                </a:tc>
                <a:tc>
                  <a:txBody>
                    <a:bodyPr/>
                    <a:lstStyle/>
                    <a:p>
                      <a:pPr marL="0" marR="0">
                        <a:spcBef>
                          <a:spcPts val="0"/>
                        </a:spcBef>
                        <a:spcAft>
                          <a:spcPts val="0"/>
                        </a:spcAft>
                      </a:pPr>
                      <a:r>
                        <a:rPr lang="en-US" sz="1800" dirty="0">
                          <a:effectLst/>
                        </a:rPr>
                        <a:t>Freeze immediately at </a:t>
                      </a:r>
                    </a:p>
                    <a:p>
                      <a:pPr marL="0" marR="0">
                        <a:spcBef>
                          <a:spcPts val="0"/>
                        </a:spcBef>
                        <a:spcAft>
                          <a:spcPts val="0"/>
                        </a:spcAft>
                      </a:pPr>
                      <a:r>
                        <a:rPr lang="en-US" sz="1800" dirty="0">
                          <a:effectLst/>
                        </a:rPr>
                        <a:t>≤-70ºC.  Ship on dry ice. </a:t>
                      </a:r>
                      <a:endParaRPr lang="en-US" sz="1800" dirty="0">
                        <a:effectLst/>
                        <a:latin typeface="Calibri"/>
                        <a:ea typeface="Gulim"/>
                      </a:endParaRPr>
                    </a:p>
                  </a:txBody>
                  <a:tcPr marL="68580" marR="68580" marT="0" marB="0"/>
                </a:tc>
              </a:tr>
            </a:tbl>
          </a:graphicData>
        </a:graphic>
      </p:graphicFrame>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325" y="914400"/>
            <a:ext cx="552450"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075" y="887984"/>
            <a:ext cx="5810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914400"/>
            <a:ext cx="731023" cy="54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204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Parasitic testing</a:t>
            </a:r>
          </a:p>
        </p:txBody>
      </p:sp>
      <p:sp>
        <p:nvSpPr>
          <p:cNvPr id="3" name="Content Placeholder 2"/>
          <p:cNvSpPr>
            <a:spLocks noGrp="1"/>
          </p:cNvSpPr>
          <p:nvPr>
            <p:ph idx="1"/>
          </p:nvPr>
        </p:nvSpPr>
        <p:spPr/>
        <p:txBody>
          <a:bodyPr/>
          <a:lstStyle/>
          <a:p>
            <a:pPr lvl="1"/>
            <a:r>
              <a:rPr lang="en-US" sz="2000" dirty="0" smtClean="0"/>
              <a:t>Raw </a:t>
            </a:r>
            <a:r>
              <a:rPr lang="en-US" sz="2000" dirty="0"/>
              <a:t>stool should be transferred within a few hours to 10% Formalin &amp; Z-PVA vials</a:t>
            </a:r>
          </a:p>
          <a:p>
            <a:pPr lvl="1"/>
            <a:r>
              <a:rPr lang="en-US" sz="2000" dirty="0" smtClean="0"/>
              <a:t>Can be shipped at </a:t>
            </a:r>
            <a:r>
              <a:rPr lang="en-US" sz="2000" dirty="0"/>
              <a:t>Room Temp or 2-8ºC (ice </a:t>
            </a:r>
            <a:r>
              <a:rPr lang="en-US" sz="2000" dirty="0" smtClean="0"/>
              <a:t>pack)</a:t>
            </a:r>
            <a:r>
              <a:rPr lang="en-US" sz="2000" dirty="0" smtClean="0">
                <a:latin typeface="Calibri"/>
              </a:rPr>
              <a:t>  </a:t>
            </a:r>
          </a:p>
          <a:p>
            <a:pPr lvl="1"/>
            <a:r>
              <a:rPr lang="en-US" sz="2000" dirty="0" smtClean="0"/>
              <a:t>Do Not Freeze</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67200"/>
            <a:ext cx="2590800" cy="1728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267200"/>
            <a:ext cx="1376362" cy="206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799" y="4471929"/>
            <a:ext cx="229132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16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 Submission Form</a:t>
            </a:r>
            <a:endParaRPr lang="en-US" dirty="0"/>
          </a:p>
        </p:txBody>
      </p:sp>
      <p:sp>
        <p:nvSpPr>
          <p:cNvPr id="3" name="Content Placeholder 2"/>
          <p:cNvSpPr>
            <a:spLocks noGrp="1"/>
          </p:cNvSpPr>
          <p:nvPr>
            <p:ph idx="1"/>
          </p:nvPr>
        </p:nvSpPr>
        <p:spPr>
          <a:xfrm>
            <a:off x="381000" y="1965545"/>
            <a:ext cx="8407893" cy="4407408"/>
          </a:xfrm>
        </p:spPr>
        <p:txBody>
          <a:bodyPr>
            <a:normAutofit lnSpcReduction="10000"/>
          </a:bodyPr>
          <a:lstStyle/>
          <a:p>
            <a:r>
              <a:rPr lang="en-US" sz="3000" dirty="0"/>
              <a:t>Submitter form: </a:t>
            </a:r>
            <a:r>
              <a:rPr lang="en-US" sz="3000" u="sng" dirty="0" smtClean="0"/>
              <a:t>G-2B</a:t>
            </a:r>
            <a:endParaRPr lang="en-US" sz="3000" u="sng" dirty="0"/>
          </a:p>
          <a:p>
            <a:pPr lvl="1"/>
            <a:r>
              <a:rPr lang="en-US" sz="2200" dirty="0" smtClean="0"/>
              <a:t>Select appropriate test(s):</a:t>
            </a:r>
          </a:p>
          <a:p>
            <a:pPr lvl="2"/>
            <a:r>
              <a:rPr lang="en-US" sz="2200" dirty="0" smtClean="0"/>
              <a:t>Molecular Studies</a:t>
            </a:r>
          </a:p>
          <a:p>
            <a:pPr lvl="3"/>
            <a:r>
              <a:rPr lang="en-US" dirty="0" smtClean="0"/>
              <a:t>Check “PCR” and “Norovirus”</a:t>
            </a:r>
          </a:p>
          <a:p>
            <a:pPr lvl="2"/>
            <a:r>
              <a:rPr lang="en-US" sz="2200" dirty="0" smtClean="0"/>
              <a:t>Bacteriology </a:t>
            </a:r>
            <a:r>
              <a:rPr lang="en-US" dirty="0" smtClean="0"/>
              <a:t>Check “Culture, stool” under Clinical Specimen</a:t>
            </a:r>
          </a:p>
          <a:p>
            <a:pPr lvl="2"/>
            <a:r>
              <a:rPr lang="en-US" sz="2200" dirty="0" smtClean="0"/>
              <a:t>Parasitology</a:t>
            </a:r>
          </a:p>
          <a:p>
            <a:pPr lvl="3"/>
            <a:r>
              <a:rPr lang="en-US" dirty="0" smtClean="0"/>
              <a:t>Check “Fecal ova and parasite examination”</a:t>
            </a:r>
          </a:p>
          <a:p>
            <a:pPr marL="658368" lvl="2" indent="0">
              <a:buNone/>
            </a:pPr>
            <a:r>
              <a:rPr lang="en-US" sz="2200" dirty="0" smtClean="0"/>
              <a:t>AND</a:t>
            </a:r>
          </a:p>
          <a:p>
            <a:pPr lvl="2"/>
            <a:r>
              <a:rPr lang="en-US" sz="2200" dirty="0" smtClean="0"/>
              <a:t>Check “Outbreak association” and write in name of outbreak, </a:t>
            </a:r>
          </a:p>
          <a:p>
            <a:pPr lvl="2"/>
            <a:r>
              <a:rPr lang="en-US" sz="2200" dirty="0" err="1" smtClean="0"/>
              <a:t>Payor</a:t>
            </a:r>
            <a:r>
              <a:rPr lang="en-US" sz="2200" dirty="0" smtClean="0"/>
              <a:t> source:</a:t>
            </a:r>
            <a:endParaRPr lang="en-US" sz="2200" dirty="0"/>
          </a:p>
          <a:p>
            <a:pPr lvl="3"/>
            <a:r>
              <a:rPr lang="en-US" sz="2000" dirty="0" smtClean="0"/>
              <a:t>Check </a:t>
            </a:r>
            <a:r>
              <a:rPr lang="en-US" sz="2000" dirty="0"/>
              <a:t>“IDEAS” to avoid bill for </a:t>
            </a:r>
            <a:r>
              <a:rPr lang="en-US" sz="2000" dirty="0" smtClean="0"/>
              <a:t>submitter</a:t>
            </a:r>
            <a:endParaRPr lang="en-US" sz="20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34956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29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Foodborne</a:t>
            </a:r>
            <a:br>
              <a:rPr lang="en-US" sz="4400" dirty="0"/>
            </a:br>
            <a:r>
              <a:rPr lang="en-US" dirty="0" smtClean="0"/>
              <a:t>Additional testing</a:t>
            </a:r>
            <a:endParaRPr lang="en-US" dirty="0"/>
          </a:p>
        </p:txBody>
      </p:sp>
      <p:sp>
        <p:nvSpPr>
          <p:cNvPr id="5" name="Text Placeholder 4"/>
          <p:cNvSpPr>
            <a:spLocks noGrp="1"/>
          </p:cNvSpPr>
          <p:nvPr>
            <p:ph type="body" idx="1"/>
          </p:nvPr>
        </p:nvSpPr>
        <p:spPr/>
        <p:txBody>
          <a:bodyPr>
            <a:normAutofit/>
          </a:bodyPr>
          <a:lstStyle/>
          <a:p>
            <a:endParaRPr lang="en-US" sz="3200" dirty="0"/>
          </a:p>
        </p:txBody>
      </p:sp>
    </p:spTree>
    <p:extLst>
      <p:ext uri="{BB962C8B-B14F-4D97-AF65-F5344CB8AC3E}">
        <p14:creationId xmlns:p14="http://schemas.microsoft.com/office/powerpoint/2010/main" val="387002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sz="2200" dirty="0" smtClean="0"/>
              <a:t>CIFOR-  Council to Improve Foodborne Outbreak Response</a:t>
            </a:r>
          </a:p>
          <a:p>
            <a:pPr lvl="1"/>
            <a:r>
              <a:rPr lang="en-US" sz="2000" dirty="0" smtClean="0"/>
              <a:t>http</a:t>
            </a:r>
            <a:r>
              <a:rPr lang="en-US" sz="2000" dirty="0"/>
              <a:t>://</a:t>
            </a:r>
            <a:r>
              <a:rPr lang="en-US" sz="2000" dirty="0" smtClean="0"/>
              <a:t>www.cifor.us/</a:t>
            </a:r>
          </a:p>
          <a:p>
            <a:pPr lvl="1"/>
            <a:r>
              <a:rPr lang="en-US" sz="2000" dirty="0" smtClean="0"/>
              <a:t>CIFOR Guidelines For Foodborne Disease Outbreak Response- </a:t>
            </a:r>
            <a:r>
              <a:rPr lang="en-US" sz="2000" dirty="0"/>
              <a:t>2</a:t>
            </a:r>
            <a:r>
              <a:rPr lang="en-US" sz="2000" baseline="30000" dirty="0"/>
              <a:t>nd</a:t>
            </a:r>
            <a:r>
              <a:rPr lang="en-US" sz="2000" dirty="0"/>
              <a:t> edition</a:t>
            </a:r>
          </a:p>
          <a:p>
            <a:pPr lvl="1"/>
            <a:r>
              <a:rPr lang="en-US" sz="2000" dirty="0"/>
              <a:t>CIFOR Toolkit</a:t>
            </a:r>
          </a:p>
          <a:p>
            <a:pPr marL="365760" lvl="1" indent="0">
              <a:buNone/>
            </a:pP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CIFOR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48000"/>
            <a:ext cx="2057400" cy="2900934"/>
          </a:xfrm>
          <a:prstGeom prst="rect">
            <a:avLst/>
          </a:prstGeom>
        </p:spPr>
      </p:pic>
    </p:spTree>
    <p:extLst>
      <p:ext uri="{BB962C8B-B14F-4D97-AF65-F5344CB8AC3E}">
        <p14:creationId xmlns:p14="http://schemas.microsoft.com/office/powerpoint/2010/main" val="24111484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a:t>
            </a:r>
            <a:r>
              <a:rPr lang="en-US" dirty="0"/>
              <a:t>Testing at DSHS</a:t>
            </a:r>
          </a:p>
        </p:txBody>
      </p:sp>
      <p:sp>
        <p:nvSpPr>
          <p:cNvPr id="3" name="Content Placeholder 2"/>
          <p:cNvSpPr>
            <a:spLocks noGrp="1"/>
          </p:cNvSpPr>
          <p:nvPr>
            <p:ph idx="1"/>
          </p:nvPr>
        </p:nvSpPr>
        <p:spPr>
          <a:xfrm>
            <a:off x="837460" y="1813338"/>
            <a:ext cx="7924800" cy="4739733"/>
          </a:xfrm>
        </p:spPr>
        <p:txBody>
          <a:bodyPr>
            <a:normAutofit/>
          </a:bodyPr>
          <a:lstStyle/>
          <a:p>
            <a:r>
              <a:rPr lang="en-US" dirty="0"/>
              <a:t>GI outbreak </a:t>
            </a:r>
            <a:r>
              <a:rPr lang="en-US" dirty="0" smtClean="0"/>
              <a:t>- known </a:t>
            </a:r>
            <a:r>
              <a:rPr lang="en-US" dirty="0"/>
              <a:t>pathogen </a:t>
            </a:r>
            <a:endParaRPr lang="en-US" dirty="0" smtClean="0"/>
          </a:p>
          <a:p>
            <a:pPr lvl="1"/>
            <a:r>
              <a:rPr lang="en-US" dirty="0" smtClean="0"/>
              <a:t>Confirmation and molecular subtyping</a:t>
            </a:r>
          </a:p>
          <a:p>
            <a:pPr marL="402336" lvl="1" indent="0">
              <a:buNone/>
            </a:pPr>
            <a:endParaRPr lang="en-US" dirty="0" smtClean="0"/>
          </a:p>
          <a:p>
            <a:r>
              <a:rPr lang="en-US" dirty="0" smtClean="0"/>
              <a:t>PFGE available for:  </a:t>
            </a:r>
          </a:p>
          <a:p>
            <a:pPr lvl="1"/>
            <a:r>
              <a:rPr lang="en-US" i="1" dirty="0" smtClean="0"/>
              <a:t>Salmonella</a:t>
            </a:r>
          </a:p>
          <a:p>
            <a:pPr lvl="1"/>
            <a:r>
              <a:rPr lang="en-US" i="1" dirty="0" err="1" smtClean="0"/>
              <a:t>Shigella</a:t>
            </a:r>
            <a:endParaRPr lang="en-US" i="1" dirty="0" smtClean="0"/>
          </a:p>
          <a:p>
            <a:pPr lvl="1"/>
            <a:r>
              <a:rPr lang="en-US" dirty="0" smtClean="0"/>
              <a:t>Shiga toxin-producing </a:t>
            </a:r>
            <a:r>
              <a:rPr lang="en-US" i="1" dirty="0" smtClean="0"/>
              <a:t>E. coli </a:t>
            </a:r>
            <a:r>
              <a:rPr lang="en-US" dirty="0" smtClean="0"/>
              <a:t>(STEC)*</a:t>
            </a:r>
          </a:p>
          <a:p>
            <a:pPr lvl="1"/>
            <a:r>
              <a:rPr lang="en-US" i="1" dirty="0" smtClean="0"/>
              <a:t>Campylobacter</a:t>
            </a:r>
          </a:p>
          <a:p>
            <a:pPr lvl="1"/>
            <a:r>
              <a:rPr lang="en-US" i="1" dirty="0" smtClean="0"/>
              <a:t>Listeria</a:t>
            </a:r>
            <a:r>
              <a:rPr lang="en-US" dirty="0" smtClean="0"/>
              <a:t>*</a:t>
            </a:r>
          </a:p>
          <a:p>
            <a:pPr lvl="1"/>
            <a:r>
              <a:rPr lang="en-US" i="1" dirty="0" smtClean="0"/>
              <a:t>Vibrio</a:t>
            </a:r>
            <a:r>
              <a:rPr lang="en-US" dirty="0" smtClean="0"/>
              <a:t>*  (</a:t>
            </a:r>
            <a:r>
              <a:rPr lang="en-US" i="1" dirty="0" smtClean="0"/>
              <a:t>V. </a:t>
            </a:r>
            <a:r>
              <a:rPr lang="en-US" i="1" dirty="0" err="1" smtClean="0"/>
              <a:t>cholerae</a:t>
            </a:r>
            <a:r>
              <a:rPr lang="en-US" i="1" dirty="0" smtClean="0"/>
              <a:t> </a:t>
            </a:r>
            <a:r>
              <a:rPr lang="en-US" dirty="0" smtClean="0"/>
              <a:t>non-O1 and</a:t>
            </a:r>
          </a:p>
          <a:p>
            <a:pPr lvl="1">
              <a:buNone/>
            </a:pPr>
            <a:r>
              <a:rPr lang="en-US" dirty="0" smtClean="0"/>
              <a:t>                              </a:t>
            </a:r>
            <a:r>
              <a:rPr lang="en-US" i="1" dirty="0" smtClean="0"/>
              <a:t>V. </a:t>
            </a:r>
            <a:r>
              <a:rPr lang="en-US" i="1" dirty="0" err="1" smtClean="0"/>
              <a:t>parahaemolyticus</a:t>
            </a:r>
            <a:r>
              <a:rPr lang="en-US" dirty="0" smtClean="0"/>
              <a:t>)</a:t>
            </a:r>
          </a:p>
          <a:p>
            <a:endParaRPr lang="en-US" dirty="0" smtClean="0"/>
          </a:p>
          <a:p>
            <a:pPr lvl="8"/>
            <a:endParaRPr lang="en-US" dirty="0"/>
          </a:p>
          <a:p>
            <a:endParaRPr lang="en-US" dirty="0"/>
          </a:p>
          <a:p>
            <a:endParaRPr lang="en-US" dirty="0"/>
          </a:p>
        </p:txBody>
      </p:sp>
      <p:sp>
        <p:nvSpPr>
          <p:cNvPr id="5" name="TextBox 4"/>
          <p:cNvSpPr txBox="1"/>
          <p:nvPr/>
        </p:nvSpPr>
        <p:spPr>
          <a:xfrm>
            <a:off x="3657600" y="6263733"/>
            <a:ext cx="5105400" cy="369332"/>
          </a:xfrm>
          <a:prstGeom prst="rect">
            <a:avLst/>
          </a:prstGeom>
          <a:noFill/>
        </p:spPr>
        <p:txBody>
          <a:bodyPr wrap="square" rtlCol="0">
            <a:spAutoFit/>
          </a:bodyPr>
          <a:lstStyle/>
          <a:p>
            <a:r>
              <a:rPr lang="en-US" dirty="0" smtClean="0"/>
              <a:t>* Isolate submission required per TAC</a:t>
            </a:r>
            <a:endParaRPr lang="en-US" dirty="0"/>
          </a:p>
        </p:txBody>
      </p:sp>
      <p:grpSp>
        <p:nvGrpSpPr>
          <p:cNvPr id="6" name="Group 5"/>
          <p:cNvGrpSpPr/>
          <p:nvPr/>
        </p:nvGrpSpPr>
        <p:grpSpPr>
          <a:xfrm>
            <a:off x="5484019" y="2743200"/>
            <a:ext cx="2667000" cy="2133600"/>
            <a:chOff x="5505450" y="3962400"/>
            <a:chExt cx="3048000" cy="2514600"/>
          </a:xfrm>
        </p:grpSpPr>
        <p:pic>
          <p:nvPicPr>
            <p:cNvPr id="7" name="Picture 6" descr="PFGE gel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572000"/>
              <a:ext cx="2381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slh.wisc.edu/home/images/pfge_gel_close_up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5450" y="3962400"/>
              <a:ext cx="13335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6413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3" name="Content Placeholder 2"/>
          <p:cNvSpPr>
            <a:spLocks noGrp="1"/>
          </p:cNvSpPr>
          <p:nvPr>
            <p:ph idx="1"/>
          </p:nvPr>
        </p:nvSpPr>
        <p:spPr>
          <a:xfrm>
            <a:off x="304800" y="1752600"/>
            <a:ext cx="5638800" cy="4523794"/>
          </a:xfrm>
        </p:spPr>
        <p:txBody>
          <a:bodyPr>
            <a:noAutofit/>
          </a:bodyPr>
          <a:lstStyle/>
          <a:p>
            <a:r>
              <a:rPr lang="en-US" sz="1800" dirty="0" smtClean="0"/>
              <a:t>Testing performed by Consumer Microbiology Team at DSHS lab</a:t>
            </a:r>
          </a:p>
          <a:p>
            <a:endParaRPr lang="en-US" sz="1800" dirty="0" smtClean="0"/>
          </a:p>
          <a:p>
            <a:r>
              <a:rPr lang="en-US" sz="1800" dirty="0" smtClean="0"/>
              <a:t>General policy</a:t>
            </a:r>
          </a:p>
          <a:p>
            <a:pPr lvl="1"/>
            <a:r>
              <a:rPr lang="en-US" dirty="0"/>
              <a:t>T</a:t>
            </a:r>
            <a:r>
              <a:rPr lang="en-US" dirty="0" smtClean="0"/>
              <a:t>est only food samples implicated in a suspected outbreak (not associated with single cases)</a:t>
            </a:r>
          </a:p>
          <a:p>
            <a:pPr lvl="1"/>
            <a:r>
              <a:rPr lang="en-US" dirty="0" smtClean="0"/>
              <a:t>In outbreaks, will not test food unless a pathogen has been identified in a clinical specimen</a:t>
            </a:r>
          </a:p>
          <a:p>
            <a:pPr lvl="1"/>
            <a:r>
              <a:rPr lang="en-US" dirty="0" smtClean="0"/>
              <a:t>Food samples must be </a:t>
            </a:r>
            <a:r>
              <a:rPr lang="en-US" b="1" u="sng" dirty="0" smtClean="0"/>
              <a:t>collected by a registered sanitarian</a:t>
            </a:r>
          </a:p>
          <a:p>
            <a:pPr marL="114300" indent="0">
              <a:buNone/>
            </a:pPr>
            <a:endParaRPr lang="en-US" sz="1800" dirty="0" smtClean="0"/>
          </a:p>
          <a:p>
            <a:r>
              <a:rPr lang="en-US" sz="1800" dirty="0" smtClean="0"/>
              <a:t>Contact an EAIDB foodborne epidemiologist to discuss further</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86000"/>
            <a:ext cx="2419350" cy="302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1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Available Tests*</a:t>
            </a:r>
            <a:endParaRPr lang="en-US" dirty="0"/>
          </a:p>
        </p:txBody>
      </p:sp>
      <p:sp>
        <p:nvSpPr>
          <p:cNvPr id="3" name="Content Placeholder 2"/>
          <p:cNvSpPr>
            <a:spLocks noGrp="1"/>
          </p:cNvSpPr>
          <p:nvPr>
            <p:ph idx="1"/>
          </p:nvPr>
        </p:nvSpPr>
        <p:spPr>
          <a:xfrm>
            <a:off x="533400" y="1676400"/>
            <a:ext cx="8077200" cy="4947678"/>
          </a:xfrm>
        </p:spPr>
        <p:txBody>
          <a:bodyPr>
            <a:normAutofit fontScale="25000" lnSpcReduction="20000"/>
          </a:bodyPr>
          <a:lstStyle/>
          <a:p>
            <a:r>
              <a:rPr lang="en-US" sz="7200" dirty="0"/>
              <a:t>Aerobic Plate Count </a:t>
            </a:r>
          </a:p>
          <a:p>
            <a:r>
              <a:rPr lang="en-US" sz="7200" i="1" dirty="0"/>
              <a:t>Bacillus cereus</a:t>
            </a:r>
            <a:r>
              <a:rPr lang="en-US" sz="7200" dirty="0"/>
              <a:t> Enumeration </a:t>
            </a:r>
          </a:p>
          <a:p>
            <a:r>
              <a:rPr lang="en-US" sz="7200" i="1" dirty="0"/>
              <a:t>Campylobacter spp.</a:t>
            </a:r>
            <a:r>
              <a:rPr lang="en-US" sz="7200" dirty="0"/>
              <a:t> </a:t>
            </a:r>
          </a:p>
          <a:p>
            <a:r>
              <a:rPr lang="en-US" sz="7200" i="1" dirty="0" err="1"/>
              <a:t>Cronobacter</a:t>
            </a:r>
            <a:r>
              <a:rPr lang="en-US" sz="7200" i="1" dirty="0"/>
              <a:t> </a:t>
            </a:r>
            <a:r>
              <a:rPr lang="en-US" sz="7200" i="1" dirty="0" err="1"/>
              <a:t>sakazakii</a:t>
            </a:r>
            <a:endParaRPr lang="en-US" sz="7200" i="1" dirty="0"/>
          </a:p>
          <a:p>
            <a:r>
              <a:rPr lang="en-US" sz="7200" i="1" dirty="0"/>
              <a:t>Clostridium </a:t>
            </a:r>
            <a:r>
              <a:rPr lang="en-US" sz="7200" i="1" dirty="0" err="1"/>
              <a:t>perfringens</a:t>
            </a:r>
            <a:r>
              <a:rPr lang="en-US" sz="7200" dirty="0"/>
              <a:t> Enumeration </a:t>
            </a:r>
          </a:p>
          <a:p>
            <a:r>
              <a:rPr lang="en-US" sz="7200" dirty="0"/>
              <a:t>Coliform Count </a:t>
            </a:r>
          </a:p>
          <a:p>
            <a:r>
              <a:rPr lang="en-US" sz="7200" i="1" dirty="0"/>
              <a:t>Escherichia coli </a:t>
            </a:r>
            <a:r>
              <a:rPr lang="en-US" sz="7200" dirty="0"/>
              <a:t>O157:H7 </a:t>
            </a:r>
          </a:p>
          <a:p>
            <a:r>
              <a:rPr lang="en-US" sz="7200" i="1" dirty="0"/>
              <a:t>Escherichia coli count</a:t>
            </a:r>
          </a:p>
          <a:p>
            <a:r>
              <a:rPr lang="en-US" sz="7200" dirty="0"/>
              <a:t>non-O157 STEC in Meat Products (O26; O45; O103; O111; O121; and O145) </a:t>
            </a:r>
          </a:p>
          <a:p>
            <a:r>
              <a:rPr lang="en-US" sz="7200" i="1" dirty="0"/>
              <a:t>Listeria </a:t>
            </a:r>
            <a:r>
              <a:rPr lang="en-US" sz="7200" i="1" dirty="0" err="1"/>
              <a:t>monocytogenes</a:t>
            </a:r>
            <a:r>
              <a:rPr lang="en-US" sz="7200" dirty="0"/>
              <a:t> </a:t>
            </a:r>
          </a:p>
          <a:p>
            <a:r>
              <a:rPr lang="en-US" sz="7200" i="1" dirty="0"/>
              <a:t>Salmonella spp.</a:t>
            </a:r>
            <a:r>
              <a:rPr lang="en-US" sz="7200" dirty="0"/>
              <a:t> </a:t>
            </a:r>
          </a:p>
          <a:p>
            <a:r>
              <a:rPr lang="en-US" sz="7200" i="1" dirty="0" err="1"/>
              <a:t>Shigella</a:t>
            </a:r>
            <a:r>
              <a:rPr lang="en-US" sz="7200" i="1" dirty="0"/>
              <a:t> spp.</a:t>
            </a:r>
            <a:r>
              <a:rPr lang="en-US" sz="7200" dirty="0"/>
              <a:t> </a:t>
            </a:r>
          </a:p>
          <a:p>
            <a:r>
              <a:rPr lang="en-US" sz="7200" i="1" dirty="0"/>
              <a:t>Staphylococcus </a:t>
            </a:r>
            <a:r>
              <a:rPr lang="en-US" sz="7200" i="1" dirty="0" err="1"/>
              <a:t>aureus</a:t>
            </a:r>
            <a:r>
              <a:rPr lang="en-US" sz="7200" dirty="0"/>
              <a:t> enterotoxin </a:t>
            </a:r>
          </a:p>
          <a:p>
            <a:r>
              <a:rPr lang="en-US" sz="7200" i="1" dirty="0"/>
              <a:t>Staphylococcus </a:t>
            </a:r>
            <a:r>
              <a:rPr lang="en-US" sz="7200" i="1" dirty="0" err="1"/>
              <a:t>aureus</a:t>
            </a:r>
            <a:r>
              <a:rPr lang="en-US" sz="7200" dirty="0"/>
              <a:t> Enumeration </a:t>
            </a:r>
          </a:p>
          <a:p>
            <a:r>
              <a:rPr lang="en-US" sz="7200" i="1" dirty="0"/>
              <a:t>Vibrio </a:t>
            </a:r>
            <a:r>
              <a:rPr lang="en-US" sz="7200" i="1" dirty="0" err="1"/>
              <a:t>cholerae</a:t>
            </a:r>
            <a:r>
              <a:rPr lang="en-US" sz="7200" i="1" dirty="0"/>
              <a:t>, Vibrio </a:t>
            </a:r>
            <a:r>
              <a:rPr lang="en-US" sz="7200" i="1" dirty="0" err="1"/>
              <a:t>parahaemolyticus</a:t>
            </a:r>
            <a:r>
              <a:rPr lang="en-US" sz="7200" i="1" dirty="0"/>
              <a:t>, Vibrio </a:t>
            </a:r>
            <a:r>
              <a:rPr lang="en-US" sz="7200" i="1" dirty="0" err="1"/>
              <a:t>vulnificus</a:t>
            </a:r>
            <a:r>
              <a:rPr lang="en-US" sz="7200" dirty="0"/>
              <a:t> </a:t>
            </a:r>
          </a:p>
          <a:p>
            <a:r>
              <a:rPr lang="en-US" sz="7200" dirty="0"/>
              <a:t>Yeast &amp; Mold Count </a:t>
            </a:r>
          </a:p>
          <a:p>
            <a:r>
              <a:rPr lang="en-US" sz="7200" i="1" dirty="0"/>
              <a:t>Yersinia </a:t>
            </a:r>
            <a:r>
              <a:rPr lang="en-US" sz="7200" i="1" dirty="0" err="1"/>
              <a:t>enterocolitica</a:t>
            </a:r>
            <a:r>
              <a:rPr lang="en-US" sz="7200" dirty="0"/>
              <a:t> </a:t>
            </a:r>
          </a:p>
          <a:p>
            <a:endParaRPr lang="en-US" dirty="0"/>
          </a:p>
        </p:txBody>
      </p:sp>
      <p:sp>
        <p:nvSpPr>
          <p:cNvPr id="4" name="TextBox 3"/>
          <p:cNvSpPr txBox="1"/>
          <p:nvPr/>
        </p:nvSpPr>
        <p:spPr>
          <a:xfrm>
            <a:off x="4876800" y="6324600"/>
            <a:ext cx="3561347" cy="307777"/>
          </a:xfrm>
          <a:prstGeom prst="rect">
            <a:avLst/>
          </a:prstGeom>
          <a:noFill/>
        </p:spPr>
        <p:txBody>
          <a:bodyPr wrap="square" rtlCol="0">
            <a:spAutoFit/>
          </a:bodyPr>
          <a:lstStyle/>
          <a:p>
            <a:r>
              <a:rPr lang="en-US" sz="1400" dirty="0" smtClean="0"/>
              <a:t>*food is tested only upon prior approval</a:t>
            </a:r>
            <a:endParaRPr lang="en-US" sz="1400" dirty="0"/>
          </a:p>
        </p:txBody>
      </p:sp>
    </p:spTree>
    <p:extLst>
      <p:ext uri="{BB962C8B-B14F-4D97-AF65-F5344CB8AC3E}">
        <p14:creationId xmlns:p14="http://schemas.microsoft.com/office/powerpoint/2010/main" val="1662767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Swabs</a:t>
            </a:r>
            <a:endParaRPr lang="en-US" dirty="0"/>
          </a:p>
        </p:txBody>
      </p:sp>
      <p:sp>
        <p:nvSpPr>
          <p:cNvPr id="3" name="Content Placeholder 2"/>
          <p:cNvSpPr>
            <a:spLocks noGrp="1"/>
          </p:cNvSpPr>
          <p:nvPr>
            <p:ph idx="1"/>
          </p:nvPr>
        </p:nvSpPr>
        <p:spPr>
          <a:xfrm>
            <a:off x="228600" y="1828800"/>
            <a:ext cx="7924800" cy="4800600"/>
          </a:xfrm>
        </p:spPr>
        <p:txBody>
          <a:bodyPr>
            <a:normAutofit fontScale="92500" lnSpcReduction="10000"/>
          </a:bodyPr>
          <a:lstStyle/>
          <a:p>
            <a:r>
              <a:rPr lang="en-US" sz="1900" dirty="0"/>
              <a:t>Testing performed by Consumer Microbiology Team at DSHS lab</a:t>
            </a:r>
          </a:p>
          <a:p>
            <a:endParaRPr lang="en-US" sz="1900" dirty="0" smtClean="0"/>
          </a:p>
          <a:p>
            <a:endParaRPr lang="en-US" sz="1900" dirty="0"/>
          </a:p>
          <a:p>
            <a:r>
              <a:rPr lang="en-US" sz="1900" dirty="0"/>
              <a:t>General policy</a:t>
            </a:r>
          </a:p>
          <a:p>
            <a:pPr lvl="1"/>
            <a:r>
              <a:rPr lang="en-US" sz="1900" dirty="0"/>
              <a:t>Test </a:t>
            </a:r>
            <a:r>
              <a:rPr lang="en-US" sz="1900" dirty="0" smtClean="0"/>
              <a:t>environmental swabs only from facilities implicated </a:t>
            </a:r>
            <a:r>
              <a:rPr lang="en-US" sz="1900" dirty="0"/>
              <a:t>in a suspected outbreak (not associated with single cases)</a:t>
            </a:r>
          </a:p>
          <a:p>
            <a:pPr lvl="1"/>
            <a:r>
              <a:rPr lang="en-US" sz="1900" dirty="0"/>
              <a:t>In outbreaks, will not test </a:t>
            </a:r>
            <a:r>
              <a:rPr lang="en-US" sz="1900" dirty="0" smtClean="0"/>
              <a:t>environmental swabs </a:t>
            </a:r>
            <a:r>
              <a:rPr lang="en-US" sz="1900" dirty="0"/>
              <a:t>unless a pathogen has been identified in a clinical specimen</a:t>
            </a:r>
          </a:p>
          <a:p>
            <a:pPr lvl="1"/>
            <a:r>
              <a:rPr lang="en-US" sz="1900" dirty="0" smtClean="0"/>
              <a:t>Environmental swabs </a:t>
            </a:r>
            <a:r>
              <a:rPr lang="en-US" sz="1900" b="1" u="sng" dirty="0" smtClean="0"/>
              <a:t>must </a:t>
            </a:r>
            <a:r>
              <a:rPr lang="en-US" sz="1900" b="1" u="sng" dirty="0"/>
              <a:t>be collected by a registered </a:t>
            </a:r>
            <a:r>
              <a:rPr lang="en-US" sz="1900" b="1" u="sng" dirty="0" smtClean="0"/>
              <a:t>sanitarian</a:t>
            </a:r>
          </a:p>
          <a:p>
            <a:r>
              <a:rPr lang="en-US" sz="2400" dirty="0"/>
              <a:t>Environmental swabs must be tested by the lab within 48 hours of collection.  Environmental samples will not be accepted on Fridays or the day before a holiday</a:t>
            </a:r>
          </a:p>
          <a:p>
            <a:pPr marL="114300" indent="0">
              <a:buNone/>
            </a:pPr>
            <a:endParaRPr lang="en-US" sz="1900" dirty="0"/>
          </a:p>
          <a:p>
            <a:r>
              <a:rPr lang="en-US" sz="1900" dirty="0"/>
              <a:t>Contact an EAIDB foodborne epidemiologist to discuss further</a:t>
            </a:r>
          </a:p>
          <a:p>
            <a:endParaRPr lang="en-US" dirty="0"/>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198" y="2362200"/>
            <a:ext cx="1598202"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2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3914"/>
            <a:ext cx="4679213" cy="590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800600" y="380997"/>
            <a:ext cx="3657600" cy="3369177"/>
          </a:xfrm>
          <a:prstGeom prst="rect">
            <a:avLst/>
          </a:prstGeom>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571500" indent="-571500">
              <a:buFont typeface="Arial" panose="020B0604020202020204" pitchFamily="34" charset="0"/>
              <a:buChar char="•"/>
            </a:pPr>
            <a:r>
              <a:rPr lang="en-US" sz="2800" dirty="0" smtClean="0">
                <a:effectLst/>
              </a:rPr>
              <a:t>Complete the </a:t>
            </a:r>
            <a:r>
              <a:rPr lang="en-US" sz="2800" u="sng" dirty="0" smtClean="0">
                <a:effectLst/>
              </a:rPr>
              <a:t>G-23 form </a:t>
            </a:r>
            <a:r>
              <a:rPr lang="en-US" sz="2800" dirty="0" smtClean="0">
                <a:effectLst/>
              </a:rPr>
              <a:t>for each food sample or environmental swab submitted</a:t>
            </a:r>
            <a:endParaRPr lang="en-US" sz="2800" dirty="0">
              <a:effectLst/>
            </a:endParaRPr>
          </a:p>
        </p:txBody>
      </p:sp>
    </p:spTree>
    <p:extLst>
      <p:ext uri="{BB962C8B-B14F-4D97-AF65-F5344CB8AC3E}">
        <p14:creationId xmlns:p14="http://schemas.microsoft.com/office/powerpoint/2010/main" val="1387185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National Outbreak Reporting System</a:t>
            </a:r>
            <a:br>
              <a:rPr lang="en-US" sz="4400" dirty="0"/>
            </a:br>
            <a:r>
              <a:rPr lang="en-US" sz="4400" dirty="0"/>
              <a:t> (NORS)</a:t>
            </a:r>
          </a:p>
        </p:txBody>
      </p:sp>
      <p:sp>
        <p:nvSpPr>
          <p:cNvPr id="3" name="Text Placeholder 2"/>
          <p:cNvSpPr>
            <a:spLocks noGrp="1"/>
          </p:cNvSpPr>
          <p:nvPr>
            <p:ph type="body" idx="1"/>
          </p:nvPr>
        </p:nvSpPr>
        <p:spPr>
          <a:xfrm>
            <a:off x="152400" y="4191000"/>
            <a:ext cx="7262012" cy="1645920"/>
          </a:xfrm>
        </p:spPr>
        <p:txBody>
          <a:bodyPr>
            <a:normAutofit/>
          </a:bodyPr>
          <a:lstStyle/>
          <a:p>
            <a:pPr algn="ctr"/>
            <a:endParaRPr lang="en-US" sz="2400" dirty="0">
              <a:solidFill>
                <a:schemeClr val="bg1"/>
              </a:solidFill>
            </a:endParaRPr>
          </a:p>
        </p:txBody>
      </p:sp>
    </p:spTree>
    <p:extLst>
      <p:ext uri="{BB962C8B-B14F-4D97-AF65-F5344CB8AC3E}">
        <p14:creationId xmlns:p14="http://schemas.microsoft.com/office/powerpoint/2010/main" val="35720974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NORS</a:t>
            </a:r>
            <a:endParaRPr lang="en-US" dirty="0"/>
          </a:p>
        </p:txBody>
      </p:sp>
      <p:sp>
        <p:nvSpPr>
          <p:cNvPr id="5" name="Content Placeholder 4"/>
          <p:cNvSpPr>
            <a:spLocks noGrp="1"/>
          </p:cNvSpPr>
          <p:nvPr>
            <p:ph idx="1"/>
          </p:nvPr>
        </p:nvSpPr>
        <p:spPr>
          <a:xfrm>
            <a:off x="380999" y="1719070"/>
            <a:ext cx="8407893" cy="4986529"/>
          </a:xfrm>
        </p:spPr>
        <p:txBody>
          <a:bodyPr>
            <a:normAutofit lnSpcReduction="10000"/>
          </a:bodyPr>
          <a:lstStyle/>
          <a:p>
            <a:r>
              <a:rPr lang="en-US" sz="2400" dirty="0" smtClean="0"/>
              <a:t>For </a:t>
            </a:r>
            <a:r>
              <a:rPr lang="en-US" sz="2400" dirty="0"/>
              <a:t>NORS reporting, the definition of an outbreak is two or more cases of similar illness associated with a common exposure. </a:t>
            </a:r>
            <a:endParaRPr lang="en-US" sz="2400" dirty="0" smtClean="0"/>
          </a:p>
          <a:p>
            <a:r>
              <a:rPr lang="en-US" sz="2400" dirty="0" smtClean="0"/>
              <a:t>The </a:t>
            </a:r>
            <a:r>
              <a:rPr lang="en-US" sz="2400" dirty="0"/>
              <a:t>following should be reported to NORS: </a:t>
            </a:r>
          </a:p>
          <a:p>
            <a:pPr lvl="1"/>
            <a:r>
              <a:rPr lang="en-US" sz="2200" dirty="0" smtClean="0"/>
              <a:t>Foodborne </a:t>
            </a:r>
            <a:r>
              <a:rPr lang="en-US" sz="2200" dirty="0"/>
              <a:t>disease, waterborne disease, and enteric illness outbreaks with person-to-person, animal contact, environmental contact, or an indeterminate route of transmission. </a:t>
            </a:r>
          </a:p>
          <a:p>
            <a:pPr lvl="1"/>
            <a:r>
              <a:rPr lang="en-US" sz="2200" dirty="0" smtClean="0"/>
              <a:t>Outbreaks </a:t>
            </a:r>
            <a:r>
              <a:rPr lang="en-US" sz="2200" dirty="0"/>
              <a:t>as indicated above with patients in the same household. </a:t>
            </a:r>
          </a:p>
          <a:p>
            <a:r>
              <a:rPr lang="en-US" sz="2200" dirty="0" smtClean="0"/>
              <a:t>Enter outbreaks into </a:t>
            </a:r>
            <a:r>
              <a:rPr lang="en-US" sz="2200" dirty="0"/>
              <a:t>NORS online reporting system at </a:t>
            </a:r>
            <a:r>
              <a:rPr lang="en-US" sz="2200" u="sng" dirty="0">
                <a:hlinkClick r:id="rId3"/>
              </a:rPr>
              <a:t>https://wwwn.cdc.gov/nors/login.aspx</a:t>
            </a:r>
            <a:endParaRPr lang="en-US" sz="2200" dirty="0"/>
          </a:p>
          <a:p>
            <a:r>
              <a:rPr lang="en-US" sz="2200" dirty="0"/>
              <a:t>Forms, training materials, and other resources are available at </a:t>
            </a:r>
            <a:r>
              <a:rPr lang="en-US" sz="2200" u="sng" dirty="0">
                <a:hlinkClick r:id="rId4"/>
              </a:rPr>
              <a:t>http://www.cdc.gov/nors/</a:t>
            </a:r>
            <a:endParaRPr lang="en-US" sz="2200" dirty="0"/>
          </a:p>
          <a:p>
            <a:pPr lvl="0"/>
            <a:endParaRPr lang="en-US" sz="2000" dirty="0"/>
          </a:p>
          <a:p>
            <a:endParaRPr lang="en-US" dirty="0"/>
          </a:p>
        </p:txBody>
      </p:sp>
    </p:spTree>
    <p:extLst>
      <p:ext uri="{BB962C8B-B14F-4D97-AF65-F5344CB8AC3E}">
        <p14:creationId xmlns:p14="http://schemas.microsoft.com/office/powerpoint/2010/main" val="6291682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To request a NORS account, please email </a:t>
            </a:r>
            <a:r>
              <a:rPr lang="en-US" u="sng" dirty="0">
                <a:hlinkClick r:id="rId3"/>
              </a:rPr>
              <a:t>FoodborneTexas@dshs.state.tx.us</a:t>
            </a:r>
            <a:endParaRPr lang="en-US" sz="2400" dirty="0"/>
          </a:p>
          <a:p>
            <a:pPr lvl="1"/>
            <a:r>
              <a:rPr lang="en-US" sz="2000" dirty="0"/>
              <a:t>Please put in Subject Line:  NORS User Account Request</a:t>
            </a:r>
          </a:p>
          <a:p>
            <a:pPr lvl="1"/>
            <a:r>
              <a:rPr lang="en-US" sz="2000" dirty="0"/>
              <a:t>Information needed from requestor: name, e-mail address, and agency name</a:t>
            </a:r>
          </a:p>
          <a:p>
            <a:pPr lvl="1"/>
            <a:r>
              <a:rPr lang="en-US" sz="2000" dirty="0"/>
              <a:t>After an account has been created a reply e-mail will be sent with a username, password, and instructions for logging in.</a:t>
            </a:r>
          </a:p>
        </p:txBody>
      </p:sp>
      <p:sp>
        <p:nvSpPr>
          <p:cNvPr id="3" name="Title 2"/>
          <p:cNvSpPr>
            <a:spLocks noGrp="1"/>
          </p:cNvSpPr>
          <p:nvPr>
            <p:ph type="title"/>
          </p:nvPr>
        </p:nvSpPr>
        <p:spPr/>
        <p:txBody>
          <a:bodyPr/>
          <a:lstStyle/>
          <a:p>
            <a:r>
              <a:rPr lang="en-US" dirty="0" smtClean="0"/>
              <a:t>NORS </a:t>
            </a:r>
            <a:endParaRPr lang="en-US" dirty="0"/>
          </a:p>
        </p:txBody>
      </p:sp>
    </p:spTree>
    <p:extLst>
      <p:ext uri="{BB962C8B-B14F-4D97-AF65-F5344CB8AC3E}">
        <p14:creationId xmlns:p14="http://schemas.microsoft.com/office/powerpoint/2010/main" val="39059625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Vaccine-Preventable Diseases (VPD) team</a:t>
            </a:r>
          </a:p>
          <a:p>
            <a:pPr lvl="1"/>
            <a:r>
              <a:rPr lang="en-US" dirty="0" smtClean="0"/>
              <a:t>Hepatitis A</a:t>
            </a:r>
          </a:p>
          <a:p>
            <a:endParaRPr lang="en-US" dirty="0"/>
          </a:p>
          <a:p>
            <a:endParaRPr lang="en-US" dirty="0" smtClean="0"/>
          </a:p>
          <a:p>
            <a:r>
              <a:rPr lang="en-US" dirty="0" smtClean="0"/>
              <a:t>Zoonosis</a:t>
            </a:r>
          </a:p>
          <a:p>
            <a:pPr lvl="1"/>
            <a:r>
              <a:rPr lang="en-US" dirty="0" err="1" smtClean="0"/>
              <a:t>Cysticercosis</a:t>
            </a:r>
            <a:endParaRPr lang="en-US" dirty="0" smtClean="0"/>
          </a:p>
          <a:p>
            <a:pPr lvl="1"/>
            <a:r>
              <a:rPr lang="en-US" dirty="0" smtClean="0"/>
              <a:t>Trichinosis</a:t>
            </a:r>
          </a:p>
          <a:p>
            <a:pPr lvl="1"/>
            <a:r>
              <a:rPr lang="en-US" i="1" dirty="0" err="1" smtClean="0"/>
              <a:t>Taenia</a:t>
            </a:r>
            <a:endParaRPr lang="en-US" i="1" dirty="0" smtClean="0"/>
          </a:p>
          <a:p>
            <a:pPr lvl="1"/>
            <a:r>
              <a:rPr lang="en-US" dirty="0" smtClean="0"/>
              <a:t>Intestinal Anthrax</a:t>
            </a:r>
          </a:p>
          <a:p>
            <a:pPr lvl="1"/>
            <a:r>
              <a:rPr lang="en-US" dirty="0" smtClean="0"/>
              <a:t>Brucellosis</a:t>
            </a:r>
          </a:p>
          <a:p>
            <a:endParaRPr lang="en-US" dirty="0"/>
          </a:p>
        </p:txBody>
      </p:sp>
      <p:sp>
        <p:nvSpPr>
          <p:cNvPr id="2" name="Title 1"/>
          <p:cNvSpPr>
            <a:spLocks noGrp="1"/>
          </p:cNvSpPr>
          <p:nvPr>
            <p:ph type="title"/>
          </p:nvPr>
        </p:nvSpPr>
        <p:spPr/>
        <p:txBody>
          <a:bodyPr/>
          <a:lstStyle/>
          <a:p>
            <a:r>
              <a:rPr lang="en-US" dirty="0" smtClean="0"/>
              <a:t>Other organisms- </a:t>
            </a:r>
            <a:br>
              <a:rPr lang="en-US" dirty="0" smtClean="0"/>
            </a:br>
            <a:r>
              <a:rPr lang="en-US" dirty="0" smtClean="0"/>
              <a:t>not covered by FB team </a:t>
            </a:r>
            <a:endParaRPr lang="en-US" dirty="0"/>
          </a:p>
        </p:txBody>
      </p:sp>
    </p:spTree>
    <p:extLst>
      <p:ext uri="{BB962C8B-B14F-4D97-AF65-F5344CB8AC3E}">
        <p14:creationId xmlns:p14="http://schemas.microsoft.com/office/powerpoint/2010/main" val="3150049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DSHS Foodborne Team Contacts</a:t>
            </a:r>
          </a:p>
        </p:txBody>
      </p:sp>
      <p:sp>
        <p:nvSpPr>
          <p:cNvPr id="5" name="Content Placeholder 4"/>
          <p:cNvSpPr>
            <a:spLocks noGrp="1"/>
          </p:cNvSpPr>
          <p:nvPr>
            <p:ph idx="1"/>
          </p:nvPr>
        </p:nvSpPr>
        <p:spPr/>
        <p:txBody>
          <a:bodyPr/>
          <a:lstStyle/>
          <a:p>
            <a:r>
              <a:rPr lang="en-US" dirty="0" smtClean="0"/>
              <a:t>Venessa Cantu, team lead</a:t>
            </a:r>
          </a:p>
          <a:p>
            <a:pPr lvl="1"/>
            <a:r>
              <a:rPr lang="en-US" dirty="0" smtClean="0"/>
              <a:t>512-776-6648 (office), 512-422-0606 (mobile)</a:t>
            </a:r>
          </a:p>
          <a:p>
            <a:pPr lvl="1"/>
            <a:r>
              <a:rPr lang="en-US" dirty="0" smtClean="0">
                <a:hlinkClick r:id="rId3"/>
              </a:rPr>
              <a:t>venessa.cantu@dshs.state.tx.us</a:t>
            </a:r>
            <a:endParaRPr lang="en-US" dirty="0" smtClean="0"/>
          </a:p>
          <a:p>
            <a:r>
              <a:rPr lang="en-US" dirty="0" smtClean="0"/>
              <a:t>Greg Leos</a:t>
            </a:r>
          </a:p>
          <a:p>
            <a:pPr lvl="1"/>
            <a:r>
              <a:rPr lang="en-US" dirty="0" smtClean="0"/>
              <a:t>512-776-3182, </a:t>
            </a:r>
            <a:r>
              <a:rPr lang="en-US" dirty="0" smtClean="0">
                <a:hlinkClick r:id="rId4"/>
              </a:rPr>
              <a:t>greg.leos@dshs.state.tx.us</a:t>
            </a:r>
            <a:endParaRPr lang="en-US" dirty="0" smtClean="0"/>
          </a:p>
          <a:p>
            <a:r>
              <a:rPr lang="en-US" dirty="0" smtClean="0"/>
              <a:t>Irina Cody</a:t>
            </a:r>
          </a:p>
          <a:p>
            <a:pPr lvl="1"/>
            <a:r>
              <a:rPr lang="en-US" dirty="0" smtClean="0"/>
              <a:t>512-776-6611, </a:t>
            </a:r>
            <a:r>
              <a:rPr lang="en-US" dirty="0" smtClean="0">
                <a:hlinkClick r:id="rId5"/>
              </a:rPr>
              <a:t>irina.cody@dshs.state.tx.us</a:t>
            </a:r>
            <a:endParaRPr lang="en-US" dirty="0" smtClean="0"/>
          </a:p>
          <a:p>
            <a:r>
              <a:rPr lang="en-US" dirty="0" smtClean="0"/>
              <a:t>Raymond </a:t>
            </a:r>
            <a:r>
              <a:rPr lang="en-US" dirty="0" err="1" smtClean="0"/>
              <a:t>Dinnan</a:t>
            </a:r>
            <a:endParaRPr lang="en-US" dirty="0" smtClean="0"/>
          </a:p>
          <a:p>
            <a:pPr lvl="1"/>
            <a:r>
              <a:rPr lang="en-US" dirty="0" smtClean="0"/>
              <a:t>512-776-6176, </a:t>
            </a:r>
            <a:r>
              <a:rPr lang="en-US" dirty="0" smtClean="0">
                <a:hlinkClick r:id="rId6"/>
              </a:rPr>
              <a:t>raymond.dinnan@dshs.state.tx.us</a:t>
            </a:r>
            <a:endParaRPr lang="en-US" dirty="0" smtClean="0"/>
          </a:p>
          <a:p>
            <a:r>
              <a:rPr lang="en-US" dirty="0" smtClean="0"/>
              <a:t>Wendy Albers</a:t>
            </a:r>
          </a:p>
          <a:p>
            <a:pPr lvl="1"/>
            <a:r>
              <a:rPr lang="en-US" dirty="0" smtClean="0"/>
              <a:t>512-776-6326, </a:t>
            </a:r>
            <a:r>
              <a:rPr lang="en-US" dirty="0" smtClean="0">
                <a:hlinkClick r:id="rId7"/>
              </a:rPr>
              <a:t>wendy.albers@dshs.state.tx.us</a:t>
            </a:r>
            <a:r>
              <a:rPr lang="en-US" dirty="0" smtClean="0"/>
              <a:t> </a:t>
            </a:r>
            <a:endParaRPr lang="en-US" dirty="0"/>
          </a:p>
        </p:txBody>
      </p:sp>
    </p:spTree>
    <p:extLst>
      <p:ext uri="{BB962C8B-B14F-4D97-AF65-F5344CB8AC3E}">
        <p14:creationId xmlns:p14="http://schemas.microsoft.com/office/powerpoint/2010/main" val="2181445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a:t>
            </a:r>
            <a:r>
              <a:rPr lang="en-US" dirty="0"/>
              <a:t>CDC foodborne outbreak listserv is managed by CDC and is used to disseminate multistate (and local) FB outbreak updates, articles and new research on FB topics, and sharing of best practices for foodborne outbreak investigations.  </a:t>
            </a:r>
            <a:endParaRPr lang="en-US" dirty="0" smtClean="0"/>
          </a:p>
          <a:p>
            <a:endParaRPr lang="en-US" dirty="0"/>
          </a:p>
          <a:p>
            <a:r>
              <a:rPr lang="en-US" dirty="0" smtClean="0"/>
              <a:t>To sign up, please </a:t>
            </a:r>
            <a:r>
              <a:rPr lang="en-US" dirty="0"/>
              <a:t>send an email to  </a:t>
            </a:r>
            <a:r>
              <a:rPr lang="en-US" u="sng" dirty="0">
                <a:hlinkClick r:id="rId3"/>
              </a:rPr>
              <a:t>FOODBORNETEXAS@dshs.state.tx.us</a:t>
            </a:r>
            <a:r>
              <a:rPr lang="en-US" dirty="0"/>
              <a:t> and please include your </a:t>
            </a:r>
            <a:r>
              <a:rPr lang="en-US" b="1" dirty="0"/>
              <a:t>name, position, agency, and email address.</a:t>
            </a:r>
            <a:r>
              <a:rPr lang="en-US" dirty="0"/>
              <a:t>  Please put “FB listserv subscriber” in the subject of the email.</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CDC foodborne listserv</a:t>
            </a:r>
            <a:endParaRPr lang="en-US" dirty="0"/>
          </a:p>
        </p:txBody>
      </p:sp>
    </p:spTree>
    <p:extLst>
      <p:ext uri="{BB962C8B-B14F-4D97-AF65-F5344CB8AC3E}">
        <p14:creationId xmlns:p14="http://schemas.microsoft.com/office/powerpoint/2010/main" val="37904777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t>
            </a:r>
            <a:endParaRPr lang="en-US" dirty="0"/>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7239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FOODBORNE CONDITIONS</a:t>
            </a:r>
            <a:endParaRPr lang="en-US" dirty="0"/>
          </a:p>
        </p:txBody>
      </p:sp>
    </p:spTree>
    <p:extLst>
      <p:ext uri="{BB962C8B-B14F-4D97-AF65-F5344CB8AC3E}">
        <p14:creationId xmlns:p14="http://schemas.microsoft.com/office/powerpoint/2010/main" val="774524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5138930"/>
          </a:xfrm>
        </p:spPr>
        <p:txBody>
          <a:bodyPr>
            <a:normAutofit lnSpcReduction="10000"/>
          </a:bodyPr>
          <a:lstStyle/>
          <a:p>
            <a:pPr fontAlgn="b"/>
            <a:r>
              <a:rPr lang="en-US" dirty="0"/>
              <a:t>Botulism (adult and infant)</a:t>
            </a:r>
          </a:p>
          <a:p>
            <a:pPr fontAlgn="b"/>
            <a:r>
              <a:rPr lang="en-US" dirty="0" err="1"/>
              <a:t>Vibriosis</a:t>
            </a:r>
            <a:r>
              <a:rPr lang="en-US" dirty="0"/>
              <a:t>, including Cholera</a:t>
            </a:r>
          </a:p>
          <a:p>
            <a:pPr fontAlgn="b"/>
            <a:r>
              <a:rPr lang="en-US" dirty="0" err="1"/>
              <a:t>Listeriosis</a:t>
            </a:r>
            <a:endParaRPr lang="en-US" dirty="0"/>
          </a:p>
          <a:p>
            <a:pPr fontAlgn="b"/>
            <a:r>
              <a:rPr lang="en-US" dirty="0"/>
              <a:t>Typhoid Fever</a:t>
            </a:r>
          </a:p>
          <a:p>
            <a:r>
              <a:rPr lang="it-IT" dirty="0" smtClean="0"/>
              <a:t>Shiga </a:t>
            </a:r>
            <a:r>
              <a:rPr lang="it-IT" dirty="0"/>
              <a:t>toxin-producing </a:t>
            </a:r>
            <a:r>
              <a:rPr lang="it-IT" i="1" dirty="0"/>
              <a:t>Escherichia coli </a:t>
            </a:r>
            <a:r>
              <a:rPr lang="it-IT" dirty="0"/>
              <a:t>(STEC) </a:t>
            </a:r>
            <a:endParaRPr lang="en-US" dirty="0"/>
          </a:p>
          <a:p>
            <a:pPr fontAlgn="b"/>
            <a:r>
              <a:rPr lang="en-US" dirty="0" err="1" smtClean="0"/>
              <a:t>Cyclosporiasis</a:t>
            </a:r>
            <a:endParaRPr lang="en-US" dirty="0"/>
          </a:p>
          <a:p>
            <a:pPr fontAlgn="b"/>
            <a:r>
              <a:rPr lang="en-US" dirty="0"/>
              <a:t>Hepatitis E</a:t>
            </a:r>
          </a:p>
          <a:p>
            <a:pPr fontAlgn="b"/>
            <a:r>
              <a:rPr lang="en-US" dirty="0"/>
              <a:t>Salmonellosis</a:t>
            </a:r>
          </a:p>
          <a:p>
            <a:pPr fontAlgn="b"/>
            <a:r>
              <a:rPr lang="en-US" dirty="0"/>
              <a:t>Shigellosis</a:t>
            </a:r>
          </a:p>
          <a:p>
            <a:pPr fontAlgn="b"/>
            <a:r>
              <a:rPr lang="en-US" dirty="0" err="1"/>
              <a:t>Campylobacteriosis</a:t>
            </a:r>
            <a:endParaRPr lang="en-US" dirty="0"/>
          </a:p>
          <a:p>
            <a:pPr fontAlgn="b"/>
            <a:r>
              <a:rPr lang="en-US" dirty="0" err="1" smtClean="0"/>
              <a:t>Yersiniosis</a:t>
            </a:r>
            <a:endParaRPr lang="en-US" dirty="0"/>
          </a:p>
          <a:p>
            <a:pPr fontAlgn="b"/>
            <a:r>
              <a:rPr lang="en-US" dirty="0"/>
              <a:t>Cryptosporidiosis</a:t>
            </a:r>
          </a:p>
          <a:p>
            <a:pPr fontAlgn="b"/>
            <a:r>
              <a:rPr lang="en-US" dirty="0" err="1" smtClean="0"/>
              <a:t>Amebiasis</a:t>
            </a:r>
            <a:endParaRPr lang="en-US" dirty="0" smtClean="0"/>
          </a:p>
          <a:p>
            <a:pPr fontAlgn="b"/>
            <a:r>
              <a:rPr lang="en-US" dirty="0" err="1" smtClean="0"/>
              <a:t>Paragonimiasis</a:t>
            </a:r>
            <a:r>
              <a:rPr lang="en-US" dirty="0" smtClean="0"/>
              <a:t>  </a:t>
            </a:r>
          </a:p>
          <a:p>
            <a:pPr fontAlgn="b"/>
            <a:r>
              <a:rPr lang="en-US" dirty="0" smtClean="0"/>
              <a:t>Fascioliasis  </a:t>
            </a:r>
            <a:endParaRPr lang="en-US" dirty="0"/>
          </a:p>
          <a:p>
            <a:endParaRPr lang="en-US" dirty="0"/>
          </a:p>
        </p:txBody>
      </p:sp>
      <p:sp>
        <p:nvSpPr>
          <p:cNvPr id="4" name="Title 3"/>
          <p:cNvSpPr>
            <a:spLocks noGrp="1"/>
          </p:cNvSpPr>
          <p:nvPr>
            <p:ph type="title"/>
          </p:nvPr>
        </p:nvSpPr>
        <p:spPr/>
        <p:txBody>
          <a:bodyPr/>
          <a:lstStyle/>
          <a:p>
            <a:r>
              <a:rPr lang="en-US" dirty="0" smtClean="0"/>
              <a:t>Foodborne Team</a:t>
            </a:r>
            <a:br>
              <a:rPr lang="en-US" dirty="0" smtClean="0"/>
            </a:br>
            <a:r>
              <a:rPr lang="en-US" dirty="0" smtClean="0"/>
              <a:t>Reportable conditions</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453" y="2174861"/>
            <a:ext cx="2263346" cy="293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36787" y="5441040"/>
            <a:ext cx="2351754" cy="1200329"/>
          </a:xfrm>
          <a:prstGeom prst="rect">
            <a:avLst/>
          </a:prstGeom>
          <a:noFill/>
        </p:spPr>
        <p:txBody>
          <a:bodyPr wrap="square" rtlCol="0">
            <a:spAutoFit/>
          </a:bodyPr>
          <a:lstStyle/>
          <a:p>
            <a:r>
              <a:rPr lang="en-US" sz="2400" dirty="0" smtClean="0"/>
              <a:t>INVESTIGATION </a:t>
            </a:r>
          </a:p>
          <a:p>
            <a:r>
              <a:rPr lang="en-US" sz="2400" dirty="0" smtClean="0"/>
              <a:t>GUIDELINES</a:t>
            </a:r>
          </a:p>
          <a:p>
            <a:r>
              <a:rPr lang="en-US" sz="2400" dirty="0" smtClean="0"/>
              <a:t>AVAILABLE!!</a:t>
            </a:r>
            <a:endParaRPr lang="en-US" sz="2400" dirty="0"/>
          </a:p>
        </p:txBody>
      </p:sp>
      <p:sp>
        <p:nvSpPr>
          <p:cNvPr id="3" name="5-Point Star 2"/>
          <p:cNvSpPr/>
          <p:nvPr/>
        </p:nvSpPr>
        <p:spPr>
          <a:xfrm>
            <a:off x="4831612" y="5715000"/>
            <a:ext cx="609600" cy="419379"/>
          </a:xfrm>
          <a:prstGeom prst="star5">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34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60170210"/>
              </p:ext>
            </p:extLst>
          </p:nvPr>
        </p:nvGraphicFramePr>
        <p:xfrm>
          <a:off x="228600" y="762000"/>
          <a:ext cx="8686800" cy="5840904"/>
        </p:xfrm>
        <a:graphic>
          <a:graphicData uri="http://schemas.openxmlformats.org/drawingml/2006/table">
            <a:tbl>
              <a:tblPr>
                <a:tableStyleId>{5C22544A-7EE6-4342-B048-85BDC9FD1C3A}</a:tableStyleId>
              </a:tblPr>
              <a:tblGrid>
                <a:gridCol w="2712790"/>
                <a:gridCol w="597401"/>
                <a:gridCol w="597401"/>
                <a:gridCol w="597401"/>
                <a:gridCol w="597401"/>
                <a:gridCol w="597401"/>
                <a:gridCol w="597401"/>
                <a:gridCol w="597401"/>
                <a:gridCol w="597401"/>
                <a:gridCol w="597401"/>
                <a:gridCol w="597401"/>
              </a:tblGrid>
              <a:tr h="343888">
                <a:tc gridSpan="11">
                  <a:txBody>
                    <a:bodyPr/>
                    <a:lstStyle/>
                    <a:p>
                      <a:pPr algn="ctr" fontAlgn="b"/>
                      <a:r>
                        <a:rPr lang="en-US" sz="2000" u="none" strike="noStrike" dirty="0">
                          <a:effectLst/>
                        </a:rPr>
                        <a:t>Foodborne and Waterborne Case Counts in Texas, 2005-2014</a:t>
                      </a:r>
                      <a:endParaRPr lang="en-US" sz="2000" b="0" i="0" u="none" strike="noStrike" dirty="0">
                        <a:solidFill>
                          <a:srgbClr val="000000"/>
                        </a:solidFill>
                        <a:effectLst/>
                        <a:latin typeface="Calibri" panose="020F0502020204030204" pitchFamily="34" charset="0"/>
                      </a:endParaRPr>
                    </a:p>
                  </a:txBody>
                  <a:tcPr marL="9439" marR="9439" marT="9439"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5746">
                <a:tc>
                  <a:txBody>
                    <a:bodyPr/>
                    <a:lstStyle/>
                    <a:p>
                      <a:pPr algn="l" fontAlgn="b"/>
                      <a:r>
                        <a:rPr lang="en-US" sz="1400" b="1" u="none" strike="noStrike" dirty="0">
                          <a:effectLst/>
                        </a:rPr>
                        <a:t>Condition</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2005</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2006</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2007</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2008</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2009</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2010</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2011</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2012</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2013</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2014</a:t>
                      </a:r>
                      <a:endParaRPr lang="en-US" sz="1400" b="1" i="0" u="none" strike="noStrike" dirty="0">
                        <a:solidFill>
                          <a:srgbClr val="000000"/>
                        </a:solidFill>
                        <a:effectLst/>
                        <a:latin typeface="Calibri" panose="020F0502020204030204" pitchFamily="34" charset="0"/>
                      </a:endParaRPr>
                    </a:p>
                  </a:txBody>
                  <a:tcPr marL="9439" marR="9439" marT="9439" marB="0" anchor="b">
                    <a:lnB w="12700" cap="flat" cmpd="sng" algn="ctr">
                      <a:solidFill>
                        <a:schemeClr val="tx1"/>
                      </a:solidFill>
                      <a:prstDash val="solid"/>
                      <a:round/>
                      <a:headEnd type="none" w="med" len="med"/>
                      <a:tailEnd type="none" w="med" len="med"/>
                    </a:lnB>
                  </a:tcPr>
                </a:tc>
              </a:tr>
              <a:tr h="237164">
                <a:tc>
                  <a:txBody>
                    <a:bodyPr/>
                    <a:lstStyle/>
                    <a:p>
                      <a:pPr algn="l" fontAlgn="b"/>
                      <a:r>
                        <a:rPr lang="en-US" sz="1400" u="none" strike="noStrike" dirty="0" err="1">
                          <a:effectLst/>
                        </a:rPr>
                        <a:t>Amebiasis</a:t>
                      </a:r>
                      <a:endParaRPr lang="en-US" sz="1400" b="0" i="0" u="none" strike="noStrike" dirty="0">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135</a:t>
                      </a:r>
                      <a:endParaRPr lang="en-US" sz="1400" b="0" i="0" u="none" strike="noStrike" dirty="0">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204</a:t>
                      </a:r>
                      <a:endParaRPr lang="en-US" sz="1400" b="0" i="0" u="none" strike="noStrike">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434</a:t>
                      </a:r>
                      <a:endParaRPr lang="en-US" sz="1400" b="0" i="0" u="none" strike="noStrike" dirty="0">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336</a:t>
                      </a:r>
                      <a:endParaRPr lang="en-US" sz="1400" b="0" i="0" u="none" strike="noStrike">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244</a:t>
                      </a:r>
                      <a:endParaRPr lang="en-US" sz="1400" b="0" i="0" u="none" strike="noStrike">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effectLst/>
                        </a:rPr>
                        <a:t>200</a:t>
                      </a:r>
                      <a:endParaRPr lang="en-US" sz="1400" b="0" i="0" u="none" strike="noStrike" dirty="0">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112</a:t>
                      </a:r>
                      <a:endParaRPr lang="en-US" sz="1400" b="0" i="0" u="none" strike="noStrike">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148</a:t>
                      </a:r>
                      <a:endParaRPr lang="en-US" sz="1400" b="0" i="0" u="none" strike="noStrike">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183</a:t>
                      </a:r>
                      <a:endParaRPr lang="en-US" sz="1400" b="0" i="0" u="none" strike="noStrike">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rPr>
                        <a:t>189</a:t>
                      </a:r>
                      <a:endParaRPr lang="en-US" sz="1400" b="0" i="0" u="none" strike="noStrike" dirty="0">
                        <a:solidFill>
                          <a:srgbClr val="000000"/>
                        </a:solidFill>
                        <a:effectLst/>
                        <a:latin typeface="Calibri" panose="020F0502020204030204" pitchFamily="34" charset="0"/>
                      </a:endParaRPr>
                    </a:p>
                  </a:txBody>
                  <a:tcPr marL="9439" marR="9439" marT="9439" marB="0" anchor="b">
                    <a:lnT w="12700" cap="flat" cmpd="sng" algn="ctr">
                      <a:solidFill>
                        <a:schemeClr val="tx1"/>
                      </a:solidFill>
                      <a:prstDash val="solid"/>
                      <a:round/>
                      <a:headEnd type="none" w="med" len="med"/>
                      <a:tailEnd type="none" w="med" len="med"/>
                    </a:lnT>
                  </a:tcPr>
                </a:tc>
              </a:tr>
              <a:tr h="237164">
                <a:tc>
                  <a:txBody>
                    <a:bodyPr/>
                    <a:lstStyle/>
                    <a:p>
                      <a:pPr algn="l" fontAlgn="b"/>
                      <a:r>
                        <a:rPr lang="en-US" sz="1400" u="none" strike="noStrike">
                          <a:effectLst/>
                        </a:rPr>
                        <a:t>Botulism, infant</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Botulism, foodborne</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dirty="0">
                          <a:effectLst/>
                        </a:rPr>
                        <a:t>Botulism, other</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Botulism, wound</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Campylobacteriosis</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816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1075</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1690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1441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1617</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2001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1741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2390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2640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2589</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Cholera</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Cryptosporidiosis</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115</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273</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233</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3342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419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359</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504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302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412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416</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Cyclosporiasis</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351</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200</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Hemolytic uremic synd,postdiarrheal</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Listeriosis</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37</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27</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53</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51</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28</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Salmonellosis</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3145</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3060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3534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5583</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3964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4929</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5218</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4990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4946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5145</a:t>
                      </a:r>
                      <a:endParaRPr lang="en-US" sz="1400" b="0" i="0" u="none" strike="noStrike" dirty="0">
                        <a:solidFill>
                          <a:srgbClr val="000000"/>
                        </a:solidFill>
                        <a:effectLst/>
                        <a:latin typeface="Calibri" panose="020F0502020204030204" pitchFamily="34" charset="0"/>
                      </a:endParaRPr>
                    </a:p>
                  </a:txBody>
                  <a:tcPr marL="9439" marR="9439" marT="9439" marB="0" anchor="b"/>
                </a:tc>
              </a:tr>
              <a:tr h="433049">
                <a:tc>
                  <a:txBody>
                    <a:bodyPr/>
                    <a:lstStyle/>
                    <a:p>
                      <a:pPr algn="l" fontAlgn="b"/>
                      <a:r>
                        <a:rPr lang="it-IT" sz="1400" u="none" strike="noStrike">
                          <a:effectLst/>
                        </a:rPr>
                        <a:t>Shiga toxin-producing Escherichia coli (STEC)</a:t>
                      </a:r>
                      <a:endParaRPr lang="it-IT"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96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210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210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332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247</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351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486</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499</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606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612</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Shigellosis</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3100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2065</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2358</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4665</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2295</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2626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2539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1926</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2386</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2743</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Typhoid fever (Salmonella Typhi)</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32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29</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ALL VIBRIOS (exclusing cholera)</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53</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57</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68</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79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79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66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84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77</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r" fontAlgn="b"/>
                      <a:r>
                        <a:rPr lang="en-US" sz="1400" u="none" strike="noStrike">
                          <a:effectLst/>
                        </a:rPr>
                        <a:t>Vibrio parahaemolyticus</a:t>
                      </a:r>
                      <a:endParaRPr lang="en-US" sz="1400" b="0" i="1"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r" fontAlgn="b"/>
                      <a:r>
                        <a:rPr lang="en-US" sz="1400" u="none" strike="noStrike">
                          <a:effectLst/>
                        </a:rPr>
                        <a:t>Vibrio vulnificus</a:t>
                      </a:r>
                      <a:endParaRPr lang="en-US" sz="1400" b="0" i="1"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r" fontAlgn="b"/>
                      <a:r>
                        <a:rPr lang="en-US" sz="1400" u="none" strike="noStrike">
                          <a:effectLst/>
                        </a:rPr>
                        <a:t>Vibriosis, other or unspecified</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44</a:t>
                      </a:r>
                      <a:endParaRPr lang="en-US" sz="1400" b="0" i="0" u="none" strike="noStrike" dirty="0">
                        <a:solidFill>
                          <a:srgbClr val="000000"/>
                        </a:solidFill>
                        <a:effectLst/>
                        <a:latin typeface="Calibri" panose="020F0502020204030204" pitchFamily="34" charset="0"/>
                      </a:endParaRPr>
                    </a:p>
                  </a:txBody>
                  <a:tcPr marL="9439" marR="9439" marT="9439" marB="0" anchor="b"/>
                </a:tc>
              </a:tr>
              <a:tr h="237164">
                <a:tc>
                  <a:txBody>
                    <a:bodyPr/>
                    <a:lstStyle/>
                    <a:p>
                      <a:pPr algn="l" fontAlgn="b"/>
                      <a:r>
                        <a:rPr lang="en-US" sz="1400" u="none" strike="noStrike">
                          <a:effectLst/>
                        </a:rPr>
                        <a:t>Yersiniosis</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22</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ctr" fontAlgn="b"/>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9439" marR="9439" marT="9439" marB="0" anchor="b"/>
                </a:tc>
                <a:tc>
                  <a:txBody>
                    <a:bodyPr/>
                    <a:lstStyle/>
                    <a:p>
                      <a:pPr algn="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9439" marR="9439" marT="9439" marB="0" anchor="b"/>
                </a:tc>
              </a:tr>
            </a:tbl>
          </a:graphicData>
        </a:graphic>
      </p:graphicFrame>
    </p:spTree>
    <p:extLst>
      <p:ext uri="{BB962C8B-B14F-4D97-AF65-F5344CB8AC3E}">
        <p14:creationId xmlns:p14="http://schemas.microsoft.com/office/powerpoint/2010/main" val="33895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7827</TotalTime>
  <Words>5814</Words>
  <Application>Microsoft Office PowerPoint</Application>
  <PresentationFormat>On-screen Show (4:3)</PresentationFormat>
  <Paragraphs>913</Paragraphs>
  <Slides>60</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Gulim</vt:lpstr>
      <vt:lpstr>ＭＳ Ｐゴシック</vt:lpstr>
      <vt:lpstr>Arial</vt:lpstr>
      <vt:lpstr>Calibri</vt:lpstr>
      <vt:lpstr>Franklin Gothic Book</vt:lpstr>
      <vt:lpstr>Franklin Gothic Medium</vt:lpstr>
      <vt:lpstr>Times New Roman</vt:lpstr>
      <vt:lpstr>Wingdings</vt:lpstr>
      <vt:lpstr>Wingdings 2</vt:lpstr>
      <vt:lpstr>Grid</vt:lpstr>
      <vt:lpstr>DSHS  Foodborne Investigation Guidelines</vt:lpstr>
      <vt:lpstr> DSHS Foodborne Epi Team</vt:lpstr>
      <vt:lpstr>Resources</vt:lpstr>
      <vt:lpstr>Training Course</vt:lpstr>
      <vt:lpstr>CIFOR</vt:lpstr>
      <vt:lpstr>CDC foodborne listserv</vt:lpstr>
      <vt:lpstr>FOODBORNE CONDITIONS</vt:lpstr>
      <vt:lpstr>Foodborne Team Reportable conditions</vt:lpstr>
      <vt:lpstr>PowerPoint Presentation</vt:lpstr>
      <vt:lpstr>Botulism</vt:lpstr>
      <vt:lpstr>Infant Botulism</vt:lpstr>
      <vt:lpstr>Adult botulism</vt:lpstr>
      <vt:lpstr>Vibriosis</vt:lpstr>
      <vt:lpstr>Vibriosis</vt:lpstr>
      <vt:lpstr>Listeriosis</vt:lpstr>
      <vt:lpstr>Typhoid Fever &amp; Salmonellosis</vt:lpstr>
      <vt:lpstr>Typhoid Fever</vt:lpstr>
      <vt:lpstr>Typhoid fever</vt:lpstr>
      <vt:lpstr>Salmonellosis</vt:lpstr>
      <vt:lpstr>Salmonellosis</vt:lpstr>
      <vt:lpstr>shiga toxin-producing Escherichia coli (STEC)</vt:lpstr>
      <vt:lpstr>shiga toxin-producing Escherichia coli (STEC)</vt:lpstr>
      <vt:lpstr>Shigellosis</vt:lpstr>
      <vt:lpstr>Campylobacteriosis</vt:lpstr>
      <vt:lpstr>yersiniosis</vt:lpstr>
      <vt:lpstr>cyclosporiasis</vt:lpstr>
      <vt:lpstr>cryptosporidiosis</vt:lpstr>
      <vt:lpstr>                Amebiasis </vt:lpstr>
      <vt:lpstr>Hepatitis e</vt:lpstr>
      <vt:lpstr>Fascioliasis</vt:lpstr>
      <vt:lpstr>Paragonimiasis</vt:lpstr>
      <vt:lpstr>Exclusions</vt:lpstr>
      <vt:lpstr>General Exclusions</vt:lpstr>
      <vt:lpstr>Specific exclusions</vt:lpstr>
      <vt:lpstr>Specific Exclusions</vt:lpstr>
      <vt:lpstr>PFGE Clusters</vt:lpstr>
      <vt:lpstr>How is a Cluster of Illnesses or an Outbreak Identified?</vt:lpstr>
      <vt:lpstr>Outbreak Detection by Molecular Methods</vt:lpstr>
      <vt:lpstr>Salmonellosis Clusters</vt:lpstr>
      <vt:lpstr>Outbreak examples </vt:lpstr>
      <vt:lpstr>DSHS Hypothesis Generating Questionnaire (v7)</vt:lpstr>
      <vt:lpstr> Importance of case-patient interviews </vt:lpstr>
      <vt:lpstr>Submitting specimen to the DSHS lab</vt:lpstr>
      <vt:lpstr> GI Outbreak - Unknown Pathogen  </vt:lpstr>
      <vt:lpstr> Norovirus testing</vt:lpstr>
      <vt:lpstr>Enteric pathogen isolation</vt:lpstr>
      <vt:lpstr>Parasitic testing</vt:lpstr>
      <vt:lpstr>Lab Submission Form</vt:lpstr>
      <vt:lpstr>Foodborne Additional testing</vt:lpstr>
      <vt:lpstr>Additional Testing at DSHS</vt:lpstr>
      <vt:lpstr>Food</vt:lpstr>
      <vt:lpstr>Food:  Available Tests*</vt:lpstr>
      <vt:lpstr>Environmental Swabs</vt:lpstr>
      <vt:lpstr>PowerPoint Presentation</vt:lpstr>
      <vt:lpstr>National Outbreak Reporting System  (NORS)</vt:lpstr>
      <vt:lpstr>NORS</vt:lpstr>
      <vt:lpstr>NORS </vt:lpstr>
      <vt:lpstr>Other organisms-  not covered by FB team </vt:lpstr>
      <vt:lpstr>DSHS Foodborne Team Contacts</vt:lpstr>
      <vt:lpstr>Questions?  </vt:lpstr>
    </vt:vector>
  </TitlesOfParts>
  <Company>Texas Department of State Health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Foodborne Investigation Guidelines</dc:title>
  <dc:creator>Cantu,Venessa (DSHS)</dc:creator>
  <cp:lastModifiedBy>Cantu,Venessa (DSHS)</cp:lastModifiedBy>
  <cp:revision>102</cp:revision>
  <cp:lastPrinted>2016-02-22T23:00:09Z</cp:lastPrinted>
  <dcterms:created xsi:type="dcterms:W3CDTF">2014-06-10T21:28:37Z</dcterms:created>
  <dcterms:modified xsi:type="dcterms:W3CDTF">2016-02-23T17:41:43Z</dcterms:modified>
</cp:coreProperties>
</file>