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4" r:id="rId6"/>
    <p:sldId id="305" r:id="rId7"/>
    <p:sldId id="307" r:id="rId8"/>
    <p:sldId id="308" r:id="rId9"/>
    <p:sldId id="309" r:id="rId10"/>
    <p:sldId id="310" r:id="rId11"/>
    <p:sldId id="312" r:id="rId12"/>
    <p:sldId id="318" r:id="rId13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E+nSVVlqUVDAVNPYo/3rA==" hashData="jQ7M1A5ubIvBZR3XLcN/3jWSg92vLeWjc/v2lKFhfDqgDLxK+iEg4UZBwKoj/LPFMKN6JV5VHEYFLVSQHqTu4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FF9317-A3BF-E614-3A2D-F5B651D84CA9}" name="Legnon,Andrea (DSHS)" initials="L(" userId="S::andrea.legnon@dshs.texas.gov::9b8b0582-ebba-408f-bb85-4c641abb6983" providerId="AD"/>
  <p188:author id="{9DC35C25-212C-BE17-E8BC-3D3E911A3BDD}" name="OS Melissa" initials="OM" userId="OS Melissa" providerId="None"/>
  <p188:author id="{B606812F-01E3-1E10-BFCA-1B6584163647}" name="Hendrix,Veronica (DSHS)" initials="H(" userId="S::veronica.hendrix1@dshs.texas.gov::a5462a6d-5cdb-4da9-8a65-fe0fb0dc233e" providerId="AD"/>
  <p188:author id="{A3F1A539-A4C7-FEB1-B9D9-3F81671D7273}" name="Sieswerda,Stephanie (DSHS)" initials="S(" userId="S::Stephanie.Sieswerda@dshs.texas.gov::9e668dd2-89af-4ee9-a813-297f07b12de8" providerId="AD"/>
  <p188:author id="{A951A051-1D5C-3735-0CAE-05CF495EBA9C}" name="Hendrix,Veronica (DSHS)" initials="H(" userId="S::Veronica.Hendrix1@dshs.texas.gov::a5462a6d-5cdb-4da9-8a65-fe0fb0dc233e" providerId="AD"/>
  <p188:author id="{3E8E8874-2E2B-3F43-1A65-6104AE76DA9E}" name="Rumancik,Robin  (DSHS)" initials="R(" userId="S::robin.rumancik@dshs.texas.gov::4282332e-54f9-43cf-862f-1eda3560bd29" providerId="AD"/>
  <p188:author id="{9EF77FBB-2610-DC00-ED17-10798B9F7214}" name="Scott,Shannon  (DSHS)" initials="S(" userId="S::Shannon.Scott2@dshs.texas.gov::15a8b867-f237-4341-b91d-2afb8e3fc1b5" providerId="AD"/>
  <p188:author id="{6D9F56BE-0A2A-EC1D-831C-1FEA88642719}" name="Zamora,Esteban  (DSHS)" initials="Z(" userId="S::esteban.zamora@dshs.texas.gov::8e811cd9-c5c5-4e69-ab97-6d6bbd5af438" providerId="AD"/>
  <p188:author id="{224BD0D9-5A04-75F4-5ED6-2B4A6B97FB41}" name="Sieswerda,Stephanie (DSHS)" initials="S(" userId="S::stephanie.sieswerda@dshs.texas.gov::9e668dd2-89af-4ee9-a813-297f07b12de8" providerId="AD"/>
  <p188:author id="{23C0D6EA-7FF9-92F7-9324-1D192317FE22}" name="Outreach Strategists 5" initials="OS5" userId="S::usergroup5@outreachstrategists.onmicrosoft.com::c10b64d5-ec78-4f4c-ba08-d01f983cd1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277B3"/>
    <a:srgbClr val="008E8C"/>
    <a:srgbClr val="5696D4"/>
    <a:srgbClr val="01A59C"/>
    <a:srgbClr val="8DC3EB"/>
    <a:srgbClr val="ECECEC"/>
    <a:srgbClr val="39D0C3"/>
    <a:srgbClr val="57ABE9"/>
    <a:srgbClr val="05A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D07B0-478F-4C45-070D-65F00FF696F8}" v="318" dt="2023-05-09T15:40:23.678"/>
    <p1510:client id="{AE9EC134-2928-4E7D-8A1C-75B591BA508F}" v="8" dt="2023-05-09T16:57:06.013"/>
    <p1510:client id="{CBD6ADDB-651F-DF40-8B66-C75B0178F217}" v="104" dt="2023-05-24T20:45:11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32F299-CDB0-32B5-853E-6566DEDC85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27F1-4EB3-B21F-B146-94D22396E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10E7-6C3C-D34D-A16D-61FCD0087887}" type="datetimeFigureOut">
              <a:rPr lang="es-ES_tradnl" smtClean="0"/>
              <a:t>01/09/2023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67B59-72D5-46EA-CA0E-EA25473D0E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B0150-474E-D9EB-0770-1693FAD738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1F3A-CB4E-4342-B79C-3A18B97BF14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57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B09E1-1FCB-1849-B7E9-16E5469F1DB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D2790-A10B-DF4E-8039-53106132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96dbe6d56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96dbe6d56_12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d96dbe6d56_12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D2790-A10B-DF4E-8039-531061320E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br>
              <a:rPr lang="es-MX" sz="120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</a:br>
            <a:r>
              <a:rPr lang="es-MX" sz="120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1. </a:t>
            </a:r>
            <a:r>
              <a:rPr lang="es-MX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a unique voice</a:t>
            </a:r>
            <a:r>
              <a:rPr lang="es-MX" sz="120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MX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in a way that’s reflective of the organizarion, whether it's a specific tone, style, or way of expression. This can help content stand out and feel authentic to </a:t>
            </a:r>
            <a:r>
              <a:rPr lang="es-MX" sz="12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MX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audience.</a:t>
            </a:r>
          </a:p>
          <a:p>
            <a:pPr algn="l">
              <a:buFont typeface="+mj-lt"/>
              <a:buAutoNum type="arabicPeriod"/>
            </a:pPr>
            <a:endParaRPr lang="es-MX" sz="12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MX" sz="1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MX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Respond to comments and engage with </a:t>
            </a:r>
            <a:r>
              <a:rPr lang="es-MX" sz="1200" b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MX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audience: </a:t>
            </a:r>
            <a:r>
              <a:rPr lang="es-MX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Interacting with audiences is a great way to build relationships and personalize content. </a:t>
            </a:r>
            <a:br>
              <a:rPr lang="es-MX" sz="16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120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/>
            <a:r>
              <a:rPr lang="es-MX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Use local references: </a:t>
            </a:r>
            <a:r>
              <a:rPr lang="es-MX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targeting a local audience, use references and terminology that are specific to </a:t>
            </a:r>
            <a:r>
              <a:rPr lang="es-MX" sz="120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MX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area. This can help to make content more relevant and engaging.</a:t>
            </a:r>
          </a:p>
          <a:p>
            <a:pPr algn="l"/>
            <a:endParaRPr lang="es-MX" sz="12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MX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Incorporate trending topics: </a:t>
            </a:r>
            <a:r>
              <a:rPr lang="es-MX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Staying up-to-date with the latest trends and news can help create content that is relevant and timely. This can also help to show that </a:t>
            </a:r>
            <a:r>
              <a:rPr lang="es-MX" sz="1200">
                <a:latin typeface="Calibri" panose="020F0502020204030204" pitchFamily="34" charset="0"/>
                <a:cs typeface="Calibri" panose="020F0502020204030204" pitchFamily="34" charset="0"/>
              </a:rPr>
              <a:t>the organization</a:t>
            </a:r>
            <a:r>
              <a:rPr lang="es-MX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in tune with </a:t>
            </a:r>
            <a:r>
              <a:rPr lang="es-MX" sz="12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s-MX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audience's interests and concerns.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D2790-A10B-DF4E-8039-531061320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D2790-A10B-DF4E-8039-531061320E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D2790-A10B-DF4E-8039-531061320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81B2B4-18ED-A899-B26F-82158849E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312" y="5517572"/>
            <a:ext cx="6344687" cy="1340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06C09-111A-F523-9340-D0AE667CF4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6080760" cy="2387600"/>
          </a:xfrm>
        </p:spPr>
        <p:txBody>
          <a:bodyPr anchor="ctr">
            <a:no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99868-E53C-E7AB-DA1A-76792B52D3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6080760" cy="1071562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F1C6-C635-234C-CBF1-ACAD5B555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4765676"/>
            <a:ext cx="4114800" cy="195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 i="0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DC07B-35F6-7BC1-5008-D715AEA31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5854" y="5958574"/>
            <a:ext cx="3433697" cy="6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3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DD4D8-782A-88DE-C6CA-F20DE242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bg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5A6ED-C833-45AA-C472-201FED3FB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8179" y="6091588"/>
            <a:ext cx="3084891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6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387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05540-8E79-D425-BD36-7DA304962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bg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9398E-9D47-FCA2-625F-FE119260F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3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387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05540-8E79-D425-BD36-7DA304962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09567-7579-1EA5-FC6E-471BB2732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8179" y="6091588"/>
            <a:ext cx="3084891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A477-D1DB-A246-1D03-D2B7FD09F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7FA01-9815-AE65-E010-33ACC1BA6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283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D174-63F3-14B7-92E4-5C34034E7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88700-206D-1BB5-6DF5-8DB8B22EB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7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—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B2D-2703-1197-59DF-8A271D1E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CAFBC-35E9-7C0F-BFA5-ACFE55BE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9935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4B53-0DB5-100D-748E-186C6C9F0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FDD2C-11C9-69C8-547E-33CAF95097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8179" y="6091588"/>
            <a:ext cx="3084891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–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B2D-2703-1197-59DF-8A271D1E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CAFBC-35E9-7C0F-BFA5-ACFE55BE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792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982E4-F2AE-2551-0AEF-106F0686F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3435" y="6311761"/>
            <a:ext cx="2153925" cy="4097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633A1-BD48-70BD-47B4-21BB554FD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bg1">
                    <a:lumMod val="20000"/>
                    <a:lumOff val="80000"/>
                  </a:schemeClr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B96CB-8757-F896-0EB5-3D3F08FB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8179" y="6091588"/>
            <a:ext cx="3084891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–blu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B2D-2703-1197-59DF-8A271D1E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1709738"/>
            <a:ext cx="4918021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CAFBC-35E9-7C0F-BFA5-ACFE55BE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49180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982E4-F2AE-2551-0AEF-106F0686F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3435" y="6311761"/>
            <a:ext cx="2153925" cy="409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18BFC-857F-089F-E5DC-93214F6E6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149" y="0"/>
            <a:ext cx="5603246" cy="6858000"/>
          </a:xfrm>
          <a:prstGeom prst="rect">
            <a:avLst/>
          </a:prstGeom>
        </p:spPr>
      </p:pic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1F4EDF83-7717-EA78-2780-72977663DD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88754" y="0"/>
            <a:ext cx="56032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C800-ECE1-8A26-45CC-993806EE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bg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2008884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–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B2D-2703-1197-59DF-8A271D1E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1709738"/>
            <a:ext cx="4918021" cy="2852737"/>
          </a:xfrm>
        </p:spPr>
        <p:txBody>
          <a:bodyPr anchor="ctr"/>
          <a:lstStyle>
            <a:lvl1pPr>
              <a:defRPr sz="6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CAFBC-35E9-7C0F-BFA5-ACFE55BE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49180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982E4-F2AE-2551-0AEF-106F0686F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3435" y="6311761"/>
            <a:ext cx="2153925" cy="409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18BFC-857F-089F-E5DC-93214F6E6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149" y="0"/>
            <a:ext cx="5603246" cy="6858000"/>
          </a:xfrm>
          <a:prstGeom prst="rect">
            <a:avLst/>
          </a:prstGeom>
        </p:spPr>
      </p:pic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1F4EDF83-7717-EA78-2780-72977663DD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88754" y="0"/>
            <a:ext cx="56032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C800-ECE1-8A26-45CC-993806EE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bg1">
                    <a:lumMod val="20000"/>
                    <a:lumOff val="80000"/>
                  </a:schemeClr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3169550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–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B2D-2703-1197-59DF-8A271D1E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1709738"/>
            <a:ext cx="4918021" cy="28527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CAFBC-35E9-7C0F-BFA5-ACFE55BE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49180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982E4-F2AE-2551-0AEF-106F0686F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3435" y="6311761"/>
            <a:ext cx="2153925" cy="409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18BFC-857F-089F-E5DC-93214F6E6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149" y="0"/>
            <a:ext cx="5603246" cy="6858000"/>
          </a:xfrm>
          <a:prstGeom prst="rect">
            <a:avLst/>
          </a:prstGeom>
        </p:spPr>
      </p:pic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1F4EDF83-7717-EA78-2780-72977663DD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88754" y="0"/>
            <a:ext cx="56032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C800-ECE1-8A26-45CC-993806EE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83335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D3E641-DFA3-77BF-AB05-F91D97F4A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380" y="0"/>
            <a:ext cx="71520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06C09-111A-F523-9340-D0AE667CF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599848"/>
            <a:ext cx="4125686" cy="2387600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99868-E53C-E7AB-DA1A-76792B52D3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14" y="3079523"/>
            <a:ext cx="4125686" cy="107156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6B3E9-9FB4-BB35-6184-DD8CFA39C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385" y="6063343"/>
            <a:ext cx="3089329" cy="586800"/>
          </a:xfrm>
          <a:prstGeom prst="rect">
            <a:avLst/>
          </a:prstGeom>
        </p:spPr>
      </p:pic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3E05D4A0-7F6D-B56C-6D3E-5678DA66E8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8379" y="0"/>
            <a:ext cx="715201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F689C5-F68E-159B-08A8-07D7BB77C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09" y="4243160"/>
            <a:ext cx="4114800" cy="15175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 i="0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86CA-0494-E570-A0F9-C0ACA0D7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7CCE-7E3E-614B-C810-968ED0268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3684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89DF2-F3A6-82A0-0342-6E4BC605A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3684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7466D7-BAA3-C673-CDC3-B378A04C1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0AD3A-7694-F544-1BC4-FE627CAD6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01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5BD9-7F41-59BD-2D4D-E7E22AB5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C8FC2-8A8D-1977-9127-D715681F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80609"/>
            <a:ext cx="5157787" cy="71766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A5D44-0AFA-8D8C-78AE-EDD4BFA0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06721"/>
            <a:ext cx="5157787" cy="339214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67A26-3AB4-BEF9-AD5A-1948E1FFB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80609"/>
            <a:ext cx="5183188" cy="71766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DD249-B0C4-4E3A-A6B3-4D2C68EF2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06721"/>
            <a:ext cx="5183188" cy="339214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D0B9C-D154-10A9-EB0E-95AC9F18F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FFE1722-BE99-23DF-41EA-BA6618470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1397682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0F9103F-C1DD-C5EE-8430-FC91A3228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149" y="0"/>
            <a:ext cx="5603246" cy="6858000"/>
          </a:xfrm>
          <a:prstGeom prst="rect">
            <a:avLst/>
          </a:prstGeom>
        </p:spPr>
      </p:pic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A134741E-749D-2C4F-0B8E-E766135B44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88754" y="0"/>
            <a:ext cx="56032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15BD9-7F41-59BD-2D4D-E7E22AB5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1577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C8FC2-8A8D-1977-9127-D715681F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A5D44-0AFA-8D8C-78AE-EDD4BFA0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A6CA-8920-0CB0-F76B-5F8DE2B09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289601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D30341-FEE1-DC11-36B1-43DDC74F2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711" y="4490810"/>
            <a:ext cx="6109242" cy="2367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64F36D-2D60-E5CB-73D4-CB3E5FCFBF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531" y="4490810"/>
            <a:ext cx="6109242" cy="2367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696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D445124F-CB41-4034-9922-4CA5E37584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4490811"/>
            <a:ext cx="6096000" cy="236718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46E83D7-010C-7BF5-8228-9F4CEB8EE6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4491038"/>
            <a:ext cx="6096000" cy="2366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588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8CCB-F7C4-3A8C-B1AF-704EC525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51DE78-F163-6DF8-82FF-03299F1C1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01CAB-537D-C965-CCF7-E63ADCD03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7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B70D53-A317-81E1-0312-44AA17709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78C6C-8795-71F1-A3EA-7B446588D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B99F-E225-BDB5-A0D5-3004D5C4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BB882-E93E-1F0E-E543-06A5DE95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579C0-57E3-EB01-67BD-476696A37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3536"/>
            <a:ext cx="3932237" cy="37054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9612C0-42B5-25C8-746C-E994088D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7CDC6-1781-DD52-0B0F-E825417E2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1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66EAC9-6F50-F35C-EE98-8406B8C8F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9" y="987424"/>
            <a:ext cx="6169024" cy="487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F928E-97B3-66C4-598E-25A44DB8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E5F3E-0669-C2B4-3EF2-E8C4DB526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A434C-00D6-A66F-9F1E-6C9F5A6DE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3D10C3-0D27-364C-C830-593E33A3B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45ADE-4C78-8DC2-B3E0-90EFB60288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9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5B4-4F9B-CCF3-6AB5-A37B8D7D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9737A-ADA7-3C10-332D-3EEAE757C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19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B13A2-1F26-0A1F-3718-BD61A01FB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D8DC5-59FD-0B77-6378-012B2DC02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7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45175-D49F-B82D-B29B-4670BF20B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13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75B41-91A4-D9BF-D50F-BA7A719F8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13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B60D-3FC5-61F0-6AC1-C0C6E7F8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7F73C-AD40-27A2-F0CE-BE56D0437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F6A0D7-C5D0-9284-5671-9F42A57BB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8179" y="6091588"/>
            <a:ext cx="3084891" cy="58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DD5966-1DA0-3093-0501-23C06CD14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4458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06C09-111A-F523-9340-D0AE667CF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4680270"/>
            <a:ext cx="11136086" cy="810305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99868-E53C-E7AB-DA1A-76792B52D3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14" y="5580851"/>
            <a:ext cx="11136086" cy="363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>
                    <a:lumMod val="20000"/>
                    <a:lumOff val="80000"/>
                  </a:schemeClr>
                </a:solidFill>
                <a:latin typeface="Fira Sans SemiBold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190F6583-9182-B4F2-36D7-97F2339486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1" cy="44586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A31FDF-2BF7-ABD0-A417-A35DD03F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08" y="6091588"/>
            <a:ext cx="8229599" cy="5150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 i="0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54075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B50F-48FE-8E9F-F732-26EB0005B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70694"/>
            <a:ext cx="10515600" cy="715655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DBE30-5026-8596-9A5D-8D938180AE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4850" y="5698633"/>
            <a:ext cx="3762299" cy="7156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020D0B-97D1-BAD1-FB3C-D73D745D6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416247"/>
            <a:ext cx="10515600" cy="852488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77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dark blue background">
  <p:cSld name="Content-dark blue background">
    <p:bg>
      <p:bgPr>
        <a:solidFill>
          <a:srgbClr val="00206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body" idx="1"/>
          </p:nvPr>
        </p:nvSpPr>
        <p:spPr>
          <a:xfrm>
            <a:off x="493485" y="1812926"/>
            <a:ext cx="11184000" cy="434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54" lvl="0" indent="-228577" algn="l">
              <a:spcBef>
                <a:spcPts val="2143"/>
              </a:spcBef>
              <a:spcAft>
                <a:spcPts val="0"/>
              </a:spcAft>
              <a:buClr>
                <a:schemeClr val="lt1"/>
              </a:buClr>
              <a:buSzPts val="2150"/>
              <a:buNone/>
              <a:defRPr sz="2150" b="0">
                <a:solidFill>
                  <a:schemeClr val="lt1"/>
                </a:solidFill>
              </a:defRPr>
            </a:lvl1pPr>
            <a:lvl2pPr marL="914309" lvl="1" indent="-365088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•"/>
              <a:defRPr sz="2150" b="0">
                <a:solidFill>
                  <a:schemeClr val="lt1"/>
                </a:solidFill>
              </a:defRPr>
            </a:lvl2pPr>
            <a:lvl3pPr marL="1371463" lvl="2" indent="-365088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•"/>
              <a:defRPr sz="2150" b="0">
                <a:solidFill>
                  <a:schemeClr val="lt1"/>
                </a:solidFill>
              </a:defRPr>
            </a:lvl3pPr>
            <a:lvl4pPr marL="1828617" lvl="3" indent="-365088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−"/>
              <a:defRPr sz="2150" b="0">
                <a:solidFill>
                  <a:schemeClr val="lt1"/>
                </a:solidFill>
              </a:defRPr>
            </a:lvl4pPr>
            <a:lvl5pPr marL="2285771" lvl="4" indent="-365088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−"/>
              <a:defRPr sz="2150" b="0">
                <a:solidFill>
                  <a:schemeClr val="lt1"/>
                </a:solidFill>
              </a:defRPr>
            </a:lvl5pPr>
            <a:lvl6pPr marL="2742926" lvl="5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0" name="Google Shape;40;p47"/>
          <p:cNvSpPr txBox="1">
            <a:spLocks noGrp="1"/>
          </p:cNvSpPr>
          <p:nvPr>
            <p:ph type="title"/>
          </p:nvPr>
        </p:nvSpPr>
        <p:spPr>
          <a:xfrm>
            <a:off x="493485" y="699084"/>
            <a:ext cx="11184000" cy="103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50"/>
              <a:buFont typeface="Open Sans ExtraBold"/>
              <a:buNone/>
              <a:defRPr sz="355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sldNum" idx="12"/>
          </p:nvPr>
        </p:nvSpPr>
        <p:spPr>
          <a:xfrm>
            <a:off x="10629121" y="6406521"/>
            <a:ext cx="1057921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Google Shape;42;p47"/>
          <p:cNvSpPr txBox="1">
            <a:spLocks noGrp="1"/>
          </p:cNvSpPr>
          <p:nvPr>
            <p:ph type="ftr" idx="11"/>
          </p:nvPr>
        </p:nvSpPr>
        <p:spPr>
          <a:xfrm>
            <a:off x="493442" y="6406521"/>
            <a:ext cx="10080000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2179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0F28DB-8E73-2180-5B82-5D4CC9DD4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15969-F7A8-70C6-8D5F-E87690120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6894DD-5B4B-36D3-C642-A81AF33FA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38756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76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7;p13">
            <a:extLst>
              <a:ext uri="{FF2B5EF4-FFF2-40B4-BE49-F238E27FC236}">
                <a16:creationId xmlns:a16="http://schemas.microsoft.com/office/drawing/2014/main" id="{45F6DD8F-3A7C-DC27-A9B8-FCE80335B777}"/>
              </a:ext>
            </a:extLst>
          </p:cNvPr>
          <p:cNvSpPr/>
          <p:nvPr userDrawn="1"/>
        </p:nvSpPr>
        <p:spPr>
          <a:xfrm>
            <a:off x="0" y="0"/>
            <a:ext cx="6173259" cy="3428999"/>
          </a:xfrm>
          <a:custGeom>
            <a:avLst/>
            <a:gdLst/>
            <a:ahLst/>
            <a:cxnLst/>
            <a:rect l="l" t="t" r="r" b="b"/>
            <a:pathLst>
              <a:path w="3132358" h="3535649" extrusionOk="0">
                <a:moveTo>
                  <a:pt x="0" y="0"/>
                </a:moveTo>
                <a:lnTo>
                  <a:pt x="3132358" y="0"/>
                </a:lnTo>
                <a:lnTo>
                  <a:pt x="3132358" y="3535649"/>
                </a:lnTo>
                <a:lnTo>
                  <a:pt x="0" y="35356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078"/>
            <a:ext cx="4219937" cy="2500132"/>
          </a:xfrm>
        </p:spPr>
        <p:txBody>
          <a:bodyPr anchor="t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15" y="1463263"/>
            <a:ext cx="4895127" cy="393147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>
              <a:defRPr sz="2400">
                <a:solidFill>
                  <a:srgbClr val="333333"/>
                </a:solidFill>
              </a:defRPr>
            </a:lvl2pPr>
            <a:lvl3pPr>
              <a:defRPr sz="2000">
                <a:solidFill>
                  <a:srgbClr val="333333"/>
                </a:solidFill>
              </a:defRPr>
            </a:lvl3pPr>
            <a:lvl4pPr>
              <a:defRPr sz="2000"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5801B-84E0-C714-4824-EF278639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A7846E-AD5A-B631-539E-5730FF5AA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3428999"/>
            <a:ext cx="6173259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B9AAC-AFA0-B3C8-2AD7-342DB8D1B9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958ED99F-38EA-7440-5691-75B49E4426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6173258" cy="34290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4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54;p15">
            <a:extLst>
              <a:ext uri="{FF2B5EF4-FFF2-40B4-BE49-F238E27FC236}">
                <a16:creationId xmlns:a16="http://schemas.microsoft.com/office/drawing/2014/main" id="{B991AAC8-A016-4DAF-7B09-16A0EB32EC4D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4455"/>
            <a:ext cx="3413601" cy="33835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07;p13">
            <a:extLst>
              <a:ext uri="{FF2B5EF4-FFF2-40B4-BE49-F238E27FC236}">
                <a16:creationId xmlns:a16="http://schemas.microsoft.com/office/drawing/2014/main" id="{45F6DD8F-3A7C-DC27-A9B8-FCE80335B777}"/>
              </a:ext>
            </a:extLst>
          </p:cNvPr>
          <p:cNvSpPr/>
          <p:nvPr userDrawn="1"/>
        </p:nvSpPr>
        <p:spPr>
          <a:xfrm>
            <a:off x="-1" y="0"/>
            <a:ext cx="3413601" cy="3428999"/>
          </a:xfrm>
          <a:custGeom>
            <a:avLst/>
            <a:gdLst/>
            <a:ahLst/>
            <a:cxnLst/>
            <a:rect l="l" t="t" r="r" b="b"/>
            <a:pathLst>
              <a:path w="3132358" h="3535649" extrusionOk="0">
                <a:moveTo>
                  <a:pt x="0" y="0"/>
                </a:moveTo>
                <a:lnTo>
                  <a:pt x="3132358" y="0"/>
                </a:lnTo>
                <a:lnTo>
                  <a:pt x="3132358" y="3535649"/>
                </a:lnTo>
                <a:lnTo>
                  <a:pt x="0" y="353564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861" y="547078"/>
            <a:ext cx="7766579" cy="714563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863" y="1463263"/>
            <a:ext cx="7766579" cy="393147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>
              <a:defRPr sz="2400">
                <a:solidFill>
                  <a:srgbClr val="333333"/>
                </a:solidFill>
              </a:defRPr>
            </a:lvl2pPr>
            <a:lvl3pPr>
              <a:defRPr sz="2000">
                <a:solidFill>
                  <a:srgbClr val="333333"/>
                </a:solidFill>
              </a:defRPr>
            </a:lvl3pPr>
            <a:lvl4pPr>
              <a:defRPr sz="2000"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A7846E-AD5A-B631-539E-5730FF5AA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6699"/>
            <a:ext cx="3413600" cy="34136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A96821-6408-0411-B828-D857D8A82F1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2962" y="365597"/>
            <a:ext cx="2672753" cy="272484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C3D2E-C74A-F87A-F79E-506D479C70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5D84B445-886D-8EF7-4C99-0BD9C3D587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3413601" cy="34290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18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28;p14">
            <a:extLst>
              <a:ext uri="{FF2B5EF4-FFF2-40B4-BE49-F238E27FC236}">
                <a16:creationId xmlns:a16="http://schemas.microsoft.com/office/drawing/2014/main" id="{264FB605-8B47-EC6E-E739-F23F5A5B2FDD}"/>
              </a:ext>
            </a:extLst>
          </p:cNvPr>
          <p:cNvSpPr/>
          <p:nvPr userDrawn="1"/>
        </p:nvSpPr>
        <p:spPr>
          <a:xfrm>
            <a:off x="5949387" y="2"/>
            <a:ext cx="6242613" cy="2554145"/>
          </a:xfrm>
          <a:custGeom>
            <a:avLst/>
            <a:gdLst/>
            <a:ahLst/>
            <a:cxnLst/>
            <a:rect l="l" t="t" r="r" b="b"/>
            <a:pathLst>
              <a:path w="6252775" h="1295993" extrusionOk="0">
                <a:moveTo>
                  <a:pt x="0" y="0"/>
                </a:moveTo>
                <a:lnTo>
                  <a:pt x="6252775" y="0"/>
                </a:lnTo>
                <a:lnTo>
                  <a:pt x="6252775" y="1295993"/>
                </a:lnTo>
                <a:lnTo>
                  <a:pt x="0" y="129599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397" y="578734"/>
            <a:ext cx="5115045" cy="1435261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1" y="3009418"/>
            <a:ext cx="6895618" cy="299949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chemeClr val="tx1"/>
                </a:solidFill>
                <a:latin typeface="Fira Sans" panose="020B05030500000200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A7846E-AD5A-B631-539E-5730FF5AA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"/>
            <a:ext cx="5949386" cy="2554146"/>
          </a:xfrm>
          <a:prstGeom prst="rect">
            <a:avLst/>
          </a:prstGeom>
        </p:spPr>
      </p:pic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209D9E3C-A1D5-9CFF-70A1-0BF386B804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"/>
            <a:ext cx="5949386" cy="25541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A77D82A-A36A-58B3-F111-C5ED6A54521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05509" y="3009417"/>
            <a:ext cx="4130748" cy="299949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33333"/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DADDB-67CA-C205-0321-B8E93020A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FC80E-6DCE-43E3-9DA6-E43F6306E1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4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3289"/>
          </a:xfrm>
        </p:spPr>
        <p:txBody>
          <a:bodyPr/>
          <a:lstStyle>
            <a:lvl1pPr>
              <a:defRPr sz="2400"/>
            </a:lvl1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B0A35-2CB2-02C6-8F1E-4B63FEF74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351D3-9F4C-452B-BE1F-59D844B69C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9" y="6091290"/>
            <a:ext cx="304999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09DD-FE51-E0C1-0560-207AB0D8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4444-0CAE-131C-EA53-0F6D39E5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770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DD4D8-782A-88DE-C6CA-F20DE242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2BE9E-3413-0207-2605-907059448D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8179" y="6091588"/>
            <a:ext cx="3084891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1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E2088-92C0-BCBC-A91D-83F4259F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4774-0895-9E51-CFED-3EDB7990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3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E846-DFCB-1C39-FE32-C1B2BB05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 spc="300" baseline="0">
                <a:solidFill>
                  <a:schemeClr val="tx1"/>
                </a:solidFill>
                <a:latin typeface="Fira Sans SemiBold" panose="020B0503050000020004" pitchFamily="34" charset="0"/>
              </a:defRPr>
            </a:lvl1pPr>
          </a:lstStyle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385584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72" r:id="rId5"/>
    <p:sldLayoutId id="2147483673" r:id="rId6"/>
    <p:sldLayoutId id="2147483674" r:id="rId7"/>
    <p:sldLayoutId id="2147483670" r:id="rId8"/>
    <p:sldLayoutId id="2147483664" r:id="rId9"/>
    <p:sldLayoutId id="2147483676" r:id="rId10"/>
    <p:sldLayoutId id="2147483669" r:id="rId11"/>
    <p:sldLayoutId id="2147483679" r:id="rId12"/>
    <p:sldLayoutId id="2147483665" r:id="rId13"/>
    <p:sldLayoutId id="2147483668" r:id="rId14"/>
    <p:sldLayoutId id="2147483651" r:id="rId15"/>
    <p:sldLayoutId id="2147483660" r:id="rId16"/>
    <p:sldLayoutId id="2147483671" r:id="rId17"/>
    <p:sldLayoutId id="2147483677" r:id="rId18"/>
    <p:sldLayoutId id="2147483678" r:id="rId19"/>
    <p:sldLayoutId id="2147483652" r:id="rId20"/>
    <p:sldLayoutId id="2147483653" r:id="rId21"/>
    <p:sldLayoutId id="2147483661" r:id="rId22"/>
    <p:sldLayoutId id="214748366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  <p:sldLayoutId id="2147483675" r:id="rId30"/>
    <p:sldLayoutId id="2147483681" r:id="rId3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dshs.texas.gov/maternal-child-health/healthy-texas-mothers-babies/moms-to-be/safe-infant-sleep/safe-infant-sleep-social-media-toolkit#Images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hyperlink" Target="https://www.dshs.texas.gov/maternal-child-health/healthy-texas-mothers-babies/moms-to-be/safe-infant-sleep#info" TargetMode="External"/><Relationship Id="rId4" Type="http://schemas.openxmlformats.org/officeDocument/2006/relationships/hyperlink" Target="https://www.dshs.texas.gov/maternal-child-health/healthy-texas-mothers-babies/moms-to-be/safe-infant-sleep/safe-infant-sleep-social-media-toolkit#Vide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987562/buckets/23532235/uploads/6188568783" TargetMode="External"/><Relationship Id="rId2" Type="http://schemas.openxmlformats.org/officeDocument/2006/relationships/hyperlink" Target="https://www.dshs.texas.gov/sites/default/files/healthytexasbabies/Safe%20Infant%20Sleep/Social%20Media%20Kit/Social%20Media%20Calendar%20Template_ENG_SPN-9-1-23.xlsx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gov/news/category/national-health-observan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78274D-FCAD-538B-0A2C-1015C8B88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243" y="424206"/>
            <a:ext cx="5467547" cy="251695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ECC75-50D7-EB8D-F091-746F53DF5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64" y="1147664"/>
            <a:ext cx="6080760" cy="2108297"/>
          </a:xfrm>
        </p:spPr>
        <p:txBody>
          <a:bodyPr/>
          <a:lstStyle/>
          <a:p>
            <a:r>
              <a:rPr lang="en-US" sz="6000" dirty="0">
                <a:solidFill>
                  <a:srgbClr val="003087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Safe Infant Sleep Social Media Toolkit</a:t>
            </a:r>
            <a:br>
              <a:rPr lang="en-US" dirty="0">
                <a:solidFill>
                  <a:srgbClr val="003087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82ACFB-48D8-2469-DDA9-36865D0B8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243" y="3255961"/>
            <a:ext cx="4528127" cy="1934875"/>
          </a:xfrm>
        </p:spPr>
        <p:txBody>
          <a:bodyPr>
            <a:normAutofit/>
          </a:bodyPr>
          <a:lstStyle/>
          <a:p>
            <a:r>
              <a:rPr lang="en-US" sz="2400" dirty="0"/>
              <a:t>Texas Department of State Health Services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7EC8-4516-7FF2-95E3-7D35B973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58"/>
            <a:ext cx="10515600" cy="991027"/>
          </a:xfrm>
        </p:spPr>
        <p:txBody>
          <a:bodyPr/>
          <a:lstStyle/>
          <a:p>
            <a:r>
              <a:rPr lang="en-US" dirty="0"/>
              <a:t>General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A967-9CFB-35E5-1AB2-F3FE93A27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Social Media Content Plan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Personalizing Content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Special Dates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Evergreen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86EDB-82F4-32AC-1E55-25EADA9D2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234923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B192-67A1-D4DA-B894-12CF00DC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9"/>
            <a:ext cx="10515600" cy="1325563"/>
          </a:xfrm>
        </p:spPr>
        <p:txBody>
          <a:bodyPr/>
          <a:lstStyle/>
          <a:p>
            <a:r>
              <a:rPr lang="en-US" dirty="0"/>
              <a:t>Social Media Content Plan</a:t>
            </a:r>
            <a:endParaRPr lang="en-US" sz="2200" dirty="0">
              <a:solidFill>
                <a:srgbClr val="4277B3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C52B991-FEB1-A3F3-D74F-4D7C7827830C}"/>
              </a:ext>
            </a:extLst>
          </p:cNvPr>
          <p:cNvSpPr txBox="1">
            <a:spLocks/>
          </p:cNvSpPr>
          <p:nvPr/>
        </p:nvSpPr>
        <p:spPr>
          <a:xfrm>
            <a:off x="838200" y="1005026"/>
            <a:ext cx="5157787" cy="4150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Click on each button to download</a:t>
            </a:r>
          </a:p>
        </p:txBody>
      </p:sp>
      <p:sp>
        <p:nvSpPr>
          <p:cNvPr id="7" name="Google Shape;416;g1cf8959e19e_0_129">
            <a:extLst>
              <a:ext uri="{FF2B5EF4-FFF2-40B4-BE49-F238E27FC236}">
                <a16:creationId xmlns:a16="http://schemas.microsoft.com/office/drawing/2014/main" id="{77EFF15E-5AF2-97D1-2788-3EAFD718F855}"/>
              </a:ext>
            </a:extLst>
          </p:cNvPr>
          <p:cNvSpPr txBox="1">
            <a:spLocks/>
          </p:cNvSpPr>
          <p:nvPr/>
        </p:nvSpPr>
        <p:spPr>
          <a:xfrm>
            <a:off x="770994" y="1816744"/>
            <a:ext cx="3192896" cy="3527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BA9E0"/>
              </a:buClr>
              <a:buSzPct val="228571"/>
              <a:buNone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Facebook, Instagram,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LinkedIn &amp; X (Twitter)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indent="0" algn="ctr">
              <a:spcBef>
                <a:spcPts val="0"/>
              </a:spcBef>
              <a:buClr>
                <a:srgbClr val="3BA9E0"/>
              </a:buClr>
              <a:buSzPct val="228571"/>
              <a:buFont typeface="Arial" panose="020B0604020202020204" pitchFamily="34" charset="0"/>
              <a:buNone/>
            </a:pP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6" name="Google Shape;415;g1cf8959e19e_0_129">
            <a:extLst>
              <a:ext uri="{FF2B5EF4-FFF2-40B4-BE49-F238E27FC236}">
                <a16:creationId xmlns:a16="http://schemas.microsoft.com/office/drawing/2014/main" id="{34EC53E2-A454-D31E-0EED-47B6569485FC}"/>
              </a:ext>
            </a:extLst>
          </p:cNvPr>
          <p:cNvSpPr/>
          <p:nvPr/>
        </p:nvSpPr>
        <p:spPr>
          <a:xfrm>
            <a:off x="1070735" y="2265907"/>
            <a:ext cx="2593414" cy="660981"/>
          </a:xfrm>
          <a:prstGeom prst="roundRect">
            <a:avLst>
              <a:gd name="adj" fmla="val 43167"/>
            </a:avLst>
          </a:prstGeom>
          <a:noFill/>
          <a:ln w="28575"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3"/>
              </a:rPr>
              <a:t>Downloadable GIFs</a:t>
            </a:r>
            <a:endParaRPr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419;g1cf8959e19e_0_129">
            <a:extLst>
              <a:ext uri="{FF2B5EF4-FFF2-40B4-BE49-F238E27FC236}">
                <a16:creationId xmlns:a16="http://schemas.microsoft.com/office/drawing/2014/main" id="{8628F143-F1BC-16B7-A8B5-1C380C1D673B}"/>
              </a:ext>
            </a:extLst>
          </p:cNvPr>
          <p:cNvSpPr txBox="1">
            <a:spLocks/>
          </p:cNvSpPr>
          <p:nvPr/>
        </p:nvSpPr>
        <p:spPr>
          <a:xfrm>
            <a:off x="5014837" y="1870277"/>
            <a:ext cx="1962300" cy="300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BA9E0"/>
              </a:buClr>
              <a:buSzPts val="32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15s &amp; 30s Videos</a:t>
            </a:r>
          </a:p>
        </p:txBody>
      </p:sp>
      <p:sp>
        <p:nvSpPr>
          <p:cNvPr id="9" name="Google Shape;418;g1cf8959e19e_0_129">
            <a:extLst>
              <a:ext uri="{FF2B5EF4-FFF2-40B4-BE49-F238E27FC236}">
                <a16:creationId xmlns:a16="http://schemas.microsoft.com/office/drawing/2014/main" id="{06F0CC14-5CF9-B7E8-926D-F01E52B07D9C}"/>
              </a:ext>
            </a:extLst>
          </p:cNvPr>
          <p:cNvSpPr/>
          <p:nvPr/>
        </p:nvSpPr>
        <p:spPr>
          <a:xfrm>
            <a:off x="4799294" y="2277129"/>
            <a:ext cx="2593413" cy="638537"/>
          </a:xfrm>
          <a:prstGeom prst="roundRect">
            <a:avLst>
              <a:gd name="adj" fmla="val 43167"/>
            </a:avLst>
          </a:prstGeom>
          <a:noFill/>
          <a:ln w="28575"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4"/>
              </a:rPr>
              <a:t>Downloadable Videos</a:t>
            </a:r>
            <a:endParaRPr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421;g1cf8959e19e_0_129">
            <a:extLst>
              <a:ext uri="{FF2B5EF4-FFF2-40B4-BE49-F238E27FC236}">
                <a16:creationId xmlns:a16="http://schemas.microsoft.com/office/drawing/2014/main" id="{D0D50E03-D35A-0E71-FF69-A34B677359A8}"/>
              </a:ext>
            </a:extLst>
          </p:cNvPr>
          <p:cNvSpPr txBox="1">
            <a:spLocks/>
          </p:cNvSpPr>
          <p:nvPr/>
        </p:nvSpPr>
        <p:spPr>
          <a:xfrm>
            <a:off x="8848276" y="1855680"/>
            <a:ext cx="1962300" cy="300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BA9E0"/>
              </a:buClr>
              <a:buSzPts val="32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Infographics</a:t>
            </a:r>
          </a:p>
        </p:txBody>
      </p:sp>
      <p:sp>
        <p:nvSpPr>
          <p:cNvPr id="11" name="Google Shape;420;g1cf8959e19e_0_129">
            <a:extLst>
              <a:ext uri="{FF2B5EF4-FFF2-40B4-BE49-F238E27FC236}">
                <a16:creationId xmlns:a16="http://schemas.microsoft.com/office/drawing/2014/main" id="{4B32D9A4-1CE4-C118-851F-1B168ED8213D}"/>
              </a:ext>
            </a:extLst>
          </p:cNvPr>
          <p:cNvSpPr/>
          <p:nvPr/>
        </p:nvSpPr>
        <p:spPr>
          <a:xfrm>
            <a:off x="8537587" y="2275979"/>
            <a:ext cx="2593413" cy="640837"/>
          </a:xfrm>
          <a:prstGeom prst="roundRect">
            <a:avLst>
              <a:gd name="adj" fmla="val 43167"/>
            </a:avLst>
          </a:prstGeom>
          <a:noFill/>
          <a:ln w="28575"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5"/>
              </a:rPr>
              <a:t>Downloadable Graphics</a:t>
            </a:r>
            <a:endParaRPr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423;g1cf8959e19e_0_129" descr="Baby sleeping Ad">
            <a:extLst>
              <a:ext uri="{FF2B5EF4-FFF2-40B4-BE49-F238E27FC236}">
                <a16:creationId xmlns:a16="http://schemas.microsoft.com/office/drawing/2014/main" id="{67027E0F-6B61-1AE2-A69D-2D6D84A43BA4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5" y="3260892"/>
            <a:ext cx="2593414" cy="2606446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21" name="Picture 20" descr="baby in crib ad">
            <a:extLst>
              <a:ext uri="{FF2B5EF4-FFF2-40B4-BE49-F238E27FC236}">
                <a16:creationId xmlns:a16="http://schemas.microsoft.com/office/drawing/2014/main" id="{441CDD11-BE44-6D3D-48E6-326EA0448F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293" y="3283601"/>
            <a:ext cx="2593414" cy="2583737"/>
          </a:xfrm>
          <a:prstGeom prst="rect">
            <a:avLst/>
          </a:prstGeom>
        </p:spPr>
      </p:pic>
      <p:pic>
        <p:nvPicPr>
          <p:cNvPr id="14" name="Google Shape;424;g1cf8959e19e_0_129" descr="Baby in bassinet ad">
            <a:extLst>
              <a:ext uri="{FF2B5EF4-FFF2-40B4-BE49-F238E27FC236}">
                <a16:creationId xmlns:a16="http://schemas.microsoft.com/office/drawing/2014/main" id="{F674D65D-09E9-8AE1-5854-FB6246D24B3B}"/>
              </a:ext>
            </a:extLst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853" y="3260892"/>
            <a:ext cx="2603147" cy="2606446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CF9B8-C423-443E-8E4A-6F1D55F30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377681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B43189-2C64-C639-C4AC-3046FEF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5826"/>
            <a:ext cx="6067697" cy="1325563"/>
          </a:xfrm>
        </p:spPr>
        <p:txBody>
          <a:bodyPr>
            <a:normAutofit/>
          </a:bodyPr>
          <a:lstStyle/>
          <a:p>
            <a:r>
              <a:rPr lang="en-US" dirty="0"/>
              <a:t>Social Media Content Plan</a:t>
            </a:r>
            <a:br>
              <a:rPr lang="en-US" sz="4000" u="sng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</a:b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F145713-E824-153D-2340-998591115073}"/>
              </a:ext>
            </a:extLst>
          </p:cNvPr>
          <p:cNvSpPr txBox="1">
            <a:spLocks/>
          </p:cNvSpPr>
          <p:nvPr/>
        </p:nvSpPr>
        <p:spPr>
          <a:xfrm>
            <a:off x="838200" y="1055599"/>
            <a:ext cx="5157787" cy="3964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Social Media Calendar Template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79C6FE-40CE-06FB-D9B8-5111762F8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785" y="1634170"/>
            <a:ext cx="5163015" cy="391925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/>
                <a:cs typeface="Calibri"/>
              </a:rPr>
              <a:t>A Social Media Calendar Template is a tool that helps plan posts on different platforms, such as LinkedIn, X (Twitter), Facebook, and Instagram.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/>
                <a:cs typeface="Calibri"/>
              </a:rPr>
              <a:t>The Calendar Template will help to schedule and organize posts ahead of time, ensuring delivery of relevant and high-quality content to audiences, including campaign captions and hashtags.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414;g1cf8959e19e_0_129">
            <a:extLst>
              <a:ext uri="{FF2B5EF4-FFF2-40B4-BE49-F238E27FC236}">
                <a16:creationId xmlns:a16="http://schemas.microsoft.com/office/drawing/2014/main" id="{08A11FD3-C88D-2DE0-A581-3A6F98F258D3}"/>
              </a:ext>
            </a:extLst>
          </p:cNvPr>
          <p:cNvSpPr/>
          <p:nvPr/>
        </p:nvSpPr>
        <p:spPr>
          <a:xfrm>
            <a:off x="2212729" y="5140677"/>
            <a:ext cx="2408728" cy="606033"/>
          </a:xfrm>
          <a:prstGeom prst="roundRect">
            <a:avLst>
              <a:gd name="adj" fmla="val 40215"/>
            </a:avLst>
          </a:prstGeom>
          <a:solidFill>
            <a:srgbClr val="005CB9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ea typeface="Open Sans"/>
                <a:cs typeface="Calibri"/>
                <a:sym typeface="Open Sans"/>
                <a:hlinkClick r:id="rId2"/>
              </a:rPr>
              <a:t>Click to Download</a:t>
            </a:r>
            <a:endParaRPr lang="en-US" sz="2000" b="1" dirty="0">
              <a:solidFill>
                <a:schemeClr val="bg1"/>
              </a:solidFill>
              <a:latin typeface="Calibri"/>
              <a:ea typeface="Open Sans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Imagen 17" descr="Social Media Calendar ad">
            <a:extLst>
              <a:ext uri="{FF2B5EF4-FFF2-40B4-BE49-F238E27FC236}">
                <a16:creationId xmlns:a16="http://schemas.microsoft.com/office/drawing/2014/main" id="{1229FB0E-A5FF-693D-4ABE-33BB0441785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" r="-156" b="18378"/>
          <a:stretch/>
        </p:blipFill>
        <p:spPr>
          <a:xfrm>
            <a:off x="6458415" y="1385868"/>
            <a:ext cx="5469631" cy="386011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38CE8-89AE-3BA6-9E81-EBEAE422B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79235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ED53-A790-E743-9D26-BDB66489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456"/>
            <a:ext cx="10515600" cy="1111832"/>
          </a:xfrm>
        </p:spPr>
        <p:txBody>
          <a:bodyPr>
            <a:normAutofit/>
          </a:bodyPr>
          <a:lstStyle/>
          <a:p>
            <a:r>
              <a:rPr lang="en-US" dirty="0"/>
              <a:t>Personalizing content</a:t>
            </a:r>
            <a:endParaRPr lang="en-US" sz="2200" i="1" dirty="0">
              <a:solidFill>
                <a:srgbClr val="4277B3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EAEDB-DA5F-D134-5CA6-F58FCFB34DD0}"/>
              </a:ext>
            </a:extLst>
          </p:cNvPr>
          <p:cNvSpPr txBox="1">
            <a:spLocks/>
          </p:cNvSpPr>
          <p:nvPr/>
        </p:nvSpPr>
        <p:spPr>
          <a:xfrm>
            <a:off x="838200" y="1152340"/>
            <a:ext cx="5157787" cy="8239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Tactics &amp; Techniques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DFB1EA-A4BE-3211-589B-90D8299FC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6425"/>
            <a:ext cx="10515600" cy="717661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sz="2200" b="1" i="1" dirty="0">
                <a:solidFill>
                  <a:schemeClr val="tx2"/>
                </a:solidFill>
                <a:latin typeface="Calibri"/>
                <a:ea typeface="Open Sans Light"/>
                <a:cs typeface="Calibri"/>
                <a:sym typeface="Open Sans Light"/>
              </a:rPr>
              <a:t>Personalizing content entails adding a unique voice/perspective to the message. This builds trust with your audience. Make social media posts </a:t>
            </a:r>
            <a:r>
              <a:rPr lang="en-US" sz="2200" i="1" dirty="0">
                <a:solidFill>
                  <a:schemeClr val="tx2"/>
                </a:solidFill>
                <a:latin typeface="Calibri"/>
                <a:ea typeface="Open Sans Light"/>
                <a:cs typeface="Calibri"/>
                <a:sym typeface="Open Sans Light"/>
              </a:rPr>
              <a:t>stand out </a:t>
            </a:r>
            <a:r>
              <a:rPr lang="en-US" sz="2200" b="1" i="1" dirty="0">
                <a:solidFill>
                  <a:schemeClr val="tx2"/>
                </a:solidFill>
                <a:latin typeface="Calibri"/>
                <a:ea typeface="Open Sans Light"/>
                <a:cs typeface="Calibri"/>
                <a:sym typeface="Open Sans Light"/>
              </a:rPr>
              <a:t>by customizing them.</a:t>
            </a:r>
            <a:r>
              <a:rPr lang="en-US" sz="2200" i="1" dirty="0">
                <a:solidFill>
                  <a:schemeClr val="tx2"/>
                </a:solidFill>
                <a:latin typeface="Calibri"/>
                <a:ea typeface="Open Sans Light"/>
                <a:cs typeface="Calibri"/>
                <a:sym typeface="Open Sans Light"/>
              </a:rPr>
              <a:t> </a:t>
            </a:r>
            <a:endParaRPr lang="en-US" sz="2200" b="1" i="1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76596-C61E-6E20-02A3-FA1C20474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06721"/>
            <a:ext cx="6817157" cy="3392145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/>
              <a:t>Use a unique voice </a:t>
            </a:r>
            <a:endParaRPr lang="en-US" sz="2200" b="1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/>
              <a:t>Respond to comments and engage with the audience</a:t>
            </a:r>
            <a:endParaRPr lang="en-US" sz="2200" b="1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/>
              <a:t>Use local references</a:t>
            </a:r>
            <a:endParaRPr lang="en-US" sz="2200" b="1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/>
              <a:t>Incorporate trending topics </a:t>
            </a:r>
            <a:endParaRPr lang="en-US" sz="2200" b="1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C3A5-190C-9AFD-849C-9F965A106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403725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6AE59C-52C5-C670-F7E0-9AA33594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7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Personalizing content </a:t>
            </a:r>
            <a:r>
              <a:rPr lang="en-US" sz="2000" dirty="0"/>
              <a:t>cont.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AA3723-BF3A-F4E6-494F-41446EF45D81}"/>
              </a:ext>
            </a:extLst>
          </p:cNvPr>
          <p:cNvSpPr txBox="1">
            <a:spLocks/>
          </p:cNvSpPr>
          <p:nvPr/>
        </p:nvSpPr>
        <p:spPr>
          <a:xfrm>
            <a:off x="838200" y="1311760"/>
            <a:ext cx="5157787" cy="8239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Types of 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C7D844-A8B5-DC62-A32E-F495835BD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0496"/>
            <a:ext cx="5460380" cy="297303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200" dirty="0"/>
              <a:t>Social media is an evolving platform that offers various content types. One type is informational, including how-to guides, articles, and insights. Another type is relevant and timely, with news, trends, and updates. </a:t>
            </a:r>
            <a:endParaRPr lang="en-US" sz="2200" dirty="0">
              <a:ea typeface="Calibri"/>
              <a:cs typeface="Calibri"/>
            </a:endParaRPr>
          </a:p>
          <a:p>
            <a:r>
              <a:rPr lang="en-US" sz="2200" dirty="0"/>
              <a:t>Social media also has a Call to Action (CTA), such as promotions and contests encouraging users to act. It caters to different interests and preferences, providing a diverse range of content to entertain, educate, inform, and engage audiences.</a:t>
            </a: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11" name="Picture Placeholder 10" descr="Screenshot of Cell phone ad.">
            <a:extLst>
              <a:ext uri="{FF2B5EF4-FFF2-40B4-BE49-F238E27FC236}">
                <a16:creationId xmlns:a16="http://schemas.microsoft.com/office/drawing/2014/main" id="{2D25DEFD-82BC-3BE2-017C-EB095594947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7491" y="1027906"/>
            <a:ext cx="3413125" cy="457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A98FF-7F79-0228-C89C-6E285BDFD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SAFE INFANT SLEEP</a:t>
            </a:r>
          </a:p>
        </p:txBody>
      </p:sp>
    </p:spTree>
    <p:extLst>
      <p:ext uri="{BB962C8B-B14F-4D97-AF65-F5344CB8AC3E}">
        <p14:creationId xmlns:p14="http://schemas.microsoft.com/office/powerpoint/2010/main" val="288490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B8BFA-B261-ED4F-9C15-A15278D6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01" y="222851"/>
            <a:ext cx="10515600" cy="1167588"/>
          </a:xfrm>
        </p:spPr>
        <p:txBody>
          <a:bodyPr/>
          <a:lstStyle/>
          <a:p>
            <a:r>
              <a:rPr lang="en-US" dirty="0"/>
              <a:t>Special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C51A6-F0C2-4E8F-539F-A38C4580D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801" y="4602251"/>
            <a:ext cx="7419181" cy="2886036"/>
          </a:xfrm>
        </p:spPr>
        <p:txBody>
          <a:bodyPr vert="horz" lIns="0" tIns="0" rIns="0" bIns="0" rtlCol="0" anchor="b">
            <a:noAutofit/>
          </a:bodyPr>
          <a:lstStyle/>
          <a:p>
            <a:pPr marL="0" indent="0">
              <a:buNone/>
            </a:pPr>
            <a:r>
              <a:rPr lang="en-US" b="1" dirty="0"/>
              <a:t>Some special dates are:</a:t>
            </a:r>
            <a:endParaRPr lang="en-US" b="1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200" dirty="0">
                <a:cs typeface="Calibri"/>
              </a:rPr>
              <a:t>National Breastfeeding Month - August</a:t>
            </a:r>
          </a:p>
          <a:p>
            <a:pPr>
              <a:buFont typeface="Arial"/>
              <a:buChar char="•"/>
            </a:pPr>
            <a:r>
              <a:rPr lang="en-US" sz="2200" dirty="0">
                <a:cs typeface="Calibri"/>
              </a:rPr>
              <a:t>World Breastfeeding Week – August 1st – 7th</a:t>
            </a:r>
          </a:p>
          <a:p>
            <a:pPr>
              <a:buFont typeface="Arial"/>
              <a:buChar char="•"/>
            </a:pPr>
            <a:r>
              <a:rPr lang="en-US" sz="2200" dirty="0">
                <a:cs typeface="Calibri"/>
              </a:rPr>
              <a:t>Sudden Infant Death Syndrome Awareness Month–  October </a:t>
            </a:r>
          </a:p>
          <a:p>
            <a:pPr>
              <a:buFont typeface="Arial"/>
              <a:buChar char="•"/>
            </a:pPr>
            <a:r>
              <a:rPr lang="en-US" sz="2200" dirty="0">
                <a:cs typeface="Calibri"/>
              </a:rPr>
              <a:t>Sudden Infant Death Syndrome Day – October 15th</a:t>
            </a: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1773D-4162-B651-B567-738C15D3C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SAFE INFANT SLEEP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5B04F4-BC42-82C8-0010-5BB31AAC8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95" y="1390439"/>
            <a:ext cx="10905892" cy="117955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Calibri"/>
                <a:ea typeface="Fira Sans"/>
                <a:cs typeface="Calibri"/>
                <a:sym typeface="Fira Sans"/>
              </a:rPr>
              <a:t>By posting on national awareness dates, organizations can reach a wider audience and create evergreen, relevant content. These posts can also be a way to show support for important causes and events and to foster engagement with followers.</a:t>
            </a:r>
            <a:endParaRPr lang="en-US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76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B8BFA-B261-ED4F-9C15-A15278D6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469"/>
            <a:ext cx="10515600" cy="1167588"/>
          </a:xfrm>
        </p:spPr>
        <p:txBody>
          <a:bodyPr/>
          <a:lstStyle/>
          <a:p>
            <a:r>
              <a:rPr lang="en-US" dirty="0"/>
              <a:t>Special Dates </a:t>
            </a:r>
            <a:r>
              <a:rPr lang="en-US" sz="2000" dirty="0"/>
              <a:t>cont.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11BA36-D24A-A6A8-0359-F220D9C22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1284"/>
            <a:ext cx="5181600" cy="423684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333333"/>
                </a:solidFill>
                <a:latin typeface="Calibri"/>
                <a:cs typeface="Calibri"/>
                <a:sym typeface="Fira Sans"/>
              </a:rPr>
              <a:t>Post on World Breastfeeding Week, to raise awareness and support for breastfeeding and maternal and child health.</a:t>
            </a:r>
            <a:endParaRPr lang="en-US" sz="2200" dirty="0">
              <a:solidFill>
                <a:srgbClr val="333333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333333"/>
                </a:solidFill>
                <a:latin typeface="Calibri"/>
                <a:cs typeface="Calibri"/>
                <a:sym typeface="Fira Sans"/>
              </a:rPr>
              <a:t>On the </a:t>
            </a:r>
            <a:r>
              <a:rPr lang="en-US" sz="2200" dirty="0"/>
              <a:t>Sudden Infant Death Syndrome </a:t>
            </a:r>
            <a:r>
              <a:rPr lang="en-US" sz="2200" dirty="0">
                <a:solidFill>
                  <a:srgbClr val="333333"/>
                </a:solidFill>
                <a:latin typeface="Calibri"/>
                <a:cs typeface="Calibri"/>
                <a:sym typeface="Fira Sans"/>
              </a:rPr>
              <a:t>Day and </a:t>
            </a:r>
            <a:r>
              <a:rPr lang="en-US" sz="2200" dirty="0"/>
              <a:t>Sudden Infant Death Syndrome Awareness Month</a:t>
            </a:r>
            <a:r>
              <a:rPr lang="en-US" sz="2200" dirty="0">
                <a:solidFill>
                  <a:srgbClr val="333333"/>
                </a:solidFill>
                <a:latin typeface="Calibri"/>
                <a:cs typeface="Calibri"/>
                <a:sym typeface="Fira Sans"/>
              </a:rPr>
              <a:t>, post to raise awareness and educate parents and caregivers about safe sleep practices for infants, which can reduce the risk of sudden infant death syndrome (SIDS).</a:t>
            </a:r>
            <a:r>
              <a:rPr lang="en-US" sz="2200" dirty="0">
                <a:solidFill>
                  <a:srgbClr val="3F3F3F"/>
                </a:solidFill>
                <a:latin typeface="Helvetica"/>
                <a:cs typeface="Helvetica"/>
              </a:rPr>
              <a:t> </a:t>
            </a:r>
            <a:endParaRPr lang="en-US" sz="2200" dirty="0">
              <a:solidFill>
                <a:srgbClr val="3F3F3F"/>
              </a:solidFill>
              <a:effectLst/>
              <a:latin typeface="Helvetica" pitchFamily="2" charset="0"/>
              <a:cs typeface="Helvetica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8AC8779-2E8E-EBEB-BBF6-085ECBC6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1284"/>
            <a:ext cx="5181600" cy="423684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Click on the link below to know more about special dates.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1800" i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i="1" dirty="0">
                <a:latin typeface="Calibri"/>
                <a:cs typeface="Calibri"/>
              </a:rPr>
              <a:t>Or copy this link on website address bar: </a:t>
            </a:r>
            <a:r>
              <a:rPr lang="en-US" sz="1800" i="1" dirty="0">
                <a:latin typeface="Calibri"/>
                <a:cs typeface="Calibri"/>
                <a:hlinkClick r:id="rId3"/>
              </a:rPr>
              <a:t>https://health.gov/news/category/national-health-observances</a:t>
            </a:r>
            <a:r>
              <a:rPr lang="en-US" sz="1800" i="1" dirty="0">
                <a:latin typeface="Calibri"/>
                <a:cs typeface="Calibri"/>
              </a:rPr>
              <a:t> </a:t>
            </a: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You can bookmark the link to check updated observances regularly.</a:t>
            </a:r>
            <a:endParaRPr lang="en-US" dirty="0">
              <a:solidFill>
                <a:schemeClr val="tx2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1773D-4162-B651-B567-738C15D3C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SAFE INFANT SLEEP</a:t>
            </a:r>
          </a:p>
        </p:txBody>
      </p:sp>
      <p:sp>
        <p:nvSpPr>
          <p:cNvPr id="12" name="Google Shape;414;g1cf8959e19e_0_129">
            <a:extLst>
              <a:ext uri="{FF2B5EF4-FFF2-40B4-BE49-F238E27FC236}">
                <a16:creationId xmlns:a16="http://schemas.microsoft.com/office/drawing/2014/main" id="{FA7AF404-FA68-C0C5-80E5-F0115E9B70B4}"/>
              </a:ext>
            </a:extLst>
          </p:cNvPr>
          <p:cNvSpPr/>
          <p:nvPr/>
        </p:nvSpPr>
        <p:spPr>
          <a:xfrm>
            <a:off x="6821309" y="2647266"/>
            <a:ext cx="3883382" cy="638537"/>
          </a:xfrm>
          <a:prstGeom prst="roundRect">
            <a:avLst>
              <a:gd name="adj" fmla="val 40215"/>
            </a:avLst>
          </a:prstGeom>
          <a:noFill/>
          <a:ln w="28575"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Health Observances</a:t>
            </a:r>
            <a:endParaRPr 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 descr="Cursor outline">
            <a:extLst>
              <a:ext uri="{FF2B5EF4-FFF2-40B4-BE49-F238E27FC236}">
                <a16:creationId xmlns:a16="http://schemas.microsoft.com/office/drawing/2014/main" id="{726600FB-6BC5-14E1-8D2D-FF4CD7AFF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4594" y="31586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9FF273-E83F-DF3D-81EF-BFD63786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932"/>
            <a:ext cx="5157787" cy="1186173"/>
          </a:xfrm>
        </p:spPr>
        <p:txBody>
          <a:bodyPr/>
          <a:lstStyle/>
          <a:p>
            <a:r>
              <a:rPr lang="en-US" dirty="0"/>
              <a:t>Evergreen 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CC65B-8A49-589E-2748-66C544F4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4504"/>
            <a:ext cx="5687469" cy="823912"/>
          </a:xfrm>
        </p:spPr>
        <p:txBody>
          <a:bodyPr>
            <a:normAutofit/>
          </a:bodyPr>
          <a:lstStyle/>
          <a:p>
            <a:r>
              <a:rPr lang="en-US" dirty="0"/>
              <a:t>It is highly recommended to share evergreen content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462FD6-3279-E166-BA2E-552033BB5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2758"/>
            <a:ext cx="5892340" cy="368458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200" b="0" dirty="0"/>
              <a:t>Evergreen content is useful and relevant information that doesn’t expire.</a:t>
            </a:r>
            <a:endParaRPr lang="en-US" sz="2200" b="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solidFill>
                <a:srgbClr val="333333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333333"/>
                </a:solidFill>
                <a:latin typeface="Calibri"/>
                <a:ea typeface="Fira Sans"/>
                <a:cs typeface="Calibri"/>
                <a:sym typeface="Fira Sans"/>
              </a:rPr>
              <a:t>Some examples of evergreen content are:</a:t>
            </a:r>
            <a:r>
              <a:rPr lang="en-US" sz="2200" b="1" dirty="0">
                <a:latin typeface="Calibri"/>
                <a:ea typeface="Fira Sans"/>
                <a:cs typeface="Calibri"/>
                <a:sym typeface="Fira Sans"/>
              </a:rPr>
              <a:t> </a:t>
            </a:r>
          </a:p>
          <a:p>
            <a:pPr marL="342900" indent="-342900"/>
            <a:r>
              <a:rPr lang="en-US" sz="2200" dirty="0">
                <a:solidFill>
                  <a:srgbClr val="333333"/>
                </a:solidFill>
                <a:latin typeface="Calibri"/>
                <a:ea typeface="Fira Sans"/>
                <a:cs typeface="Calibri"/>
                <a:sym typeface="Fira Sans"/>
              </a:rPr>
              <a:t>How-to guides</a:t>
            </a:r>
            <a:r>
              <a:rPr lang="en-US" sz="2200" dirty="0">
                <a:latin typeface="Calibri"/>
                <a:ea typeface="Fira Sans"/>
                <a:cs typeface="Calibri"/>
                <a:sym typeface="Fira Sans"/>
              </a:rPr>
              <a:t> </a:t>
            </a:r>
            <a:endParaRPr lang="en-US" sz="2200" dirty="0">
              <a:solidFill>
                <a:srgbClr val="333333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  <a:ea typeface="Fira Sans"/>
                <a:cs typeface="Calibri"/>
                <a:sym typeface="Fira Sans"/>
              </a:rPr>
              <a:t>Tutorials</a:t>
            </a:r>
            <a:endParaRPr lang="en-US" sz="2200" dirty="0">
              <a:solidFill>
                <a:srgbClr val="333333"/>
              </a:solidFill>
              <a:latin typeface="Calibri"/>
              <a:ea typeface="Fira Sans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  <a:ea typeface="Fira Sans"/>
                <a:cs typeface="Calibri"/>
                <a:sym typeface="Fira Sans"/>
              </a:rPr>
              <a:t>Tips</a:t>
            </a:r>
            <a:endParaRPr lang="en-US" sz="2200" dirty="0">
              <a:solidFill>
                <a:srgbClr val="333333"/>
              </a:solidFill>
              <a:latin typeface="Calibri"/>
              <a:ea typeface="Fira Sans"/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  <a:ea typeface="Fira Sans"/>
                <a:cs typeface="Calibri"/>
                <a:sym typeface="Fira Sans"/>
              </a:rPr>
              <a:t>Lists of recommendations</a:t>
            </a:r>
            <a:endParaRPr lang="en-US" sz="2200" dirty="0">
              <a:solidFill>
                <a:srgbClr val="333333"/>
              </a:solidFill>
              <a:latin typeface="Calibri"/>
              <a:ea typeface="Fira Sans"/>
              <a:cs typeface="Calibri"/>
            </a:endParaRPr>
          </a:p>
          <a:p>
            <a:pPr marL="0" indent="0">
              <a:buNone/>
            </a:pPr>
            <a:endParaRPr lang="en-US" sz="2200" b="0" dirty="0">
              <a:cs typeface="Calibri"/>
            </a:endParaRPr>
          </a:p>
          <a:p>
            <a:endParaRPr lang="en-US" sz="2200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DBCAC-42AF-C359-9ED5-265317B7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SAFE INFANT SLEEP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EBC1FA-1036-7B9E-614C-8D16076C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7257" y="-1"/>
            <a:ext cx="56647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3" descr="Safe Infant Sleep Checklist">
            <a:extLst>
              <a:ext uri="{FF2B5EF4-FFF2-40B4-BE49-F238E27FC236}">
                <a16:creationId xmlns:a16="http://schemas.microsoft.com/office/drawing/2014/main" id="{6ED06B1F-B319-BBF3-AF20-3A3461D02FD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/>
          <a:stretch>
            <a:fillRect/>
          </a:stretch>
        </p:blipFill>
        <p:spPr>
          <a:xfrm>
            <a:off x="6930282" y="148442"/>
            <a:ext cx="5063563" cy="65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fe Infant Sleep">
      <a:dk1>
        <a:srgbClr val="00308B"/>
      </a:dk1>
      <a:lt1>
        <a:srgbClr val="FFFFFF"/>
      </a:lt1>
      <a:dk2>
        <a:srgbClr val="008E8B"/>
      </a:dk2>
      <a:lt2>
        <a:srgbClr val="A3E5DC"/>
      </a:lt2>
      <a:accent1>
        <a:srgbClr val="39CFC2"/>
      </a:accent1>
      <a:accent2>
        <a:srgbClr val="57AAE8"/>
      </a:accent2>
      <a:accent3>
        <a:srgbClr val="FFAD00"/>
      </a:accent3>
      <a:accent4>
        <a:srgbClr val="FEE8E3"/>
      </a:accent4>
      <a:accent5>
        <a:srgbClr val="4176B2"/>
      </a:accent5>
      <a:accent6>
        <a:srgbClr val="05A29A"/>
      </a:accent6>
      <a:hlink>
        <a:srgbClr val="5695D4"/>
      </a:hlink>
      <a:folHlink>
        <a:srgbClr val="94DD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001000700007-Outreach Strategists SISPowerPointTemplate - 03 23 2023" id="{B07E0C13-FD68-3942-B623-4C6B7113F7BB}" vid="{BF1751A1-77C4-D943-A009-3A2311000907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2CF65D1A5004B897112843DC3BD44" ma:contentTypeVersion="15" ma:contentTypeDescription="Create a new document." ma:contentTypeScope="" ma:versionID="aa256a81d1f3cf7b1a1d56d63ad817cc">
  <xsd:schema xmlns:xsd="http://www.w3.org/2001/XMLSchema" xmlns:xs="http://www.w3.org/2001/XMLSchema" xmlns:p="http://schemas.microsoft.com/office/2006/metadata/properties" xmlns:ns2="44b85690-38a0-4238-97af-f13e88c31af1" xmlns:ns3="d853a810-d2a2-4c28-9ad9-9100c9a22e04" xmlns:ns4="b4043770-4d6f-4425-8566-5570b5e2c0f1" targetNamespace="http://schemas.microsoft.com/office/2006/metadata/properties" ma:root="true" ma:fieldsID="edf8af3c78e850379596034a2d6375f3" ns2:_="" ns3:_="" ns4:_="">
    <xsd:import namespace="44b85690-38a0-4238-97af-f13e88c31af1"/>
    <xsd:import namespace="d853a810-d2a2-4c28-9ad9-9100c9a22e04"/>
    <xsd:import namespace="b4043770-4d6f-4425-8566-5570b5e2c0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85690-38a0-4238-97af-f13e88c31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268a840-6800-493d-8896-4a094d2b26ac}" ma:internalName="TaxCatchAll" ma:showField="CatchAllData" ma:web="b4043770-4d6f-4425-8566-5570b5e2c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43770-4d6f-4425-8566-5570b5e2c0f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lcf76f155ced4ddcb4097134ff3c332f xmlns="44b85690-38a0-4238-97af-f13e88c31a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E7516B-1690-49E4-BE6E-3E3A73031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85690-38a0-4238-97af-f13e88c31af1"/>
    <ds:schemaRef ds:uri="d853a810-d2a2-4c28-9ad9-9100c9a22e04"/>
    <ds:schemaRef ds:uri="b4043770-4d6f-4425-8566-5570b5e2c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D057AB-0E7F-4307-92ED-9116A44A4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FF432-9E49-44CD-BFD9-F0242A2371B2}">
  <ds:schemaRefs>
    <ds:schemaRef ds:uri="3d6094a0-a459-4b78-9763-5b6e174eeb52"/>
    <ds:schemaRef ds:uri="697b5633-c6d3-4fd0-85bc-c57fd8b3eb46"/>
    <ds:schemaRef ds:uri="d853a810-d2a2-4c28-9ad9-9100c9a22e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4b85690-38a0-4238-97af-f13e88c31a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677</Words>
  <Application>Microsoft Office PowerPoint</Application>
  <PresentationFormat>Widescreen</PresentationFormat>
  <Paragraphs>80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Fira Sans</vt:lpstr>
      <vt:lpstr>Fira Sans SemiBold</vt:lpstr>
      <vt:lpstr>Helvetica</vt:lpstr>
      <vt:lpstr>Open Sans ExtraBold</vt:lpstr>
      <vt:lpstr>Open Sans Light</vt:lpstr>
      <vt:lpstr>Office Theme</vt:lpstr>
      <vt:lpstr>Safe Infant Sleep Social Media Toolkit </vt:lpstr>
      <vt:lpstr>General Elements</vt:lpstr>
      <vt:lpstr>Social Media Content Plan</vt:lpstr>
      <vt:lpstr>Social Media Content Plan </vt:lpstr>
      <vt:lpstr>Personalizing content</vt:lpstr>
      <vt:lpstr>Personalizing content cont.</vt:lpstr>
      <vt:lpstr>Special Dates</vt:lpstr>
      <vt:lpstr>Special Dates cont.</vt:lpstr>
      <vt:lpstr>Evergreen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Infant Sleep Social Media Toolkit</dc:title>
  <dc:creator>DSHS</dc:creator>
  <cp:lastModifiedBy>Zamora,Esteban  (DSHS)</cp:lastModifiedBy>
  <cp:revision>22</cp:revision>
  <dcterms:created xsi:type="dcterms:W3CDTF">2023-03-28T15:38:34Z</dcterms:created>
  <dcterms:modified xsi:type="dcterms:W3CDTF">2023-09-01T19:41:44Z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0x0101004CC2CF65D1A5004B897112843DC3BD44</vt:lpwstr>
  </property>
  <property fmtid="{D5CDD505-2E9C-101B-9397-08002B2CF9AE}" pid="3" name="MediaServiceImageTags">
    <vt:lpwstr/>
  </property>
</Properties>
</file>