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10" r:id="rId1"/>
  </p:sldMasterIdLst>
  <p:notesMasterIdLst>
    <p:notesMasterId r:id="rId21"/>
  </p:notesMasterIdLst>
  <p:sldIdLst>
    <p:sldId id="256" r:id="rId2"/>
    <p:sldId id="259" r:id="rId3"/>
    <p:sldId id="266" r:id="rId4"/>
    <p:sldId id="267" r:id="rId5"/>
    <p:sldId id="264" r:id="rId6"/>
    <p:sldId id="269" r:id="rId7"/>
    <p:sldId id="268" r:id="rId8"/>
    <p:sldId id="275" r:id="rId9"/>
    <p:sldId id="257" r:id="rId10"/>
    <p:sldId id="258" r:id="rId11"/>
    <p:sldId id="283" r:id="rId12"/>
    <p:sldId id="284" r:id="rId13"/>
    <p:sldId id="277" r:id="rId14"/>
    <p:sldId id="279" r:id="rId15"/>
    <p:sldId id="272" r:id="rId16"/>
    <p:sldId id="282" r:id="rId17"/>
    <p:sldId id="276" r:id="rId18"/>
    <p:sldId id="261"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2" autoAdjust="0"/>
    <p:restoredTop sz="94660"/>
  </p:normalViewPr>
  <p:slideViewPr>
    <p:cSldViewPr snapToGrid="0">
      <p:cViewPr varScale="1">
        <p:scale>
          <a:sx n="65" d="100"/>
          <a:sy n="65" d="100"/>
        </p:scale>
        <p:origin x="79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36A4B-5431-48D1-B865-C10413B8647A}"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698A3-28ED-4B71-A367-4B26B47AF2A6}" type="slidenum">
              <a:rPr lang="en-US" smtClean="0"/>
              <a:t>‹#›</a:t>
            </a:fld>
            <a:endParaRPr lang="en-US"/>
          </a:p>
        </p:txBody>
      </p:sp>
    </p:spTree>
    <p:extLst>
      <p:ext uri="{BB962C8B-B14F-4D97-AF65-F5344CB8AC3E}">
        <p14:creationId xmlns:p14="http://schemas.microsoft.com/office/powerpoint/2010/main" val="1219138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FLA = </a:t>
            </a:r>
            <a:r>
              <a:rPr lang="en-US" dirty="0" err="1"/>
              <a:t>Acanthamoeba</a:t>
            </a:r>
            <a:r>
              <a:rPr lang="en-US" dirty="0"/>
              <a:t>, Balamuthia, </a:t>
            </a:r>
            <a:r>
              <a:rPr lang="en-US" dirty="0" err="1"/>
              <a:t>Naegleria</a:t>
            </a:r>
            <a:endParaRPr lang="en-US" dirty="0"/>
          </a:p>
          <a:p>
            <a:endParaRPr lang="en-US" dirty="0"/>
          </a:p>
          <a:p>
            <a:r>
              <a:rPr lang="en-US" dirty="0"/>
              <a:t>Susceptibility tests:  malaria, Trichomonas</a:t>
            </a:r>
          </a:p>
          <a:p>
            <a:endParaRPr lang="en-US" dirty="0"/>
          </a:p>
          <a:p>
            <a:r>
              <a:rPr lang="en-US" dirty="0"/>
              <a:t>Identification:  FLA, </a:t>
            </a:r>
            <a:r>
              <a:rPr lang="en-US" dirty="0" err="1"/>
              <a:t>Leishmania</a:t>
            </a:r>
            <a:endParaRPr lang="en-US" dirty="0"/>
          </a:p>
          <a:p>
            <a:endParaRPr lang="en-US" dirty="0"/>
          </a:p>
          <a:p>
            <a:r>
              <a:rPr lang="en-US" dirty="0"/>
              <a:t>Special studies:  FLA, Cryptosporidium, Toxoplasma</a:t>
            </a:r>
          </a:p>
        </p:txBody>
      </p:sp>
      <p:sp>
        <p:nvSpPr>
          <p:cNvPr id="4" name="Slide Number Placeholder 3"/>
          <p:cNvSpPr>
            <a:spLocks noGrp="1"/>
          </p:cNvSpPr>
          <p:nvPr>
            <p:ph type="sldNum" sz="quarter" idx="10"/>
          </p:nvPr>
        </p:nvSpPr>
        <p:spPr/>
        <p:txBody>
          <a:bodyPr/>
          <a:lstStyle/>
          <a:p>
            <a:fld id="{4F799382-A339-4846-B4DC-049919665A86}" type="slidenum">
              <a:rPr lang="en-US" smtClean="0"/>
              <a:t>11</a:t>
            </a:fld>
            <a:endParaRPr lang="en-US"/>
          </a:p>
        </p:txBody>
      </p:sp>
    </p:spTree>
    <p:extLst>
      <p:ext uri="{BB962C8B-B14F-4D97-AF65-F5344CB8AC3E}">
        <p14:creationId xmlns:p14="http://schemas.microsoft.com/office/powerpoint/2010/main" val="408874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Lymphatic </a:t>
            </a:r>
            <a:r>
              <a:rPr lang="en-US" dirty="0" err="1"/>
              <a:t>filariasis</a:t>
            </a:r>
            <a:endParaRPr lang="en-US" dirty="0"/>
          </a:p>
        </p:txBody>
      </p:sp>
      <p:sp>
        <p:nvSpPr>
          <p:cNvPr id="4" name="Slide Number Placeholder 3"/>
          <p:cNvSpPr>
            <a:spLocks noGrp="1"/>
          </p:cNvSpPr>
          <p:nvPr>
            <p:ph type="sldNum" sz="quarter" idx="10"/>
          </p:nvPr>
        </p:nvSpPr>
        <p:spPr/>
        <p:txBody>
          <a:bodyPr/>
          <a:lstStyle/>
          <a:p>
            <a:fld id="{4F799382-A339-4846-B4DC-049919665A86}" type="slidenum">
              <a:rPr lang="en-US" smtClean="0"/>
              <a:t>12</a:t>
            </a:fld>
            <a:endParaRPr lang="en-US"/>
          </a:p>
        </p:txBody>
      </p:sp>
    </p:spTree>
    <p:extLst>
      <p:ext uri="{BB962C8B-B14F-4D97-AF65-F5344CB8AC3E}">
        <p14:creationId xmlns:p14="http://schemas.microsoft.com/office/powerpoint/2010/main" val="1028383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F1A903C0-E503-4E4D-BA13-1CBB9921EB51}" type="datetimeFigureOut">
              <a:rPr lang="en-US" smtClean="0"/>
              <a:t>2/16/2023</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4885CC8-0916-4917-8373-FE172B26F424}"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1905803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A903C0-E503-4E4D-BA13-1CBB9921EB51}"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195801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1A903C0-E503-4E4D-BA13-1CBB9921EB51}" type="datetimeFigureOut">
              <a:rPr lang="en-US" smtClean="0"/>
              <a:t>2/16/2023</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4885CC8-0916-4917-8373-FE172B26F424}"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96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A903C0-E503-4E4D-BA13-1CBB9921EB51}"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343446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F1A903C0-E503-4E4D-BA13-1CBB9921EB51}" type="datetimeFigureOut">
              <a:rPr lang="en-US" smtClean="0"/>
              <a:t>2/16/2023</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4885CC8-0916-4917-8373-FE172B26F424}"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219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A903C0-E503-4E4D-BA13-1CBB9921EB51}"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4108424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A903C0-E503-4E4D-BA13-1CBB9921EB51}"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160932068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A903C0-E503-4E4D-BA13-1CBB9921EB51}"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347853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F1A903C0-E503-4E4D-BA13-1CBB9921EB51}"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85CC8-0916-4917-8373-FE172B26F424}" type="slidenum">
              <a:rPr lang="en-US" smtClean="0"/>
              <a:t>‹#›</a:t>
            </a:fld>
            <a:endParaRPr lang="en-US"/>
          </a:p>
        </p:txBody>
      </p:sp>
    </p:spTree>
    <p:extLst>
      <p:ext uri="{BB962C8B-B14F-4D97-AF65-F5344CB8AC3E}">
        <p14:creationId xmlns:p14="http://schemas.microsoft.com/office/powerpoint/2010/main" val="161051148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1A903C0-E503-4E4D-BA13-1CBB9921EB51}" type="datetimeFigureOut">
              <a:rPr lang="en-US" smtClean="0"/>
              <a:t>2/16/2023</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4885CC8-0916-4917-8373-FE172B26F424}" type="slidenum">
              <a:rPr lang="en-US" smtClean="0"/>
              <a:t>‹#›</a:t>
            </a:fld>
            <a:endParaRPr lang="en-US"/>
          </a:p>
        </p:txBody>
      </p:sp>
    </p:spTree>
    <p:extLst>
      <p:ext uri="{BB962C8B-B14F-4D97-AF65-F5344CB8AC3E}">
        <p14:creationId xmlns:p14="http://schemas.microsoft.com/office/powerpoint/2010/main" val="198822443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1A903C0-E503-4E4D-BA13-1CBB9921EB51}" type="datetimeFigureOut">
              <a:rPr lang="en-US" smtClean="0"/>
              <a:t>2/16/2023</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4885CC8-0916-4917-8373-FE172B26F424}" type="slidenum">
              <a:rPr lang="en-US" smtClean="0"/>
              <a:t>‹#›</a:t>
            </a:fld>
            <a:endParaRPr lang="en-US"/>
          </a:p>
        </p:txBody>
      </p:sp>
    </p:spTree>
    <p:extLst>
      <p:ext uri="{BB962C8B-B14F-4D97-AF65-F5344CB8AC3E}">
        <p14:creationId xmlns:p14="http://schemas.microsoft.com/office/powerpoint/2010/main" val="209934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1A903C0-E503-4E4D-BA13-1CBB9921EB51}" type="datetimeFigureOut">
              <a:rPr lang="en-US" smtClean="0"/>
              <a:t>2/16/2023</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4885CC8-0916-4917-8373-FE172B26F424}"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126278"/>
      </p:ext>
    </p:extLst>
  </p:cSld>
  <p:clrMap bg1="lt1" tx1="dk1" bg2="lt2" tx2="dk2" accent1="accent1" accent2="accent2" accent3="accent3" accent4="accent4" accent5="accent5" accent6="accent6" hlink="hlink" folHlink="folHlink"/>
  <p:sldLayoutIdLst>
    <p:sldLayoutId id="2147484911" r:id="rId1"/>
    <p:sldLayoutId id="2147484912" r:id="rId2"/>
    <p:sldLayoutId id="2147484913" r:id="rId3"/>
    <p:sldLayoutId id="2147484914" r:id="rId4"/>
    <p:sldLayoutId id="2147484915" r:id="rId5"/>
    <p:sldLayoutId id="2147484916" r:id="rId6"/>
    <p:sldLayoutId id="2147484917" r:id="rId7"/>
    <p:sldLayoutId id="2147484918" r:id="rId8"/>
    <p:sldLayoutId id="2147484919" r:id="rId9"/>
    <p:sldLayoutId id="2147484920" r:id="rId10"/>
    <p:sldLayoutId id="214748492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cdc.gov/laboratory/specimen-submission/pdf/form-50-34.pdf" TargetMode="External"/><Relationship Id="rId2" Type="http://schemas.openxmlformats.org/officeDocument/2006/relationships/hyperlink" Target="http://www.cdc.gov/laboratory/specimen-submission/cdc-lab-tests.pdf"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dshs.texas.gov/lab/mrs_forms.shtm" TargetMode="External"/><Relationship Id="rId2" Type="http://schemas.openxmlformats.org/officeDocument/2006/relationships/hyperlink" Target="http://www.dshs.texas.gov/lab/MRS_shipping.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pdx@cdc.gov?subject=Request%20for%20Diagnostic%20Assistance" TargetMode="External"/><Relationship Id="rId2" Type="http://schemas.openxmlformats.org/officeDocument/2006/relationships/hyperlink" Target="http://www.cdc.gov/dpd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dc.gov/immigrantrefugeehealth/guidelines/domestic/intestinal-parasites-domestic.html" TargetMode="External"/><Relationship Id="rId2" Type="http://schemas.openxmlformats.org/officeDocument/2006/relationships/hyperlink" Target="http://www.cdc.gov/dpdx/" TargetMode="External"/><Relationship Id="rId1" Type="http://schemas.openxmlformats.org/officeDocument/2006/relationships/slideLayout" Target="../slideLayouts/slideLayout2.xml"/><Relationship Id="rId5" Type="http://schemas.openxmlformats.org/officeDocument/2006/relationships/hyperlink" Target="http://wwwnc.cdc.gov/travel/" TargetMode="External"/><Relationship Id="rId4" Type="http://schemas.openxmlformats.org/officeDocument/2006/relationships/hyperlink" Target="http://www.cdc.gov/immigrantrefugeehealth/guidelines/domestic/malaria-guidelines-domestic.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Laboratory Testing for Human Parasites</a:t>
            </a:r>
          </a:p>
        </p:txBody>
      </p:sp>
      <p:sp>
        <p:nvSpPr>
          <p:cNvPr id="3" name="Subtitle 2"/>
          <p:cNvSpPr>
            <a:spLocks noGrp="1"/>
          </p:cNvSpPr>
          <p:nvPr>
            <p:ph type="subTitle" idx="1"/>
          </p:nvPr>
        </p:nvSpPr>
        <p:spPr>
          <a:xfrm>
            <a:off x="7920752" y="4802659"/>
            <a:ext cx="3793678" cy="1180478"/>
          </a:xfrm>
        </p:spPr>
        <p:txBody>
          <a:bodyPr>
            <a:normAutofit fontScale="85000" lnSpcReduction="20000"/>
          </a:bodyPr>
          <a:lstStyle/>
          <a:p>
            <a:r>
              <a:rPr lang="en-US" dirty="0"/>
              <a:t>Cathy Snider, MPH, MT(ASCP)</a:t>
            </a:r>
          </a:p>
          <a:p>
            <a:r>
              <a:rPr lang="en-US" dirty="0"/>
              <a:t>Medical Parasitology Team Lead</a:t>
            </a:r>
          </a:p>
          <a:p>
            <a:r>
              <a:rPr lang="en-US" dirty="0"/>
              <a:t>DSHS Laboratory</a:t>
            </a:r>
          </a:p>
        </p:txBody>
      </p:sp>
      <p:sp>
        <p:nvSpPr>
          <p:cNvPr id="4" name="Subtitle 2"/>
          <p:cNvSpPr txBox="1">
            <a:spLocks/>
          </p:cNvSpPr>
          <p:nvPr/>
        </p:nvSpPr>
        <p:spPr>
          <a:xfrm>
            <a:off x="7974296" y="4051566"/>
            <a:ext cx="3793678" cy="1037760"/>
          </a:xfrm>
          <a:prstGeom prst="rect">
            <a:avLst/>
          </a:prstGeom>
        </p:spPr>
        <p:txBody>
          <a:bodyPr vert="horz" lIns="91440" tIns="45720" rIns="91440" bIns="45720" rtlCol="0" anchor="t">
            <a:normAutofit/>
          </a:bodyPr>
          <a:lstStyle>
            <a:lvl1pPr marL="0" indent="0" algn="l" defTabSz="914400" rtl="0" eaLnBrk="1" latinLnBrk="0" hangingPunct="1">
              <a:lnSpc>
                <a:spcPct val="130000"/>
              </a:lnSpc>
              <a:spcBef>
                <a:spcPts val="930"/>
              </a:spcBef>
              <a:buFont typeface="Corbel" panose="020B0503020204020204" pitchFamily="34" charset="0"/>
              <a:buNone/>
              <a:defRPr sz="2000" kern="1200" baseline="0">
                <a:solidFill>
                  <a:schemeClr val="bg2"/>
                </a:solidFill>
                <a:latin typeface="+mn-lt"/>
                <a:ea typeface="+mn-ea"/>
                <a:cs typeface="+mn-cs"/>
              </a:defRPr>
            </a:lvl1pPr>
            <a:lvl2pPr marL="457200" indent="0" algn="ctr" defTabSz="914400" rtl="0" eaLnBrk="1" latinLnBrk="0" hangingPunct="1">
              <a:lnSpc>
                <a:spcPct val="111000"/>
              </a:lnSpc>
              <a:spcBef>
                <a:spcPts val="930"/>
              </a:spcBef>
              <a:buFont typeface="Corbel" panose="020B0503020204020204" pitchFamily="34" charset="0"/>
              <a:buNone/>
              <a:defRPr sz="2000" kern="1200">
                <a:solidFill>
                  <a:schemeClr val="tx2">
                    <a:lumMod val="75000"/>
                    <a:lumOff val="25000"/>
                  </a:schemeClr>
                </a:solidFill>
                <a:latin typeface="+mn-lt"/>
                <a:ea typeface="+mn-ea"/>
                <a:cs typeface="+mn-cs"/>
              </a:defRPr>
            </a:lvl2pPr>
            <a:lvl3pPr marL="914400" indent="0" algn="ctr" defTabSz="914400" rtl="0" eaLnBrk="1" latinLnBrk="0" hangingPunct="1">
              <a:lnSpc>
                <a:spcPct val="111000"/>
              </a:lnSpc>
              <a:spcBef>
                <a:spcPts val="930"/>
              </a:spcBef>
              <a:buFont typeface="Corbel" panose="020B0503020204020204" pitchFamily="34" charset="0"/>
              <a:buNone/>
              <a:defRPr sz="1800" i="1" kern="1200">
                <a:solidFill>
                  <a:schemeClr val="tx2">
                    <a:lumMod val="75000"/>
                    <a:lumOff val="25000"/>
                  </a:schemeClr>
                </a:solidFill>
                <a:latin typeface="+mn-lt"/>
                <a:ea typeface="+mn-ea"/>
                <a:cs typeface="+mn-cs"/>
              </a:defRPr>
            </a:lvl3pPr>
            <a:lvl4pPr marL="1371600" indent="0" algn="ctr" defTabSz="914400" rtl="0" eaLnBrk="1" latinLnBrk="0" hangingPunct="1">
              <a:lnSpc>
                <a:spcPct val="111000"/>
              </a:lnSpc>
              <a:spcBef>
                <a:spcPts val="930"/>
              </a:spcBef>
              <a:buFont typeface="Corbel" panose="020B0503020204020204" pitchFamily="34" charset="0"/>
              <a:buNone/>
              <a:defRPr sz="1600" kern="1200">
                <a:solidFill>
                  <a:schemeClr val="tx2">
                    <a:lumMod val="75000"/>
                    <a:lumOff val="25000"/>
                  </a:schemeClr>
                </a:solidFill>
                <a:latin typeface="+mn-lt"/>
                <a:ea typeface="+mn-ea"/>
                <a:cs typeface="+mn-cs"/>
              </a:defRPr>
            </a:lvl4pPr>
            <a:lvl5pPr marL="1828800" indent="0" algn="ctr" defTabSz="914400" rtl="0" eaLnBrk="1" latinLnBrk="0" hangingPunct="1">
              <a:lnSpc>
                <a:spcPct val="111000"/>
              </a:lnSpc>
              <a:spcBef>
                <a:spcPts val="930"/>
              </a:spcBef>
              <a:buFont typeface="Corbel" panose="020B0503020204020204" pitchFamily="34" charset="0"/>
              <a:buNone/>
              <a:defRPr sz="1600" i="1" kern="1200">
                <a:solidFill>
                  <a:schemeClr val="tx2">
                    <a:lumMod val="75000"/>
                    <a:lumOff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r>
              <a:rPr lang="en-US"/>
              <a:t>Intestinal, Blood, and Tissue</a:t>
            </a:r>
            <a:endParaRPr lang="en-US" dirty="0"/>
          </a:p>
        </p:txBody>
      </p:sp>
    </p:spTree>
    <p:extLst>
      <p:ext uri="{BB962C8B-B14F-4D97-AF65-F5344CB8AC3E}">
        <p14:creationId xmlns:p14="http://schemas.microsoft.com/office/powerpoint/2010/main" val="355379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Other Parasite Testing at DSHS</a:t>
            </a:r>
          </a:p>
        </p:txBody>
      </p:sp>
      <p:sp>
        <p:nvSpPr>
          <p:cNvPr id="3" name="Content Placeholder 2"/>
          <p:cNvSpPr>
            <a:spLocks noGrp="1"/>
          </p:cNvSpPr>
          <p:nvPr>
            <p:ph idx="1"/>
          </p:nvPr>
        </p:nvSpPr>
        <p:spPr>
          <a:xfrm>
            <a:off x="4155311" y="2438400"/>
            <a:ext cx="7548960" cy="3651504"/>
          </a:xfrm>
        </p:spPr>
        <p:txBody>
          <a:bodyPr>
            <a:normAutofit/>
          </a:bodyPr>
          <a:lstStyle/>
          <a:p>
            <a:pPr>
              <a:buFont typeface="Arial" panose="020B0604020202020204" pitchFamily="34" charset="0"/>
              <a:buChar char="•"/>
            </a:pPr>
            <a:r>
              <a:rPr lang="en-US" sz="2200" b="1" dirty="0"/>
              <a:t>Schistosoma serology</a:t>
            </a:r>
          </a:p>
          <a:p>
            <a:pPr>
              <a:buFont typeface="Arial" panose="020B0604020202020204" pitchFamily="34" charset="0"/>
              <a:buChar char="•"/>
            </a:pPr>
            <a:r>
              <a:rPr lang="en-US" sz="2200" b="1" dirty="0" err="1"/>
              <a:t>Strongyloides</a:t>
            </a:r>
            <a:r>
              <a:rPr lang="en-US" sz="2200" b="1" dirty="0"/>
              <a:t> serology</a:t>
            </a:r>
          </a:p>
          <a:p>
            <a:pPr>
              <a:buFont typeface="Arial" panose="020B0604020202020204" pitchFamily="34" charset="0"/>
              <a:buChar char="•"/>
            </a:pPr>
            <a:r>
              <a:rPr lang="en-US" sz="2200" b="1" dirty="0"/>
              <a:t>Chagas serology (near future)</a:t>
            </a:r>
          </a:p>
          <a:p>
            <a:pPr>
              <a:buFont typeface="Arial" panose="020B0604020202020204" pitchFamily="34" charset="0"/>
              <a:buChar char="•"/>
            </a:pPr>
            <a:r>
              <a:rPr lang="en-US" sz="2200" b="1" dirty="0"/>
              <a:t>Malaria PCR</a:t>
            </a:r>
          </a:p>
          <a:p>
            <a:pPr>
              <a:buFont typeface="Arial" panose="020B0604020202020204" pitchFamily="34" charset="0"/>
              <a:buChar char="•"/>
            </a:pPr>
            <a:r>
              <a:rPr lang="en-US" sz="2200" b="1" dirty="0" err="1"/>
              <a:t>Cyclospora</a:t>
            </a:r>
            <a:r>
              <a:rPr lang="en-US" sz="2200" b="1" dirty="0"/>
              <a:t> PCR (very near future)</a:t>
            </a:r>
          </a:p>
          <a:p>
            <a:pPr>
              <a:buFont typeface="Arial" panose="020B0604020202020204" pitchFamily="34" charset="0"/>
              <a:buChar char="•"/>
            </a:pPr>
            <a:r>
              <a:rPr lang="en-US" sz="2200" b="1" dirty="0" err="1"/>
              <a:t>Triatomine</a:t>
            </a:r>
            <a:r>
              <a:rPr lang="en-US" sz="2200" b="1" dirty="0"/>
              <a:t> identification</a:t>
            </a:r>
          </a:p>
          <a:p>
            <a:endParaRPr lang="en-US" dirty="0"/>
          </a:p>
        </p:txBody>
      </p:sp>
    </p:spTree>
    <p:extLst>
      <p:ext uri="{BB962C8B-B14F-4D97-AF65-F5344CB8AC3E}">
        <p14:creationId xmlns:p14="http://schemas.microsoft.com/office/powerpoint/2010/main" val="1369771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Protozoa Testing at CDC</a:t>
            </a:r>
          </a:p>
        </p:txBody>
      </p:sp>
      <p:sp>
        <p:nvSpPr>
          <p:cNvPr id="3" name="Content Placeholder 2"/>
          <p:cNvSpPr>
            <a:spLocks noGrp="1"/>
          </p:cNvSpPr>
          <p:nvPr>
            <p:ph idx="1"/>
          </p:nvPr>
        </p:nvSpPr>
        <p:spPr>
          <a:xfrm>
            <a:off x="3267075" y="2438399"/>
            <a:ext cx="8437196" cy="4048125"/>
          </a:xfrm>
        </p:spPr>
        <p:txBody>
          <a:bodyPr>
            <a:noAutofit/>
          </a:bodyPr>
          <a:lstStyle/>
          <a:p>
            <a:pPr marL="0" indent="0">
              <a:buNone/>
            </a:pPr>
            <a:r>
              <a:rPr lang="en-US" sz="1600" b="1" u="sng" dirty="0"/>
              <a:t>Serological</a:t>
            </a:r>
            <a:r>
              <a:rPr lang="en-US" sz="1600" b="1" dirty="0"/>
              <a:t>		</a:t>
            </a:r>
            <a:r>
              <a:rPr lang="en-US" sz="1600" b="1" u="sng" dirty="0"/>
              <a:t>Molecular</a:t>
            </a:r>
            <a:r>
              <a:rPr lang="en-US" sz="1600" b="1" dirty="0"/>
              <a:t>			</a:t>
            </a:r>
            <a:r>
              <a:rPr lang="en-US" sz="1600" b="1" u="sng" dirty="0"/>
              <a:t>Other</a:t>
            </a:r>
          </a:p>
          <a:p>
            <a:pPr marL="0" indent="0">
              <a:buNone/>
            </a:pPr>
            <a:r>
              <a:rPr lang="en-US" sz="1600" b="1" dirty="0"/>
              <a:t>Free Living Amoeba		Free Living Amoeba		Antibiotic susceptibility</a:t>
            </a:r>
          </a:p>
          <a:p>
            <a:pPr marL="0" indent="0">
              <a:buNone/>
            </a:pPr>
            <a:r>
              <a:rPr lang="en-US" sz="1600" b="1" dirty="0" err="1"/>
              <a:t>Babesia</a:t>
            </a:r>
            <a:r>
              <a:rPr lang="en-US" sz="1600" b="1" dirty="0"/>
              <a:t>			</a:t>
            </a:r>
            <a:r>
              <a:rPr lang="en-US" sz="1600" b="1" dirty="0" err="1"/>
              <a:t>Babesia</a:t>
            </a:r>
            <a:r>
              <a:rPr lang="en-US" sz="1600" b="1" dirty="0"/>
              <a:t>			Identification (multiple tests)</a:t>
            </a:r>
          </a:p>
          <a:p>
            <a:pPr marL="0" indent="0">
              <a:buNone/>
            </a:pPr>
            <a:r>
              <a:rPr lang="en-US" sz="1600" b="1" dirty="0"/>
              <a:t>Chagas (T. </a:t>
            </a:r>
            <a:r>
              <a:rPr lang="en-US" sz="1600" b="1" dirty="0" err="1"/>
              <a:t>cruzi</a:t>
            </a:r>
            <a:r>
              <a:rPr lang="en-US" sz="1600" b="1" dirty="0"/>
              <a:t>)		Chagas (</a:t>
            </a:r>
            <a:r>
              <a:rPr lang="en-US" sz="1600" b="1" err="1"/>
              <a:t>T</a:t>
            </a:r>
            <a:r>
              <a:rPr lang="en-US" sz="1600" b="1"/>
              <a:t>. cruzi</a:t>
            </a:r>
            <a:r>
              <a:rPr lang="en-US" sz="1600" b="1" dirty="0"/>
              <a:t>)		Special Studies</a:t>
            </a:r>
          </a:p>
          <a:p>
            <a:pPr marL="0" indent="0">
              <a:buNone/>
            </a:pPr>
            <a:r>
              <a:rPr lang="en-US" sz="1600" b="1" dirty="0" err="1"/>
              <a:t>Leishmania</a:t>
            </a:r>
            <a:r>
              <a:rPr lang="en-US" sz="1600" b="1" dirty="0"/>
              <a:t> (visceral)		</a:t>
            </a:r>
            <a:r>
              <a:rPr lang="en-US" sz="1600" b="1" dirty="0" err="1"/>
              <a:t>Cyclospora</a:t>
            </a:r>
            <a:endParaRPr lang="en-US" sz="1600" b="1" dirty="0"/>
          </a:p>
          <a:p>
            <a:pPr marL="0" indent="0">
              <a:buNone/>
            </a:pPr>
            <a:r>
              <a:rPr lang="en-US" sz="1600" b="1" dirty="0"/>
              <a:t>Malaria			Entamoeba </a:t>
            </a:r>
            <a:r>
              <a:rPr lang="en-US" sz="1600" b="1" dirty="0" err="1"/>
              <a:t>histolytica</a:t>
            </a:r>
            <a:r>
              <a:rPr lang="en-US" sz="1600" b="1" dirty="0"/>
              <a:t>/</a:t>
            </a:r>
            <a:r>
              <a:rPr lang="en-US" sz="1600" b="1" dirty="0" err="1"/>
              <a:t>dispar</a:t>
            </a:r>
            <a:endParaRPr lang="en-US" sz="1600" b="1" dirty="0"/>
          </a:p>
          <a:p>
            <a:pPr marL="0" indent="0">
              <a:buNone/>
            </a:pPr>
            <a:r>
              <a:rPr lang="en-US" sz="1600" b="1" dirty="0"/>
              <a:t>			</a:t>
            </a:r>
            <a:r>
              <a:rPr lang="en-US" sz="1600" b="1" dirty="0" err="1"/>
              <a:t>Leishmania</a:t>
            </a:r>
            <a:endParaRPr lang="en-US" sz="1600" b="1" dirty="0"/>
          </a:p>
          <a:p>
            <a:pPr marL="0" indent="0">
              <a:buNone/>
            </a:pPr>
            <a:r>
              <a:rPr lang="en-US" sz="1600" b="1" u="sng" dirty="0"/>
              <a:t>Morphological</a:t>
            </a:r>
            <a:r>
              <a:rPr lang="en-US" sz="1600" b="1" dirty="0"/>
              <a:t>		Malaria</a:t>
            </a:r>
          </a:p>
          <a:p>
            <a:pPr marL="0" indent="0">
              <a:buNone/>
            </a:pPr>
            <a:r>
              <a:rPr lang="en-US" sz="1600" b="1" dirty="0"/>
              <a:t>All protozoa		Microsporidia</a:t>
            </a:r>
          </a:p>
          <a:p>
            <a:pPr marL="0" indent="0">
              <a:buNone/>
            </a:pPr>
            <a:r>
              <a:rPr lang="en-US" sz="1600" b="1" dirty="0"/>
              <a:t>			Trypanosoma </a:t>
            </a:r>
            <a:r>
              <a:rPr lang="en-US" sz="1600" b="1" dirty="0" err="1"/>
              <a:t>cruzi</a:t>
            </a:r>
            <a:r>
              <a:rPr lang="en-US" sz="1600" b="1" dirty="0"/>
              <a:t> (in </a:t>
            </a:r>
            <a:r>
              <a:rPr lang="en-US" sz="1600" b="1" dirty="0" err="1"/>
              <a:t>triatomine</a:t>
            </a:r>
            <a:r>
              <a:rPr lang="en-US" sz="1600" b="1" dirty="0"/>
              <a:t>)</a:t>
            </a:r>
          </a:p>
          <a:p>
            <a:pPr marL="0" indent="0">
              <a:buNone/>
            </a:pPr>
            <a:r>
              <a:rPr lang="en-US" sz="900" b="1" dirty="0"/>
              <a:t>		</a:t>
            </a:r>
          </a:p>
          <a:p>
            <a:pPr marL="0" indent="0">
              <a:buNone/>
            </a:pPr>
            <a:r>
              <a:rPr lang="en-US" sz="900" b="1" dirty="0"/>
              <a:t>			</a:t>
            </a:r>
          </a:p>
          <a:p>
            <a:endParaRPr lang="en-US" sz="800" dirty="0"/>
          </a:p>
        </p:txBody>
      </p:sp>
    </p:spTree>
    <p:extLst>
      <p:ext uri="{BB962C8B-B14F-4D97-AF65-F5344CB8AC3E}">
        <p14:creationId xmlns:p14="http://schemas.microsoft.com/office/powerpoint/2010/main" val="3543435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Helminth Testing at CDC</a:t>
            </a:r>
          </a:p>
        </p:txBody>
      </p:sp>
      <p:sp>
        <p:nvSpPr>
          <p:cNvPr id="3" name="Content Placeholder 2"/>
          <p:cNvSpPr>
            <a:spLocks noGrp="1"/>
          </p:cNvSpPr>
          <p:nvPr>
            <p:ph idx="1"/>
          </p:nvPr>
        </p:nvSpPr>
        <p:spPr>
          <a:xfrm>
            <a:off x="3933825" y="2438399"/>
            <a:ext cx="7770446" cy="4048125"/>
          </a:xfrm>
        </p:spPr>
        <p:txBody>
          <a:bodyPr>
            <a:noAutofit/>
          </a:bodyPr>
          <a:lstStyle/>
          <a:p>
            <a:pPr marL="0" indent="0">
              <a:buNone/>
            </a:pPr>
            <a:r>
              <a:rPr lang="en-US" sz="1600" b="1" u="sng" dirty="0"/>
              <a:t>Serological</a:t>
            </a:r>
            <a:r>
              <a:rPr lang="en-US" sz="1600" b="1" dirty="0"/>
              <a:t>			</a:t>
            </a:r>
            <a:r>
              <a:rPr lang="en-US" sz="1600" b="1" u="sng" dirty="0"/>
              <a:t>Molecular</a:t>
            </a:r>
            <a:r>
              <a:rPr lang="en-US" sz="1600" b="1" dirty="0"/>
              <a:t>			</a:t>
            </a:r>
            <a:endParaRPr lang="en-US" sz="1600" b="1" u="sng" dirty="0"/>
          </a:p>
          <a:p>
            <a:pPr marL="0" indent="0">
              <a:buNone/>
            </a:pPr>
            <a:r>
              <a:rPr lang="en-US" sz="1600" b="1" dirty="0" err="1"/>
              <a:t>Baylisascaris</a:t>
            </a:r>
            <a:r>
              <a:rPr lang="en-US" sz="1600" b="1" dirty="0"/>
              <a:t>			</a:t>
            </a:r>
            <a:r>
              <a:rPr lang="en-US" sz="1600" b="1" dirty="0" err="1"/>
              <a:t>Angiostrongylus</a:t>
            </a:r>
            <a:endParaRPr lang="en-US" sz="1600" b="1" dirty="0"/>
          </a:p>
          <a:p>
            <a:pPr marL="0" indent="0">
              <a:buNone/>
            </a:pPr>
            <a:r>
              <a:rPr lang="en-US" sz="1600" b="1" dirty="0" err="1"/>
              <a:t>Cysticercosis</a:t>
            </a:r>
            <a:endParaRPr lang="en-US" sz="1600" b="1" dirty="0"/>
          </a:p>
          <a:p>
            <a:pPr marL="0" indent="0">
              <a:buNone/>
            </a:pPr>
            <a:r>
              <a:rPr lang="en-US" sz="1600" b="1" dirty="0" err="1"/>
              <a:t>Echinococcus</a:t>
            </a:r>
            <a:r>
              <a:rPr lang="en-US" sz="1600" b="1" dirty="0"/>
              <a:t>			</a:t>
            </a:r>
            <a:r>
              <a:rPr lang="en-US" sz="1600" b="1" u="sng" dirty="0"/>
              <a:t>Morphological</a:t>
            </a:r>
          </a:p>
          <a:p>
            <a:pPr marL="0" indent="0">
              <a:buNone/>
            </a:pPr>
            <a:r>
              <a:rPr lang="en-US" sz="1600" b="1" dirty="0" err="1"/>
              <a:t>Filariasis</a:t>
            </a:r>
            <a:r>
              <a:rPr lang="en-US" sz="1600" b="1" dirty="0"/>
              <a:t> (</a:t>
            </a:r>
            <a:r>
              <a:rPr lang="en-US" sz="1600" b="1" dirty="0" err="1"/>
              <a:t>Brugia</a:t>
            </a:r>
            <a:r>
              <a:rPr lang="en-US" sz="1600" b="1" dirty="0"/>
              <a:t>, </a:t>
            </a:r>
            <a:r>
              <a:rPr lang="en-US" sz="1600" b="1" dirty="0" err="1"/>
              <a:t>Wuchereria</a:t>
            </a:r>
            <a:r>
              <a:rPr lang="en-US" sz="1600" b="1" dirty="0"/>
              <a:t>)		All helminths</a:t>
            </a:r>
          </a:p>
          <a:p>
            <a:pPr marL="0" indent="0">
              <a:buNone/>
            </a:pPr>
            <a:r>
              <a:rPr lang="en-US" sz="1600" b="1" dirty="0" err="1"/>
              <a:t>Paragonimus</a:t>
            </a:r>
            <a:endParaRPr lang="en-US" sz="1600" b="1" dirty="0"/>
          </a:p>
          <a:p>
            <a:pPr marL="0" indent="0">
              <a:buNone/>
            </a:pPr>
            <a:r>
              <a:rPr lang="en-US" sz="1600" b="1" dirty="0"/>
              <a:t>Schistosoma		</a:t>
            </a:r>
          </a:p>
          <a:p>
            <a:pPr marL="0" indent="0">
              <a:buNone/>
            </a:pPr>
            <a:r>
              <a:rPr lang="en-US" sz="1600" b="1" dirty="0" err="1"/>
              <a:t>Strongyloides</a:t>
            </a:r>
            <a:r>
              <a:rPr lang="en-US" sz="1600" b="1" dirty="0"/>
              <a:t>	</a:t>
            </a:r>
          </a:p>
          <a:p>
            <a:pPr marL="0" indent="0">
              <a:buNone/>
            </a:pPr>
            <a:r>
              <a:rPr lang="en-US" sz="1600" b="1" dirty="0" err="1"/>
              <a:t>Toxocara</a:t>
            </a:r>
            <a:endParaRPr lang="en-US" sz="1600" b="1" dirty="0"/>
          </a:p>
          <a:p>
            <a:pPr marL="0" indent="0">
              <a:buNone/>
            </a:pPr>
            <a:r>
              <a:rPr lang="en-US" sz="1600" b="1" dirty="0" err="1"/>
              <a:t>Trichinellosis</a:t>
            </a:r>
            <a:endParaRPr lang="en-US" sz="1600" b="1" dirty="0"/>
          </a:p>
          <a:p>
            <a:endParaRPr lang="en-US" sz="1600" dirty="0"/>
          </a:p>
        </p:txBody>
      </p:sp>
    </p:spTree>
    <p:extLst>
      <p:ext uri="{BB962C8B-B14F-4D97-AF65-F5344CB8AC3E}">
        <p14:creationId xmlns:p14="http://schemas.microsoft.com/office/powerpoint/2010/main" val="2222896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CDC Referral Testing</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b="1" dirty="0"/>
              <a:t>State health departments and federal agencies may submit specimens for reference testing to CDC.  All submissions need approval of the state health department unless part of a special study or surveillance project.</a:t>
            </a:r>
          </a:p>
          <a:p>
            <a:pPr marL="0" indent="0">
              <a:buNone/>
            </a:pPr>
            <a:endParaRPr lang="en-US" b="1" dirty="0"/>
          </a:p>
          <a:p>
            <a:pPr marL="0" indent="0">
              <a:buNone/>
            </a:pPr>
            <a:r>
              <a:rPr lang="en-US" b="1" dirty="0"/>
              <a:t>Private citizens, health practitioners, and hospitals must contact their local health department to submit specimens.  </a:t>
            </a:r>
          </a:p>
        </p:txBody>
      </p:sp>
      <p:sp>
        <p:nvSpPr>
          <p:cNvPr id="4" name="Content Placeholder 3"/>
          <p:cNvSpPr>
            <a:spLocks noGrp="1"/>
          </p:cNvSpPr>
          <p:nvPr>
            <p:ph sz="half" idx="2"/>
          </p:nvPr>
        </p:nvSpPr>
        <p:spPr/>
        <p:txBody>
          <a:bodyPr>
            <a:normAutofit fontScale="92500" lnSpcReduction="10000"/>
          </a:bodyPr>
          <a:lstStyle/>
          <a:p>
            <a:pPr marL="0" indent="0">
              <a:buNone/>
            </a:pPr>
            <a:r>
              <a:rPr lang="en-US" b="1" u="sng" dirty="0"/>
              <a:t>CDC Shipping address:</a:t>
            </a:r>
          </a:p>
          <a:p>
            <a:pPr marL="0" indent="0">
              <a:buNone/>
            </a:pPr>
            <a:r>
              <a:rPr lang="en-US" b="1" dirty="0"/>
              <a:t>Point of contact</a:t>
            </a:r>
          </a:p>
          <a:p>
            <a:pPr marL="0" indent="0">
              <a:buNone/>
            </a:pPr>
            <a:r>
              <a:rPr lang="en-US" b="1" dirty="0"/>
              <a:t>Centers for Disease Control &amp; Prevention</a:t>
            </a:r>
          </a:p>
          <a:p>
            <a:pPr marL="0" indent="0">
              <a:buNone/>
            </a:pPr>
            <a:r>
              <a:rPr lang="en-US" b="1" dirty="0"/>
              <a:t>RDSB/STAT</a:t>
            </a:r>
          </a:p>
          <a:p>
            <a:pPr marL="0" indent="0">
              <a:buNone/>
            </a:pPr>
            <a:r>
              <a:rPr lang="en-US" b="1" dirty="0"/>
              <a:t>1600 Clifton Road, NE</a:t>
            </a:r>
          </a:p>
          <a:p>
            <a:pPr marL="0" indent="0">
              <a:buNone/>
            </a:pPr>
            <a:r>
              <a:rPr lang="en-US" b="1" dirty="0"/>
              <a:t>Atlanta, GA 30333</a:t>
            </a:r>
          </a:p>
          <a:p>
            <a:pPr marL="0" indent="0">
              <a:buNone/>
            </a:pPr>
            <a:r>
              <a:rPr lang="en-US" b="1" dirty="0"/>
              <a:t>Contact’s telephone number</a:t>
            </a:r>
          </a:p>
          <a:p>
            <a:pPr marL="0" indent="0">
              <a:buNone/>
            </a:pPr>
            <a:endParaRPr lang="en-US" b="1" dirty="0"/>
          </a:p>
        </p:txBody>
      </p:sp>
    </p:spTree>
    <p:extLst>
      <p:ext uri="{BB962C8B-B14F-4D97-AF65-F5344CB8AC3E}">
        <p14:creationId xmlns:p14="http://schemas.microsoft.com/office/powerpoint/2010/main" val="414696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CDC Referral Testing</a:t>
            </a:r>
          </a:p>
        </p:txBody>
      </p:sp>
      <p:sp>
        <p:nvSpPr>
          <p:cNvPr id="3" name="Content Placeholder 2"/>
          <p:cNvSpPr>
            <a:spLocks noGrp="1"/>
          </p:cNvSpPr>
          <p:nvPr>
            <p:ph sz="half" idx="1"/>
          </p:nvPr>
        </p:nvSpPr>
        <p:spPr/>
        <p:txBody>
          <a:bodyPr>
            <a:normAutofit fontScale="85000" lnSpcReduction="20000"/>
          </a:bodyPr>
          <a:lstStyle/>
          <a:p>
            <a:pPr marL="0" indent="0">
              <a:buNone/>
            </a:pPr>
            <a:r>
              <a:rPr lang="en-US" sz="1900" b="1" dirty="0"/>
              <a:t>CDC Infectious Diseases Laboratory Test Directory:</a:t>
            </a:r>
            <a:endParaRPr lang="en-US" sz="1900" b="1" dirty="0">
              <a:hlinkClick r:id="rId2"/>
            </a:endParaRPr>
          </a:p>
          <a:p>
            <a:pPr>
              <a:buFont typeface="Arial" panose="020B0604020202020204" pitchFamily="34" charset="0"/>
              <a:buChar char="•"/>
            </a:pPr>
            <a:r>
              <a:rPr lang="en-US" sz="1900" b="1" dirty="0">
                <a:hlinkClick r:id="rId2"/>
              </a:rPr>
              <a:t>http://www.cdc.gov/laboratory/specimen-submission/cdc-lab-tests.pdf</a:t>
            </a:r>
            <a:endParaRPr lang="en-US" sz="1900" b="1" dirty="0"/>
          </a:p>
          <a:p>
            <a:pPr>
              <a:buFont typeface="Arial" panose="020B0604020202020204" pitchFamily="34" charset="0"/>
              <a:buChar char="•"/>
            </a:pPr>
            <a:endParaRPr lang="en-US" sz="1900" b="1" dirty="0"/>
          </a:p>
          <a:p>
            <a:pPr marL="0" indent="0">
              <a:buNone/>
            </a:pPr>
            <a:r>
              <a:rPr lang="en-US" sz="1900" b="1" dirty="0"/>
              <a:t>CDC Specimen Submission Form:</a:t>
            </a:r>
          </a:p>
          <a:p>
            <a:pPr>
              <a:buFont typeface="Arial" panose="020B0604020202020204" pitchFamily="34" charset="0"/>
              <a:buChar char="•"/>
            </a:pPr>
            <a:r>
              <a:rPr lang="en-US" sz="1900" b="1" dirty="0">
                <a:hlinkClick r:id="rId3"/>
              </a:rPr>
              <a:t>http://www.cdc.gov/laboratory/specimen-submission/pdf/form-50-34.pdf</a:t>
            </a:r>
            <a:endParaRPr lang="en-US" sz="1900" b="1" dirty="0"/>
          </a:p>
          <a:p>
            <a:pPr>
              <a:buFont typeface="Arial" panose="020B0604020202020204" pitchFamily="34" charset="0"/>
              <a:buChar char="•"/>
            </a:pPr>
            <a:endParaRPr lang="en-US" sz="1500" dirty="0"/>
          </a:p>
          <a:p>
            <a:pPr marL="0" indent="0">
              <a:buNone/>
            </a:pPr>
            <a:r>
              <a:rPr lang="en-US" sz="1600" b="1" dirty="0"/>
              <a:t>Please call or email DSHS Medical Parasitology or the Infectious Disease Control Unit to inform us that you are sending specimen to CDC.  Thanks </a:t>
            </a:r>
            <a:r>
              <a:rPr lang="en-US" sz="1600" b="1" dirty="0">
                <a:sym typeface="Wingdings" panose="05000000000000000000" pitchFamily="2" charset="2"/>
              </a:rPr>
              <a:t></a:t>
            </a:r>
            <a:endParaRPr lang="en-US" sz="1600" b="1"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b="1" u="sng" dirty="0"/>
              <a:t>State PHL Information:</a:t>
            </a:r>
            <a:endParaRPr lang="en-US" b="1" dirty="0"/>
          </a:p>
          <a:p>
            <a:pPr marL="0" indent="0">
              <a:buNone/>
            </a:pPr>
            <a:r>
              <a:rPr lang="en-US" b="1" dirty="0"/>
              <a:t>Dr. Grace </a:t>
            </a:r>
            <a:r>
              <a:rPr lang="en-US" b="1" dirty="0" err="1"/>
              <a:t>Kubin</a:t>
            </a:r>
            <a:r>
              <a:rPr lang="en-US" b="1" dirty="0"/>
              <a:t>, PhD</a:t>
            </a:r>
          </a:p>
          <a:p>
            <a:pPr marL="0" indent="0">
              <a:buNone/>
            </a:pPr>
            <a:r>
              <a:rPr lang="en-US" b="1" dirty="0"/>
              <a:t>Texas Dept. of State Health Services</a:t>
            </a:r>
          </a:p>
          <a:p>
            <a:pPr marL="0" indent="0">
              <a:buNone/>
            </a:pPr>
            <a:r>
              <a:rPr lang="en-US" b="1" dirty="0"/>
              <a:t>Laboratory Services Section, MC 1947</a:t>
            </a:r>
          </a:p>
          <a:p>
            <a:pPr marL="0" indent="0">
              <a:buNone/>
            </a:pPr>
            <a:r>
              <a:rPr lang="en-US" b="1" dirty="0"/>
              <a:t>1100 W. 49</a:t>
            </a:r>
            <a:r>
              <a:rPr lang="en-US" b="1" baseline="30000" dirty="0"/>
              <a:t>th</a:t>
            </a:r>
            <a:r>
              <a:rPr lang="en-US" b="1" dirty="0"/>
              <a:t> Street</a:t>
            </a:r>
          </a:p>
          <a:p>
            <a:pPr marL="0" indent="0">
              <a:buNone/>
            </a:pPr>
            <a:r>
              <a:rPr lang="en-US" b="1" dirty="0"/>
              <a:t>P.O. Box 149347</a:t>
            </a:r>
          </a:p>
          <a:p>
            <a:pPr marL="0" indent="0">
              <a:buNone/>
            </a:pPr>
            <a:r>
              <a:rPr lang="en-US" b="1" dirty="0"/>
              <a:t>Austin TX 78714-9347</a:t>
            </a:r>
          </a:p>
          <a:p>
            <a:pPr marL="0" indent="0">
              <a:buNone/>
            </a:pPr>
            <a:r>
              <a:rPr lang="en-US" b="1" dirty="0"/>
              <a:t>1-512-7767318</a:t>
            </a:r>
          </a:p>
          <a:p>
            <a:pPr marL="0" indent="0">
              <a:buNone/>
            </a:pPr>
            <a:r>
              <a:rPr lang="en-US" b="1" dirty="0"/>
              <a:t>1-512-7767294</a:t>
            </a:r>
          </a:p>
          <a:p>
            <a:pPr marL="0" indent="0">
              <a:buNone/>
            </a:pPr>
            <a:r>
              <a:rPr lang="en-US" b="1" dirty="0"/>
              <a:t>Lab.Microbiology@DSHS.state.tx.us</a:t>
            </a:r>
          </a:p>
        </p:txBody>
      </p:sp>
    </p:spTree>
    <p:extLst>
      <p:ext uri="{BB962C8B-B14F-4D97-AF65-F5344CB8AC3E}">
        <p14:creationId xmlns:p14="http://schemas.microsoft.com/office/powerpoint/2010/main" val="2463809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Shipping to DSHS Lab</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Submit fecal specimens for O&amp;P testing in appropriate preservatives (10% formalin and PVA).  Ship at room temperature.</a:t>
            </a:r>
          </a:p>
          <a:p>
            <a:pPr marL="0" indent="0">
              <a:buNone/>
            </a:pPr>
            <a:r>
              <a:rPr lang="en-US" b="1" dirty="0"/>
              <a:t>Submit serology specimens for CDC referral with serum separated from red blood cells (gel separator tubes are acceptable).  Ship all blood specimens on a cold pack.</a:t>
            </a:r>
          </a:p>
          <a:p>
            <a:pPr marL="0" indent="0">
              <a:buNone/>
            </a:pPr>
            <a:r>
              <a:rPr lang="en-US" b="1" dirty="0"/>
              <a:t>For other questions regarding specimen type, collection, or handling, please call DSHS Parasitology Team at 512-776-7560.  </a:t>
            </a:r>
          </a:p>
          <a:p>
            <a:pPr marL="0" indent="0">
              <a:buNone/>
            </a:pPr>
            <a:endParaRPr lang="en-US" b="1" dirty="0"/>
          </a:p>
          <a:p>
            <a:pPr marL="0" indent="0">
              <a:buNone/>
            </a:pPr>
            <a:r>
              <a:rPr lang="en-US" b="1" dirty="0"/>
              <a:t>For questions regarding shipping, please call Specimen Acquisition at 512-776-7598, or refer to:</a:t>
            </a:r>
          </a:p>
          <a:p>
            <a:r>
              <a:rPr lang="en-US" b="1" dirty="0">
                <a:hlinkClick r:id="rId2"/>
              </a:rPr>
              <a:t>http://www.dshs.texas.gov/lab/MRS_shipping.shtm</a:t>
            </a:r>
            <a:endParaRPr lang="en-US" b="1" dirty="0"/>
          </a:p>
          <a:p>
            <a:pPr marL="0" indent="0">
              <a:buNone/>
            </a:pPr>
            <a:r>
              <a:rPr lang="en-US" b="1" dirty="0"/>
              <a:t>To get DSHS submission forms, please call Lab Reporting at 512-776-7578, or refer to:</a:t>
            </a:r>
          </a:p>
          <a:p>
            <a:r>
              <a:rPr lang="en-US" b="1" dirty="0">
                <a:hlinkClick r:id="rId3"/>
              </a:rPr>
              <a:t>http://www.dshs.texas.gov/lab/mrs_forms.shtm</a:t>
            </a:r>
            <a:endParaRPr lang="en-US" b="1" dirty="0"/>
          </a:p>
          <a:p>
            <a:endParaRPr lang="en-US" dirty="0"/>
          </a:p>
        </p:txBody>
      </p:sp>
    </p:spTree>
    <p:extLst>
      <p:ext uri="{BB962C8B-B14F-4D97-AF65-F5344CB8AC3E}">
        <p14:creationId xmlns:p14="http://schemas.microsoft.com/office/powerpoint/2010/main" val="4017105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CDC </a:t>
            </a:r>
            <a:r>
              <a:rPr lang="en-US" dirty="0" err="1"/>
              <a:t>Telediagnosis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b="1" dirty="0" err="1"/>
              <a:t>DPDx</a:t>
            </a:r>
            <a:r>
              <a:rPr lang="en-US" b="1" dirty="0"/>
              <a:t> website address:  </a:t>
            </a:r>
            <a:r>
              <a:rPr lang="en-US" b="1" dirty="0">
                <a:hlinkClick r:id="rId2"/>
              </a:rPr>
              <a:t>http://www.cdc.gov/dpdx/</a:t>
            </a:r>
            <a:endParaRPr lang="en-US" b="1" dirty="0"/>
          </a:p>
          <a:p>
            <a:pPr>
              <a:buFont typeface="Arial" panose="020B0604020202020204" pitchFamily="34" charset="0"/>
              <a:buChar char="•"/>
            </a:pPr>
            <a:endParaRPr lang="en-US" b="1" dirty="0"/>
          </a:p>
          <a:p>
            <a:pPr>
              <a:buFont typeface="Arial" panose="020B0604020202020204" pitchFamily="34" charset="0"/>
              <a:buChar char="•"/>
            </a:pPr>
            <a:r>
              <a:rPr lang="en-US" b="1" dirty="0" err="1"/>
              <a:t>DPDx</a:t>
            </a:r>
            <a:r>
              <a:rPr lang="en-US" b="1" dirty="0"/>
              <a:t> is a web site developed and maintained by CDC's Division of Parasitic Diseases and Malaria (DPDM). </a:t>
            </a:r>
          </a:p>
          <a:p>
            <a:pPr>
              <a:buFont typeface="Arial" panose="020B0604020202020204" pitchFamily="34" charset="0"/>
              <a:buChar char="•"/>
            </a:pPr>
            <a:r>
              <a:rPr lang="en-US" b="1" dirty="0"/>
              <a:t>For diagnostic assistance, laboratory and other health professionals can ask questions and/or send digital Images of specimens for expedited review and consultation with </a:t>
            </a:r>
            <a:r>
              <a:rPr lang="en-US" b="1" dirty="0" err="1"/>
              <a:t>DPDx</a:t>
            </a:r>
            <a:r>
              <a:rPr lang="en-US" b="1" dirty="0"/>
              <a:t> staff.  </a:t>
            </a:r>
          </a:p>
          <a:p>
            <a:pPr lvl="1">
              <a:buFont typeface="Arial" panose="020B0604020202020204" pitchFamily="34" charset="0"/>
              <a:buChar char="•"/>
            </a:pPr>
            <a:r>
              <a:rPr lang="en-US" b="1" dirty="0"/>
              <a:t>The </a:t>
            </a:r>
            <a:r>
              <a:rPr lang="en-US" b="1" dirty="0" err="1"/>
              <a:t>DPDx</a:t>
            </a:r>
            <a:r>
              <a:rPr lang="en-US" b="1" dirty="0"/>
              <a:t> Team will require a CDC submission form to be submitted with images in order to receive a formal, written lab report.</a:t>
            </a:r>
          </a:p>
          <a:p>
            <a:pPr lvl="1">
              <a:buFont typeface="Arial" panose="020B0604020202020204" pitchFamily="34" charset="0"/>
              <a:buChar char="•"/>
            </a:pPr>
            <a:r>
              <a:rPr lang="en-US" b="1" dirty="0"/>
              <a:t>Please send your diagnostic request to </a:t>
            </a:r>
            <a:r>
              <a:rPr lang="en-US" b="1" dirty="0">
                <a:hlinkClick r:id="rId3"/>
              </a:rPr>
              <a:t>dpdx@cdc.gov</a:t>
            </a:r>
            <a:r>
              <a:rPr lang="en-US" b="1" dirty="0"/>
              <a:t>.</a:t>
            </a:r>
          </a:p>
        </p:txBody>
      </p:sp>
    </p:spTree>
    <p:extLst>
      <p:ext uri="{BB962C8B-B14F-4D97-AF65-F5344CB8AC3E}">
        <p14:creationId xmlns:p14="http://schemas.microsoft.com/office/powerpoint/2010/main" val="44479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CDC links</a:t>
            </a:r>
          </a:p>
        </p:txBody>
      </p:sp>
      <p:sp>
        <p:nvSpPr>
          <p:cNvPr id="3" name="Content Placeholder 2"/>
          <p:cNvSpPr>
            <a:spLocks noGrp="1"/>
          </p:cNvSpPr>
          <p:nvPr>
            <p:ph idx="1"/>
          </p:nvPr>
        </p:nvSpPr>
        <p:spPr>
          <a:xfrm>
            <a:off x="3287210" y="2438400"/>
            <a:ext cx="8417061" cy="3651504"/>
          </a:xfrm>
        </p:spPr>
        <p:txBody>
          <a:bodyPr>
            <a:normAutofit/>
          </a:bodyPr>
          <a:lstStyle/>
          <a:p>
            <a:pPr marL="0" indent="0">
              <a:buNone/>
            </a:pPr>
            <a:r>
              <a:rPr lang="en-US" b="1" dirty="0"/>
              <a:t>CDC Immigrant and Refugee Health</a:t>
            </a:r>
            <a:endParaRPr lang="en-US" b="1" dirty="0">
              <a:hlinkClick r:id="rId2"/>
            </a:endParaRPr>
          </a:p>
          <a:p>
            <a:pPr>
              <a:buFont typeface="Arial" panose="020B0604020202020204" pitchFamily="34" charset="0"/>
              <a:buChar char="•"/>
            </a:pPr>
            <a:r>
              <a:rPr lang="en-US" b="1" dirty="0">
                <a:hlinkClick r:id="rId3"/>
              </a:rPr>
              <a:t>http://www.cdc.gov/immigrantrefugeehealth/guidelines/domestic/intestinal-parasites-domestic.html</a:t>
            </a:r>
            <a:endParaRPr lang="en-US" b="1" dirty="0"/>
          </a:p>
          <a:p>
            <a:pPr>
              <a:buFont typeface="Arial" panose="020B0604020202020204" pitchFamily="34" charset="0"/>
              <a:buChar char="•"/>
            </a:pPr>
            <a:r>
              <a:rPr lang="en-US" b="1" dirty="0">
                <a:hlinkClick r:id="rId4"/>
              </a:rPr>
              <a:t>http://www.cdc.gov/immigrantrefugeehealth/guidelines/domestic/malaria-guidelines-domestic.html</a:t>
            </a:r>
            <a:endParaRPr lang="en-US" b="1" dirty="0"/>
          </a:p>
          <a:p>
            <a:endParaRPr lang="en-US" b="1" dirty="0"/>
          </a:p>
          <a:p>
            <a:pPr marL="0" indent="0">
              <a:buNone/>
            </a:pPr>
            <a:r>
              <a:rPr lang="en-US" b="1" dirty="0"/>
              <a:t>CDC Travelers’ Health</a:t>
            </a:r>
          </a:p>
          <a:p>
            <a:pPr>
              <a:buFont typeface="Arial" panose="020B0604020202020204" pitchFamily="34" charset="0"/>
              <a:buChar char="•"/>
            </a:pPr>
            <a:r>
              <a:rPr lang="en-US" b="1" dirty="0">
                <a:hlinkClick r:id="rId5"/>
              </a:rPr>
              <a:t>http://wwwnc.cdc.gov/travel/</a:t>
            </a:r>
            <a:endParaRPr lang="en-US" b="1"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84050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me:</a:t>
            </a:r>
          </a:p>
        </p:txBody>
      </p:sp>
      <p:sp>
        <p:nvSpPr>
          <p:cNvPr id="3" name="Content Placeholder 2"/>
          <p:cNvSpPr>
            <a:spLocks noGrp="1"/>
          </p:cNvSpPr>
          <p:nvPr>
            <p:ph idx="1"/>
          </p:nvPr>
        </p:nvSpPr>
        <p:spPr>
          <a:xfrm>
            <a:off x="3270422" y="2438400"/>
            <a:ext cx="8433849" cy="3651504"/>
          </a:xfrm>
        </p:spPr>
        <p:txBody>
          <a:bodyPr>
            <a:normAutofit/>
          </a:bodyPr>
          <a:lstStyle/>
          <a:p>
            <a:pPr marL="0" indent="0">
              <a:buNone/>
            </a:pPr>
            <a:r>
              <a:rPr lang="en-US" sz="2400" b="1" dirty="0"/>
              <a:t>Cathy Snider, MPH, MT(ASCP)</a:t>
            </a:r>
          </a:p>
          <a:p>
            <a:pPr marL="0" indent="0">
              <a:buNone/>
            </a:pPr>
            <a:r>
              <a:rPr lang="en-US" sz="2400" b="1" dirty="0"/>
              <a:t>Medical Parasitology Team Lead</a:t>
            </a:r>
          </a:p>
          <a:p>
            <a:pPr marL="0" indent="0">
              <a:buNone/>
            </a:pPr>
            <a:endParaRPr lang="en-US" sz="2400" b="1" dirty="0"/>
          </a:p>
          <a:p>
            <a:pPr marL="0" indent="0">
              <a:buNone/>
            </a:pPr>
            <a:r>
              <a:rPr lang="en-US" sz="2400" b="1" dirty="0"/>
              <a:t>512-776-7560 phone</a:t>
            </a:r>
          </a:p>
          <a:p>
            <a:pPr marL="0" indent="0">
              <a:buNone/>
            </a:pPr>
            <a:r>
              <a:rPr lang="en-US" sz="2400" b="1" dirty="0"/>
              <a:t>512-776-7452 fax</a:t>
            </a:r>
          </a:p>
          <a:p>
            <a:pPr marL="0" indent="0">
              <a:buNone/>
            </a:pPr>
            <a:r>
              <a:rPr lang="en-US" sz="2400" b="1" dirty="0"/>
              <a:t>cathy.snider@dshs.state.tx.us</a:t>
            </a:r>
          </a:p>
        </p:txBody>
      </p:sp>
    </p:spTree>
    <p:extLst>
      <p:ext uri="{BB962C8B-B14F-4D97-AF65-F5344CB8AC3E}">
        <p14:creationId xmlns:p14="http://schemas.microsoft.com/office/powerpoint/2010/main" val="323952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8500" y="1295400"/>
            <a:ext cx="5715000" cy="4267200"/>
          </a:xfrm>
          <a:prstGeom prst="rect">
            <a:avLst/>
          </a:prstGeom>
        </p:spPr>
      </p:pic>
    </p:spTree>
    <p:extLst>
      <p:ext uri="{BB962C8B-B14F-4D97-AF65-F5344CB8AC3E}">
        <p14:creationId xmlns:p14="http://schemas.microsoft.com/office/powerpoint/2010/main" val="325154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Parasitic Protozoa and Helminths</a:t>
            </a:r>
          </a:p>
        </p:txBody>
      </p:sp>
      <p:sp>
        <p:nvSpPr>
          <p:cNvPr id="3" name="Content Placeholder 2"/>
          <p:cNvSpPr>
            <a:spLocks noGrp="1"/>
          </p:cNvSpPr>
          <p:nvPr>
            <p:ph idx="1"/>
          </p:nvPr>
        </p:nvSpPr>
        <p:spPr/>
        <p:txBody>
          <a:bodyPr>
            <a:normAutofit/>
          </a:bodyPr>
          <a:lstStyle/>
          <a:p>
            <a:pPr marL="0" lvl="0" indent="0" defTabSz="914400" eaLnBrk="0" fontAlgn="base" hangingPunct="0">
              <a:spcBef>
                <a:spcPct val="0"/>
              </a:spcBef>
              <a:spcAft>
                <a:spcPct val="0"/>
              </a:spcAft>
              <a:buClrTx/>
              <a:buSzTx/>
              <a:buNone/>
            </a:pPr>
            <a:r>
              <a:rPr lang="en-US" altLang="en-US" sz="2400" b="1" dirty="0">
                <a:ea typeface="+mj-ea"/>
                <a:cs typeface="+mj-cs"/>
              </a:rPr>
              <a:t>“In the late 1800s, scientists sometimes referred to parasitology as medical zoology.  They were referring to the way they had to understand parasites as real organisms, with natural histories of their own, before they could try to fight the diseases the parasites caused.”</a:t>
            </a:r>
          </a:p>
          <a:p>
            <a:pPr marL="0" lvl="0" indent="0" defTabSz="914400" eaLnBrk="0" fontAlgn="base" hangingPunct="0">
              <a:spcBef>
                <a:spcPct val="0"/>
              </a:spcBef>
              <a:spcAft>
                <a:spcPct val="0"/>
              </a:spcAft>
              <a:buClrTx/>
              <a:buSzTx/>
              <a:buNone/>
            </a:pPr>
            <a:endParaRPr lang="en-US" altLang="en-US" sz="2400" b="1" dirty="0">
              <a:ea typeface="+mj-ea"/>
              <a:cs typeface="+mj-cs"/>
            </a:endParaRPr>
          </a:p>
          <a:p>
            <a:pPr marL="0" lvl="0" indent="0" defTabSz="914400" eaLnBrk="0" fontAlgn="base" hangingPunct="0">
              <a:spcBef>
                <a:spcPct val="0"/>
              </a:spcBef>
              <a:spcAft>
                <a:spcPct val="0"/>
              </a:spcAft>
              <a:buClrTx/>
              <a:buSzTx/>
              <a:buNone/>
            </a:pPr>
            <a:r>
              <a:rPr lang="en-US" altLang="en-US" sz="2400" b="1" dirty="0">
                <a:ea typeface="+mj-ea"/>
                <a:cs typeface="+mj-cs"/>
              </a:rPr>
              <a:t>					Carl Zimmer, </a:t>
            </a:r>
            <a:r>
              <a:rPr lang="en-US" altLang="en-US" sz="2400" b="1" i="1" dirty="0">
                <a:ea typeface="+mj-ea"/>
                <a:cs typeface="+mj-cs"/>
              </a:rPr>
              <a:t>Parasite Rex</a:t>
            </a:r>
            <a:endParaRPr lang="en-US" altLang="en-US" sz="2400" b="1" dirty="0">
              <a:ea typeface="+mj-ea"/>
              <a:cs typeface="+mj-cs"/>
            </a:endParaRPr>
          </a:p>
        </p:txBody>
      </p:sp>
    </p:spTree>
    <p:extLst>
      <p:ext uri="{BB962C8B-B14F-4D97-AF65-F5344CB8AC3E}">
        <p14:creationId xmlns:p14="http://schemas.microsoft.com/office/powerpoint/2010/main" val="79388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Neglected Tropical Diseases</a:t>
            </a:r>
          </a:p>
        </p:txBody>
      </p:sp>
      <p:sp>
        <p:nvSpPr>
          <p:cNvPr id="3" name="Content Placeholder 2"/>
          <p:cNvSpPr>
            <a:spLocks noGrp="1"/>
          </p:cNvSpPr>
          <p:nvPr>
            <p:ph idx="1"/>
          </p:nvPr>
        </p:nvSpPr>
        <p:spPr/>
        <p:txBody>
          <a:bodyPr>
            <a:normAutofit fontScale="92500" lnSpcReduction="20000"/>
          </a:bodyPr>
          <a:lstStyle/>
          <a:p>
            <a:pPr lvl="0">
              <a:buFont typeface="Arial" panose="020B0604020202020204" pitchFamily="34" charset="0"/>
              <a:buChar char="•"/>
            </a:pPr>
            <a:r>
              <a:rPr lang="en-US" altLang="en-US" b="1" dirty="0"/>
              <a:t>Diseases caused by parasites are ancient conditions that are among the most common infections of the world’s poorest people.  They make up the majority of what are called “Neglected Tropical Diseases” or NTDs.</a:t>
            </a:r>
          </a:p>
          <a:p>
            <a:pPr lvl="0">
              <a:buFont typeface="Arial" panose="020B0604020202020204" pitchFamily="34" charset="0"/>
              <a:buChar char="•"/>
            </a:pPr>
            <a:endParaRPr lang="en-US" altLang="en-US" b="1" dirty="0"/>
          </a:p>
          <a:p>
            <a:pPr lvl="0">
              <a:buFont typeface="Arial" panose="020B0604020202020204" pitchFamily="34" charset="0"/>
              <a:buChar char="•"/>
            </a:pPr>
            <a:r>
              <a:rPr lang="en-US" b="1" dirty="0"/>
              <a:t>In 2015, an estimated 214 million cases of malaria occurred worldwide and 438,000 people died.  About 1,500 cases of malaria are diagnosed in the United States each year. (CDC)</a:t>
            </a:r>
          </a:p>
          <a:p>
            <a:pPr lvl="0">
              <a:buFont typeface="Arial" panose="020B0604020202020204" pitchFamily="34" charset="0"/>
              <a:buChar char="•"/>
            </a:pPr>
            <a:endParaRPr lang="en-US" b="1" dirty="0"/>
          </a:p>
          <a:p>
            <a:pPr>
              <a:buFont typeface="Arial" panose="020B0604020202020204" pitchFamily="34" charset="0"/>
              <a:buChar char="•"/>
            </a:pPr>
            <a:r>
              <a:rPr lang="en-US" b="1" dirty="0"/>
              <a:t>In 2014, at least 1.7 billion people required mass or individual treatment and care for NTDs, in 185 countries.  Of these, 1.1 billion were in lower-middle-income countries. (WHO)</a:t>
            </a:r>
          </a:p>
          <a:p>
            <a:pPr lvl="0"/>
            <a:endParaRPr lang="en-US" sz="2400" b="1" dirty="0"/>
          </a:p>
          <a:p>
            <a:pPr lvl="0"/>
            <a:endParaRPr lang="en-US" sz="2400" b="1" dirty="0"/>
          </a:p>
        </p:txBody>
      </p:sp>
    </p:spTree>
    <p:extLst>
      <p:ext uri="{BB962C8B-B14F-4D97-AF65-F5344CB8AC3E}">
        <p14:creationId xmlns:p14="http://schemas.microsoft.com/office/powerpoint/2010/main" val="344011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Parasitic Disease Exposures</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200" b="1" dirty="0" err="1"/>
              <a:t>Fecally</a:t>
            </a:r>
            <a:r>
              <a:rPr lang="en-US" sz="2200" b="1" dirty="0"/>
              <a:t> contaminated environment:  Lack of sanitation infrastructure; zoonotic exposure</a:t>
            </a:r>
          </a:p>
          <a:p>
            <a:pPr>
              <a:buFont typeface="Arial" panose="020B0604020202020204" pitchFamily="34" charset="0"/>
              <a:buChar char="•"/>
            </a:pPr>
            <a:r>
              <a:rPr lang="en-US" sz="2200" b="1" dirty="0"/>
              <a:t>Foodborne:  Unsanitary food handling; contaminated or infected food</a:t>
            </a:r>
          </a:p>
          <a:p>
            <a:pPr>
              <a:buFont typeface="Arial" panose="020B0604020202020204" pitchFamily="34" charset="0"/>
              <a:buChar char="•"/>
            </a:pPr>
            <a:r>
              <a:rPr lang="en-US" sz="2200" b="1" dirty="0"/>
              <a:t>Arthropod vector:  Mosquitoes, </a:t>
            </a:r>
            <a:r>
              <a:rPr lang="en-US" sz="2200" b="1" dirty="0" err="1"/>
              <a:t>triatomines</a:t>
            </a:r>
            <a:r>
              <a:rPr lang="en-US" sz="2200" b="1" dirty="0"/>
              <a:t>, biting flies</a:t>
            </a:r>
          </a:p>
          <a:p>
            <a:pPr>
              <a:buFont typeface="Arial" panose="020B0604020202020204" pitchFamily="34" charset="0"/>
              <a:buChar char="•"/>
            </a:pPr>
            <a:r>
              <a:rPr lang="en-US" sz="2200" b="1" dirty="0"/>
              <a:t>Miscellaneous:  Infection with free living organisms in the environment; sexual transmission; congenital transmission; transfusion/transplant acquired</a:t>
            </a:r>
          </a:p>
        </p:txBody>
      </p:sp>
    </p:spTree>
    <p:extLst>
      <p:ext uri="{BB962C8B-B14F-4D97-AF65-F5344CB8AC3E}">
        <p14:creationId xmlns:p14="http://schemas.microsoft.com/office/powerpoint/2010/main" val="368214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Notifiable Conditions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657600" y="2438400"/>
            <a:ext cx="2569581" cy="36576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p:cNvSpPr>
            <a:spLocks noGrp="1"/>
          </p:cNvSpPr>
          <p:nvPr>
            <p:ph sz="half" idx="2"/>
          </p:nvPr>
        </p:nvSpPr>
        <p:spPr>
          <a:xfrm>
            <a:off x="6791325" y="2438399"/>
            <a:ext cx="4912946" cy="3657601"/>
          </a:xfrm>
        </p:spPr>
        <p:txBody>
          <a:bodyPr>
            <a:normAutofit/>
          </a:bodyPr>
          <a:lstStyle/>
          <a:p>
            <a:pPr marL="320040" lvl="1" indent="0">
              <a:buNone/>
            </a:pPr>
            <a:r>
              <a:rPr lang="en-US" sz="1600" b="1" dirty="0" err="1"/>
              <a:t>Amebiasis</a:t>
            </a:r>
            <a:r>
              <a:rPr lang="en-US" sz="1600" b="1" dirty="0"/>
              <a:t> (E. </a:t>
            </a:r>
            <a:r>
              <a:rPr lang="en-US" sz="1600" b="1" dirty="0" err="1"/>
              <a:t>histolytica</a:t>
            </a:r>
            <a:r>
              <a:rPr lang="en-US" sz="1600" b="1" dirty="0"/>
              <a:t>)	Fascioliasis	</a:t>
            </a:r>
          </a:p>
          <a:p>
            <a:pPr marL="320040" lvl="1" indent="0">
              <a:buNone/>
            </a:pPr>
            <a:r>
              <a:rPr lang="en-US" sz="1600" b="1" dirty="0"/>
              <a:t>Ascariasis		</a:t>
            </a:r>
            <a:r>
              <a:rPr lang="en-US" sz="1600" b="1" dirty="0" err="1"/>
              <a:t>Paragonimus</a:t>
            </a:r>
            <a:endParaRPr lang="en-US" sz="1600" b="1" dirty="0"/>
          </a:p>
          <a:p>
            <a:pPr marL="320040" lvl="1" indent="0">
              <a:buNone/>
            </a:pPr>
            <a:r>
              <a:rPr lang="en-US" sz="1600" b="1" dirty="0" err="1"/>
              <a:t>Cryptosporidiasis</a:t>
            </a:r>
            <a:r>
              <a:rPr lang="en-US" sz="1600" b="1" dirty="0"/>
              <a:t>		</a:t>
            </a:r>
            <a:r>
              <a:rPr lang="en-US" sz="1600" b="1" dirty="0" err="1"/>
              <a:t>Taeniasis</a:t>
            </a:r>
            <a:r>
              <a:rPr lang="en-US" sz="1600" b="1" dirty="0"/>
              <a:t> (T. </a:t>
            </a:r>
            <a:r>
              <a:rPr lang="en-US" sz="1600" b="1" dirty="0" err="1"/>
              <a:t>solium</a:t>
            </a:r>
            <a:r>
              <a:rPr lang="en-US" sz="1600" b="1" dirty="0"/>
              <a:t>)</a:t>
            </a:r>
          </a:p>
          <a:p>
            <a:pPr marL="320040" lvl="1" indent="0">
              <a:buNone/>
            </a:pPr>
            <a:r>
              <a:rPr lang="en-US" sz="1600" b="1" dirty="0" err="1"/>
              <a:t>Cyclosporiasis</a:t>
            </a:r>
            <a:r>
              <a:rPr lang="en-US" sz="1600" b="1" dirty="0"/>
              <a:t>		</a:t>
            </a:r>
            <a:r>
              <a:rPr lang="en-US" sz="1600" b="1" dirty="0" err="1"/>
              <a:t>Trichinellosis</a:t>
            </a:r>
            <a:r>
              <a:rPr lang="en-US" sz="1600" b="1" dirty="0"/>
              <a:t>	</a:t>
            </a:r>
          </a:p>
          <a:p>
            <a:pPr marL="320040" lvl="1" indent="0">
              <a:buNone/>
            </a:pPr>
            <a:r>
              <a:rPr lang="en-US" sz="1600" b="1" dirty="0" err="1"/>
              <a:t>Cysticercosis</a:t>
            </a:r>
            <a:r>
              <a:rPr lang="en-US" sz="1600" b="1" dirty="0"/>
              <a:t>		</a:t>
            </a:r>
            <a:r>
              <a:rPr lang="en-US" sz="1600" b="1" dirty="0" err="1"/>
              <a:t>Babesiosis</a:t>
            </a:r>
            <a:endParaRPr lang="en-US" sz="1600" b="1" dirty="0"/>
          </a:p>
          <a:p>
            <a:pPr marL="320040" lvl="1" indent="0">
              <a:buNone/>
            </a:pPr>
            <a:r>
              <a:rPr lang="en-US" sz="1600" b="1" dirty="0"/>
              <a:t>Echinococcosis		Chagas disease</a:t>
            </a:r>
          </a:p>
          <a:p>
            <a:pPr marL="320040" lvl="1" indent="0">
              <a:buNone/>
            </a:pPr>
            <a:r>
              <a:rPr lang="en-US" sz="1600" b="1" dirty="0"/>
              <a:t>Hookworm infection	</a:t>
            </a:r>
            <a:r>
              <a:rPr lang="en-US" sz="1600" b="1" dirty="0" err="1"/>
              <a:t>Leishmaniasis</a:t>
            </a:r>
            <a:endParaRPr lang="en-US" sz="1600" b="1" dirty="0"/>
          </a:p>
          <a:p>
            <a:pPr marL="320040" lvl="1" indent="0">
              <a:buNone/>
            </a:pPr>
            <a:r>
              <a:rPr lang="en-US" sz="1600" b="1" dirty="0" err="1"/>
              <a:t>Trichuriasis</a:t>
            </a:r>
            <a:r>
              <a:rPr lang="en-US" sz="1600" b="1" dirty="0"/>
              <a:t>		Malaria</a:t>
            </a:r>
          </a:p>
          <a:p>
            <a:pPr marL="320040" lvl="1" indent="0">
              <a:buNone/>
            </a:pPr>
            <a:r>
              <a:rPr lang="en-US" sz="1600" b="1" dirty="0"/>
              <a:t>	Amebic meningitis/encephalitis</a:t>
            </a:r>
          </a:p>
          <a:p>
            <a:pPr marL="320040" lvl="1" indent="0">
              <a:buNone/>
            </a:pPr>
            <a:endParaRPr lang="en-US" b="1" dirty="0">
              <a:solidFill>
                <a:schemeClr val="tx1"/>
              </a:solidFill>
            </a:endParaRPr>
          </a:p>
        </p:txBody>
      </p:sp>
    </p:spTree>
    <p:extLst>
      <p:ext uri="{BB962C8B-B14F-4D97-AF65-F5344CB8AC3E}">
        <p14:creationId xmlns:p14="http://schemas.microsoft.com/office/powerpoint/2010/main" val="70597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more to keep on your radar …</a:t>
            </a:r>
          </a:p>
        </p:txBody>
      </p:sp>
      <p:sp>
        <p:nvSpPr>
          <p:cNvPr id="3" name="Content Placeholder 2"/>
          <p:cNvSpPr>
            <a:spLocks noGrp="1"/>
          </p:cNvSpPr>
          <p:nvPr>
            <p:ph idx="1"/>
          </p:nvPr>
        </p:nvSpPr>
        <p:spPr>
          <a:xfrm>
            <a:off x="4029076" y="2438400"/>
            <a:ext cx="7675196" cy="3651504"/>
          </a:xfrm>
        </p:spPr>
        <p:txBody>
          <a:bodyPr>
            <a:normAutofit/>
          </a:bodyPr>
          <a:lstStyle/>
          <a:p>
            <a:endParaRPr lang="en-US" dirty="0"/>
          </a:p>
          <a:p>
            <a:pPr marL="0" indent="0">
              <a:buNone/>
            </a:pPr>
            <a:r>
              <a:rPr lang="en-US" sz="2400" b="1" dirty="0" err="1"/>
              <a:t>Angiostrongylus</a:t>
            </a:r>
            <a:r>
              <a:rPr lang="en-US" sz="2400" b="1" dirty="0"/>
              <a:t>		</a:t>
            </a:r>
            <a:r>
              <a:rPr lang="en-US" sz="2400" b="1" dirty="0" err="1"/>
              <a:t>Baylisascaris</a:t>
            </a:r>
            <a:r>
              <a:rPr lang="en-US" sz="2400" b="1" dirty="0"/>
              <a:t>			</a:t>
            </a:r>
          </a:p>
          <a:p>
            <a:pPr marL="0" indent="0">
              <a:buNone/>
            </a:pPr>
            <a:r>
              <a:rPr lang="en-US" sz="2400" b="1" dirty="0"/>
              <a:t>Giardia				</a:t>
            </a:r>
            <a:r>
              <a:rPr lang="en-US" sz="2400" b="1" dirty="0" err="1"/>
              <a:t>Diphyllobothrium</a:t>
            </a:r>
            <a:endParaRPr lang="en-US" sz="2400" b="1" dirty="0"/>
          </a:p>
          <a:p>
            <a:pPr marL="0" indent="0">
              <a:buNone/>
            </a:pPr>
            <a:r>
              <a:rPr lang="en-US" sz="2400" b="1" dirty="0" err="1"/>
              <a:t>Toxocara</a:t>
            </a:r>
            <a:r>
              <a:rPr lang="en-US" sz="2400" b="1" dirty="0"/>
              <a:t>			Schistosoma</a:t>
            </a:r>
          </a:p>
          <a:p>
            <a:pPr marL="0" indent="0">
              <a:buNone/>
            </a:pPr>
            <a:r>
              <a:rPr lang="en-US" sz="2400" b="1" dirty="0"/>
              <a:t>Toxoplasma			</a:t>
            </a:r>
            <a:r>
              <a:rPr lang="en-US" sz="2400" b="1" dirty="0" err="1"/>
              <a:t>Strongyloides</a:t>
            </a:r>
            <a:endParaRPr lang="en-US" sz="2400" b="1" dirty="0"/>
          </a:p>
          <a:p>
            <a:pPr marL="0" indent="0">
              <a:buNone/>
            </a:pPr>
            <a:r>
              <a:rPr lang="en-US" sz="2400" b="1" dirty="0"/>
              <a:t>Trichomonas					     </a:t>
            </a:r>
          </a:p>
          <a:p>
            <a:pPr marL="0" indent="0">
              <a:buNone/>
            </a:pPr>
            <a:endParaRPr lang="en-US" dirty="0"/>
          </a:p>
        </p:txBody>
      </p:sp>
    </p:spTree>
    <p:extLst>
      <p:ext uri="{BB962C8B-B14F-4D97-AF65-F5344CB8AC3E}">
        <p14:creationId xmlns:p14="http://schemas.microsoft.com/office/powerpoint/2010/main" val="422398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Parasitology </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200" b="1" dirty="0"/>
              <a:t>Microscopic visualization of parasites has long been the traditional method of laboratory diagnosis – still a standard.  </a:t>
            </a:r>
          </a:p>
          <a:p>
            <a:pPr>
              <a:buFont typeface="Arial" panose="020B0604020202020204" pitchFamily="34" charset="0"/>
              <a:buChar char="•"/>
            </a:pPr>
            <a:r>
              <a:rPr lang="en-US" sz="2200" b="1" dirty="0"/>
              <a:t>Most human parasites are intestinal infections.</a:t>
            </a:r>
          </a:p>
          <a:p>
            <a:pPr lvl="1">
              <a:buFont typeface="Arial" panose="020B0604020202020204" pitchFamily="34" charset="0"/>
              <a:buChar char="•"/>
            </a:pPr>
            <a:r>
              <a:rPr lang="en-US" b="1" dirty="0"/>
              <a:t>Fecal specimens are the specimen of choice.  </a:t>
            </a:r>
          </a:p>
          <a:p>
            <a:pPr lvl="1">
              <a:buFont typeface="Arial" panose="020B0604020202020204" pitchFamily="34" charset="0"/>
              <a:buChar char="•"/>
            </a:pPr>
            <a:r>
              <a:rPr lang="en-US" b="1" dirty="0"/>
              <a:t>A complete fecal O&amp;P examination consists of two preparations: </a:t>
            </a:r>
          </a:p>
          <a:p>
            <a:pPr lvl="2">
              <a:buFont typeface="Arial" panose="020B0604020202020204" pitchFamily="34" charset="0"/>
              <a:buChar char="•"/>
            </a:pPr>
            <a:r>
              <a:rPr lang="en-US" b="1" dirty="0"/>
              <a:t>A concentration of the specimen, to be viewed as a wet mount, and a stained smear.  </a:t>
            </a:r>
          </a:p>
          <a:p>
            <a:pPr lvl="2">
              <a:buFont typeface="Arial" panose="020B0604020202020204" pitchFamily="34" charset="0"/>
              <a:buChar char="•"/>
            </a:pPr>
            <a:r>
              <a:rPr lang="en-US" b="1" dirty="0"/>
              <a:t>An examination of both preps with a good microscope, by a well trained technologist, provides the best opportunity to detect the full range of intestinal parasites.  </a:t>
            </a:r>
          </a:p>
          <a:p>
            <a:pPr lvl="2">
              <a:buFont typeface="Arial" panose="020B0604020202020204" pitchFamily="34" charset="0"/>
              <a:buChar char="•"/>
            </a:pPr>
            <a:r>
              <a:rPr lang="en-US" b="1" dirty="0"/>
              <a:t>Supplemental tests targeting particular organisms are appropriate and helpful, but don’t replace an O&amp;P.</a:t>
            </a:r>
          </a:p>
        </p:txBody>
      </p:sp>
    </p:spTree>
    <p:extLst>
      <p:ext uri="{BB962C8B-B14F-4D97-AF65-F5344CB8AC3E}">
        <p14:creationId xmlns:p14="http://schemas.microsoft.com/office/powerpoint/2010/main" val="371173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Testing</a:t>
            </a:r>
          </a:p>
        </p:txBody>
      </p:sp>
      <p:sp>
        <p:nvSpPr>
          <p:cNvPr id="3" name="Content Placeholder 2"/>
          <p:cNvSpPr>
            <a:spLocks noGrp="1"/>
          </p:cNvSpPr>
          <p:nvPr>
            <p:ph sz="half" idx="1"/>
          </p:nvPr>
        </p:nvSpPr>
        <p:spPr>
          <a:xfrm>
            <a:off x="2933699" y="2438399"/>
            <a:ext cx="3918514" cy="3657601"/>
          </a:xfrm>
        </p:spPr>
        <p:txBody>
          <a:bodyPr>
            <a:normAutofit/>
          </a:bodyPr>
          <a:lstStyle/>
          <a:p>
            <a:pPr>
              <a:buFont typeface="Arial" panose="020B0604020202020204" pitchFamily="34" charset="0"/>
              <a:buChar char="•"/>
            </a:pPr>
            <a:r>
              <a:rPr lang="en-US" sz="2100" b="1" dirty="0"/>
              <a:t>Serology	</a:t>
            </a:r>
          </a:p>
          <a:p>
            <a:pPr>
              <a:buFont typeface="Arial" panose="020B0604020202020204" pitchFamily="34" charset="0"/>
              <a:buChar char="•"/>
            </a:pPr>
            <a:r>
              <a:rPr lang="en-US" sz="2100" b="1" dirty="0"/>
              <a:t>Histopathology		</a:t>
            </a:r>
          </a:p>
          <a:p>
            <a:pPr>
              <a:buFont typeface="Arial" panose="020B0604020202020204" pitchFamily="34" charset="0"/>
              <a:buChar char="•"/>
            </a:pPr>
            <a:r>
              <a:rPr lang="en-US" sz="2100" b="1" dirty="0"/>
              <a:t>Special stains</a:t>
            </a:r>
          </a:p>
          <a:p>
            <a:pPr>
              <a:buFont typeface="Arial" panose="020B0604020202020204" pitchFamily="34" charset="0"/>
              <a:buChar char="•"/>
            </a:pPr>
            <a:r>
              <a:rPr lang="en-US" sz="2100" b="1" dirty="0"/>
              <a:t>Fluorescent antibody tests 	</a:t>
            </a:r>
          </a:p>
          <a:p>
            <a:pPr>
              <a:buFont typeface="Arial" panose="020B0604020202020204" pitchFamily="34" charset="0"/>
              <a:buChar char="•"/>
            </a:pPr>
            <a:r>
              <a:rPr lang="en-US" sz="2100" b="1" dirty="0"/>
              <a:t>UV </a:t>
            </a:r>
            <a:r>
              <a:rPr lang="en-US" sz="2100" b="1" dirty="0" err="1"/>
              <a:t>autofluorescence</a:t>
            </a:r>
            <a:r>
              <a:rPr lang="en-US" sz="2100" b="1" dirty="0"/>
              <a:t> </a:t>
            </a:r>
          </a:p>
        </p:txBody>
      </p:sp>
      <p:sp>
        <p:nvSpPr>
          <p:cNvPr id="4" name="Content Placeholder 3"/>
          <p:cNvSpPr>
            <a:spLocks noGrp="1"/>
          </p:cNvSpPr>
          <p:nvPr>
            <p:ph sz="half" idx="2"/>
          </p:nvPr>
        </p:nvSpPr>
        <p:spPr>
          <a:xfrm>
            <a:off x="7153154" y="2438399"/>
            <a:ext cx="4551117" cy="3657601"/>
          </a:xfrm>
        </p:spPr>
        <p:txBody>
          <a:bodyPr>
            <a:normAutofit/>
          </a:bodyPr>
          <a:lstStyle/>
          <a:p>
            <a:pPr>
              <a:buFont typeface="Arial" panose="020B0604020202020204" pitchFamily="34" charset="0"/>
              <a:buChar char="•"/>
            </a:pPr>
            <a:r>
              <a:rPr lang="en-US" sz="2100" b="1" dirty="0"/>
              <a:t>Antibiotic susceptibility tests</a:t>
            </a:r>
          </a:p>
          <a:p>
            <a:pPr>
              <a:buFont typeface="Arial" panose="020B0604020202020204" pitchFamily="34" charset="0"/>
              <a:buChar char="•"/>
            </a:pPr>
            <a:r>
              <a:rPr lang="en-US" sz="2100" b="1" dirty="0"/>
              <a:t>Cultures	</a:t>
            </a:r>
          </a:p>
          <a:p>
            <a:pPr>
              <a:buFont typeface="Arial" panose="020B0604020202020204" pitchFamily="34" charset="0"/>
              <a:buChar char="•"/>
            </a:pPr>
            <a:r>
              <a:rPr lang="en-US" sz="2100" b="1" dirty="0"/>
              <a:t>Rapid immunoassays</a:t>
            </a:r>
            <a:endParaRPr lang="en-US" sz="2100" dirty="0"/>
          </a:p>
          <a:p>
            <a:pPr>
              <a:buFont typeface="Arial" panose="020B0604020202020204" pitchFamily="34" charset="0"/>
              <a:buChar char="•"/>
            </a:pPr>
            <a:r>
              <a:rPr lang="en-US" sz="2200" b="1" dirty="0"/>
              <a:t>Molecular</a:t>
            </a:r>
            <a:r>
              <a:rPr lang="en-US" sz="2100" b="1" dirty="0"/>
              <a:t> tests </a:t>
            </a:r>
          </a:p>
          <a:p>
            <a:pPr>
              <a:buFont typeface="Arial" panose="020B0604020202020204" pitchFamily="34" charset="0"/>
              <a:buChar char="•"/>
            </a:pPr>
            <a:r>
              <a:rPr lang="en-US" sz="2100" b="1" dirty="0"/>
              <a:t>Whole genome sequencing</a:t>
            </a:r>
          </a:p>
        </p:txBody>
      </p:sp>
    </p:spTree>
    <p:extLst>
      <p:ext uri="{BB962C8B-B14F-4D97-AF65-F5344CB8AC3E}">
        <p14:creationId xmlns:p14="http://schemas.microsoft.com/office/powerpoint/2010/main" val="70130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Morphological Testing at DSHS</a:t>
            </a:r>
          </a:p>
        </p:txBody>
      </p:sp>
      <p:sp>
        <p:nvSpPr>
          <p:cNvPr id="3" name="Content Placeholder 2"/>
          <p:cNvSpPr>
            <a:spLocks noGrp="1"/>
          </p:cNvSpPr>
          <p:nvPr>
            <p:ph idx="1"/>
          </p:nvPr>
        </p:nvSpPr>
        <p:spPr>
          <a:xfrm>
            <a:off x="3611301" y="2438400"/>
            <a:ext cx="8092970" cy="3651504"/>
          </a:xfrm>
        </p:spPr>
        <p:txBody>
          <a:bodyPr>
            <a:normAutofit fontScale="77500" lnSpcReduction="20000"/>
          </a:bodyPr>
          <a:lstStyle/>
          <a:p>
            <a:pPr>
              <a:buFont typeface="Arial" panose="020B0604020202020204" pitchFamily="34" charset="0"/>
              <a:buChar char="•"/>
            </a:pPr>
            <a:r>
              <a:rPr lang="en-US" sz="2900" b="1" dirty="0"/>
              <a:t>Routine fecal Ova &amp; Parasite exam (concentrate &amp; trichrome)</a:t>
            </a:r>
          </a:p>
          <a:p>
            <a:pPr>
              <a:buFont typeface="Arial" panose="020B0604020202020204" pitchFamily="34" charset="0"/>
              <a:buChar char="•"/>
            </a:pPr>
            <a:r>
              <a:rPr lang="en-US" sz="2900" b="1" dirty="0"/>
              <a:t>Acid-fast stain for Cryptosporidium/</a:t>
            </a:r>
            <a:r>
              <a:rPr lang="en-US" sz="2900" b="1" dirty="0" err="1"/>
              <a:t>Cyclospora</a:t>
            </a:r>
            <a:r>
              <a:rPr lang="en-US" sz="2900" b="1" dirty="0"/>
              <a:t>/</a:t>
            </a:r>
            <a:r>
              <a:rPr lang="en-US" sz="2900" b="1" dirty="0" err="1"/>
              <a:t>Cystoisospora</a:t>
            </a:r>
            <a:endParaRPr lang="en-US" sz="2900" b="1" dirty="0"/>
          </a:p>
          <a:p>
            <a:pPr>
              <a:buFont typeface="Arial" panose="020B0604020202020204" pitchFamily="34" charset="0"/>
              <a:buChar char="•"/>
            </a:pPr>
            <a:r>
              <a:rPr lang="en-US" sz="2900" b="1" dirty="0" err="1"/>
              <a:t>Chromotrope</a:t>
            </a:r>
            <a:r>
              <a:rPr lang="en-US" sz="2900" b="1" dirty="0"/>
              <a:t> stain for Microsporidia</a:t>
            </a:r>
          </a:p>
          <a:p>
            <a:pPr>
              <a:buFont typeface="Arial" panose="020B0604020202020204" pitchFamily="34" charset="0"/>
              <a:buChar char="•"/>
            </a:pPr>
            <a:r>
              <a:rPr lang="en-US" sz="2900" b="1" dirty="0"/>
              <a:t>Giemsa stain for malaria and other blood parasites (thick &amp; thin smears)</a:t>
            </a:r>
          </a:p>
          <a:p>
            <a:pPr>
              <a:buFont typeface="Arial" panose="020B0604020202020204" pitchFamily="34" charset="0"/>
              <a:buChar char="•"/>
            </a:pPr>
            <a:r>
              <a:rPr lang="en-US" sz="2900" b="1" dirty="0"/>
              <a:t>Knott concentration for microfilariae</a:t>
            </a:r>
          </a:p>
          <a:p>
            <a:pPr>
              <a:buFont typeface="Arial" panose="020B0604020202020204" pitchFamily="34" charset="0"/>
              <a:buChar char="•"/>
            </a:pPr>
            <a:r>
              <a:rPr lang="en-US" sz="2900" b="1" dirty="0"/>
              <a:t>Examination of miscellaneous body fluids by various methods</a:t>
            </a:r>
          </a:p>
          <a:p>
            <a:pPr>
              <a:buFont typeface="Arial" panose="020B0604020202020204" pitchFamily="34" charset="0"/>
              <a:buChar char="•"/>
            </a:pPr>
            <a:r>
              <a:rPr lang="en-US" sz="2900" b="1" dirty="0"/>
              <a:t>Worm identification</a:t>
            </a:r>
          </a:p>
          <a:p>
            <a:endParaRPr lang="en-US" b="1" dirty="0"/>
          </a:p>
        </p:txBody>
      </p:sp>
    </p:spTree>
    <p:extLst>
      <p:ext uri="{BB962C8B-B14F-4D97-AF65-F5344CB8AC3E}">
        <p14:creationId xmlns:p14="http://schemas.microsoft.com/office/powerpoint/2010/main" val="2406727204"/>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776</TotalTime>
  <Words>1269</Words>
  <Application>Microsoft Office PowerPoint</Application>
  <PresentationFormat>Widescreen</PresentationFormat>
  <Paragraphs>165</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Schoolbook</vt:lpstr>
      <vt:lpstr>Corbel</vt:lpstr>
      <vt:lpstr>Feathered</vt:lpstr>
      <vt:lpstr>Laboratory Testing for Human Parasites</vt:lpstr>
      <vt:lpstr>Parasitic Protozoa and Helminths</vt:lpstr>
      <vt:lpstr>Neglected Tropical Diseases</vt:lpstr>
      <vt:lpstr>Parasitic Disease Exposures</vt:lpstr>
      <vt:lpstr>Texas Notifiable Conditions</vt:lpstr>
      <vt:lpstr>A few more to keep on your radar …</vt:lpstr>
      <vt:lpstr>Traditional Parasitology </vt:lpstr>
      <vt:lpstr>Other Testing</vt:lpstr>
      <vt:lpstr>Morphological Testing at DSHS</vt:lpstr>
      <vt:lpstr>Other Parasite Testing at DSHS</vt:lpstr>
      <vt:lpstr>Protozoa Testing at CDC</vt:lpstr>
      <vt:lpstr>Helminth Testing at CDC</vt:lpstr>
      <vt:lpstr>CDC Referral Testing</vt:lpstr>
      <vt:lpstr>CDC Referral Testing</vt:lpstr>
      <vt:lpstr>Shipping to DSHS Lab</vt:lpstr>
      <vt:lpstr>CDC Telediagnosis</vt:lpstr>
      <vt:lpstr>Other CDC links</vt:lpstr>
      <vt:lpstr>Contact 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Testing for Human Parasites</dc:title>
  <dc:creator>Cathy Snider</dc:creator>
  <cp:lastModifiedBy>Pinter,Henry J (DSHS)</cp:lastModifiedBy>
  <cp:revision>83</cp:revision>
  <dcterms:created xsi:type="dcterms:W3CDTF">2016-10-12T18:58:58Z</dcterms:created>
  <dcterms:modified xsi:type="dcterms:W3CDTF">2023-02-16T21:24:18Z</dcterms:modified>
</cp:coreProperties>
</file>