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0" r:id="rId1"/>
  </p:sldMasterIdLst>
  <p:notesMasterIdLst>
    <p:notesMasterId r:id="rId20"/>
  </p:notesMasterIdLst>
  <p:handoutMasterIdLst>
    <p:handoutMasterId r:id="rId21"/>
  </p:handoutMasterIdLst>
  <p:sldIdLst>
    <p:sldId id="272" r:id="rId2"/>
    <p:sldId id="403" r:id="rId3"/>
    <p:sldId id="307" r:id="rId4"/>
    <p:sldId id="402" r:id="rId5"/>
    <p:sldId id="382" r:id="rId6"/>
    <p:sldId id="306" r:id="rId7"/>
    <p:sldId id="393" r:id="rId8"/>
    <p:sldId id="313" r:id="rId9"/>
    <p:sldId id="324" r:id="rId10"/>
    <p:sldId id="396" r:id="rId11"/>
    <p:sldId id="399" r:id="rId12"/>
    <p:sldId id="397" r:id="rId13"/>
    <p:sldId id="398" r:id="rId14"/>
    <p:sldId id="400" r:id="rId15"/>
    <p:sldId id="390" r:id="rId16"/>
    <p:sldId id="391" r:id="rId17"/>
    <p:sldId id="405" r:id="rId18"/>
    <p:sldId id="392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CC00"/>
    <a:srgbClr val="00A84C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99" autoAdjust="0"/>
  </p:normalViewPr>
  <p:slideViewPr>
    <p:cSldViewPr>
      <p:cViewPr varScale="1">
        <p:scale>
          <a:sx n="57" d="100"/>
          <a:sy n="57" d="100"/>
        </p:scale>
        <p:origin x="1843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EF-4E74-9088-70BAC1B8BE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EF-4E74-9088-70BAC1B8BE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1EF-4E74-9088-70BAC1B8BE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1EF-4E74-9088-70BAC1B8BE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1EF-4E74-9088-70BAC1B8BEB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1EF-4E74-9088-70BAC1B8BEB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1EF-4E74-9088-70BAC1B8BEBF}"/>
              </c:ext>
            </c:extLst>
          </c:dPt>
          <c:dLbls>
            <c:dLbl>
              <c:idx val="0"/>
              <c:layout>
                <c:manualLayout>
                  <c:x val="-0.14223731331339354"/>
                  <c:y val="7.93503001317302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F-4E74-9088-70BAC1B8BEBF}"/>
                </c:ext>
              </c:extLst>
            </c:dLbl>
            <c:dLbl>
              <c:idx val="1"/>
              <c:layout>
                <c:manualLayout>
                  <c:x val="-9.6340667420248688E-2"/>
                  <c:y val="-0.150105935159525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EF-4E74-9088-70BAC1B8BEBF}"/>
                </c:ext>
              </c:extLst>
            </c:dLbl>
            <c:dLbl>
              <c:idx val="2"/>
              <c:layout>
                <c:manualLayout>
                  <c:x val="0.17159225044264606"/>
                  <c:y val="-0.1608654555498075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EF-4E74-9088-70BAC1B8BEBF}"/>
                </c:ext>
              </c:extLst>
            </c:dLbl>
            <c:dLbl>
              <c:idx val="5"/>
              <c:layout>
                <c:manualLayout>
                  <c:x val="0.15629832844838798"/>
                  <c:y val="0.10673584472288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1EF-4E74-9088-70BAC1B8BE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Data'!$A$3:$A$9</c:f>
              <c:strCache>
                <c:ptCount val="7"/>
                <c:pt idx="0">
                  <c:v>Flood</c:v>
                </c:pt>
                <c:pt idx="1">
                  <c:v>Wildland Fire</c:v>
                </c:pt>
                <c:pt idx="2">
                  <c:v>Rain/Thunderstorm</c:v>
                </c:pt>
                <c:pt idx="3">
                  <c:v>High Winds</c:v>
                </c:pt>
                <c:pt idx="4">
                  <c:v>Ice/Snow Storm</c:v>
                </c:pt>
                <c:pt idx="5">
                  <c:v>Act of Terrorism</c:v>
                </c:pt>
                <c:pt idx="6">
                  <c:v>Other</c:v>
                </c:pt>
              </c:strCache>
            </c:strRef>
          </c:cat>
          <c:val>
            <c:numRef>
              <c:f>'Chart Data'!$B$3:$B$9</c:f>
              <c:numCache>
                <c:formatCode>General</c:formatCode>
                <c:ptCount val="7"/>
                <c:pt idx="0">
                  <c:v>85</c:v>
                </c:pt>
                <c:pt idx="1">
                  <c:v>60</c:v>
                </c:pt>
                <c:pt idx="2">
                  <c:v>32</c:v>
                </c:pt>
                <c:pt idx="3">
                  <c:v>24</c:v>
                </c:pt>
                <c:pt idx="4">
                  <c:v>15</c:v>
                </c:pt>
                <c:pt idx="5">
                  <c:v>13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1EF-4E74-9088-70BAC1B8BEB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68C-4C0E-BCAB-6FD0E371D23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268C-4C0E-BCAB-6FD0E371D23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268C-4C0E-BCAB-6FD0E371D23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268C-4C0E-BCAB-6FD0E371D23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268C-4C0E-BCAB-6FD0E371D23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268C-4C0E-BCAB-6FD0E371D230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268C-4C0E-BCAB-6FD0E371D230}"/>
              </c:ext>
            </c:extLst>
          </c:dPt>
          <c:dLbls>
            <c:dLbl>
              <c:idx val="4"/>
              <c:layout>
                <c:manualLayout>
                  <c:x val="-1.5507451198510561E-2"/>
                  <c:y val="1.26455482691530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8C-4C0E-BCAB-6FD0E371D230}"/>
                </c:ext>
              </c:extLst>
            </c:dLbl>
            <c:dLbl>
              <c:idx val="5"/>
              <c:layout>
                <c:manualLayout>
                  <c:x val="3.1300878786741475E-2"/>
                  <c:y val="3.27871518574352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8C-4C0E-BCAB-6FD0E371D230}"/>
                </c:ext>
              </c:extLst>
            </c:dLbl>
            <c:dLbl>
              <c:idx val="6"/>
              <c:layout>
                <c:manualLayout>
                  <c:x val="9.0766740355218603E-2"/>
                  <c:y val="5.268978445480427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8C-4C0E-BCAB-6FD0E371D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Data'!$A$41:$A$47</c:f>
              <c:strCache>
                <c:ptCount val="7"/>
                <c:pt idx="0">
                  <c:v>Family/Neighbor</c:v>
                </c:pt>
                <c:pt idx="1">
                  <c:v>Local News</c:v>
                </c:pt>
                <c:pt idx="2">
                  <c:v>Tribal Council Office</c:v>
                </c:pt>
                <c:pt idx="3">
                  <c:v>Tribal Emergency Management</c:v>
                </c:pt>
                <c:pt idx="4">
                  <c:v>Tribal Health &amp; Human Services Department</c:v>
                </c:pt>
                <c:pt idx="5">
                  <c:v>Tribal Police</c:v>
                </c:pt>
                <c:pt idx="6">
                  <c:v>Tribal Housing</c:v>
                </c:pt>
              </c:strCache>
            </c:strRef>
          </c:cat>
          <c:val>
            <c:numRef>
              <c:f>'Chart Data'!$B$41:$B$47</c:f>
              <c:numCache>
                <c:formatCode>General</c:formatCode>
                <c:ptCount val="7"/>
                <c:pt idx="0">
                  <c:v>22</c:v>
                </c:pt>
                <c:pt idx="1">
                  <c:v>28</c:v>
                </c:pt>
                <c:pt idx="2">
                  <c:v>30</c:v>
                </c:pt>
                <c:pt idx="3">
                  <c:v>29</c:v>
                </c:pt>
                <c:pt idx="4">
                  <c:v>9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68C-4C0E-BCAB-6FD0E371D23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1B3E-4038-8790-4C45C3B6C26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1B3E-4038-8790-4C45C3B6C26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1B3E-4038-8790-4C45C3B6C26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7-1B3E-4038-8790-4C45C3B6C26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9-1B3E-4038-8790-4C45C3B6C263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1B3E-4038-8790-4C45C3B6C263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1B3E-4038-8790-4C45C3B6C263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F-1B3E-4038-8790-4C45C3B6C2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PowerPoint]Chart Data'!$A$28:$A$35</c:f>
              <c:strCache>
                <c:ptCount val="8"/>
                <c:pt idx="0">
                  <c:v>Automated Call</c:v>
                </c:pt>
                <c:pt idx="1">
                  <c:v>Internet</c:v>
                </c:pt>
                <c:pt idx="2">
                  <c:v>Word of Mouth</c:v>
                </c:pt>
                <c:pt idx="3">
                  <c:v>Poster/Flyer</c:v>
                </c:pt>
                <c:pt idx="4">
                  <c:v>Radio</c:v>
                </c:pt>
                <c:pt idx="5">
                  <c:v>Social Media</c:v>
                </c:pt>
                <c:pt idx="6">
                  <c:v>Text Message</c:v>
                </c:pt>
                <c:pt idx="7">
                  <c:v>TV</c:v>
                </c:pt>
              </c:strCache>
            </c:strRef>
          </c:cat>
          <c:val>
            <c:numRef>
              <c:f>'[Chart in Microsoft PowerPoint]Chart Data'!$B$28:$B$35</c:f>
              <c:numCache>
                <c:formatCode>General</c:formatCode>
                <c:ptCount val="8"/>
                <c:pt idx="0">
                  <c:v>5</c:v>
                </c:pt>
                <c:pt idx="1">
                  <c:v>16</c:v>
                </c:pt>
                <c:pt idx="2">
                  <c:v>8</c:v>
                </c:pt>
                <c:pt idx="3">
                  <c:v>3</c:v>
                </c:pt>
                <c:pt idx="4">
                  <c:v>4</c:v>
                </c:pt>
                <c:pt idx="5">
                  <c:v>11</c:v>
                </c:pt>
                <c:pt idx="6">
                  <c:v>25</c:v>
                </c:pt>
                <c:pt idx="7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B3E-4038-8790-4C45C3B6C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7483392"/>
        <c:axId val="77481472"/>
      </c:barChart>
      <c:valAx>
        <c:axId val="774814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Households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7483392"/>
        <c:crosses val="autoZero"/>
        <c:crossBetween val="between"/>
      </c:valAx>
      <c:catAx>
        <c:axId val="77483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774814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solidFill>
      <a:schemeClr val="tx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0.22820819749195756"/>
                  <c:y val="-0.2018672673451940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Friends/Family/Second</a:t>
                    </a:r>
                    <a:r>
                      <a:rPr lang="en-US" baseline="0" dirty="0"/>
                      <a:t> home outside area
65%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32837851066486"/>
                      <c:h val="0.1280246514929651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8F06-454E-AC35-0A53F90046F6}"/>
                </c:ext>
              </c:extLst>
            </c:dLbl>
            <c:dLbl>
              <c:idx val="3"/>
              <c:layout>
                <c:manualLayout>
                  <c:x val="5.6987545753288328E-2"/>
                  <c:y val="0.152287387864615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106400565766113E-2"/>
                      <c:h val="0.113054026923223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06-454E-AC35-0A53F90046F6}"/>
                </c:ext>
              </c:extLst>
            </c:dLbl>
            <c:dLbl>
              <c:idx val="4"/>
              <c:layout>
                <c:manualLayout>
                  <c:x val="2.5367664728074585E-2"/>
                  <c:y val="9.75671739200419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06-454E-AC35-0A53F90046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Data'!$A$18:$A$22</c:f>
              <c:strCache>
                <c:ptCount val="5"/>
                <c:pt idx="0">
                  <c:v>American Red Cross, Church, or community shelter</c:v>
                </c:pt>
                <c:pt idx="1">
                  <c:v>Don't Know</c:v>
                </c:pt>
                <c:pt idx="2">
                  <c:v>Friends/family/Second home outside area</c:v>
                </c:pt>
                <c:pt idx="3">
                  <c:v>Hotel or motel</c:v>
                </c:pt>
                <c:pt idx="4">
                  <c:v>Other</c:v>
                </c:pt>
              </c:strCache>
            </c:strRef>
          </c:cat>
          <c:val>
            <c:numRef>
              <c:f>'Chart Data'!$B$18:$B$22</c:f>
              <c:numCache>
                <c:formatCode>General</c:formatCode>
                <c:ptCount val="5"/>
                <c:pt idx="0">
                  <c:v>26</c:v>
                </c:pt>
                <c:pt idx="1">
                  <c:v>11</c:v>
                </c:pt>
                <c:pt idx="2">
                  <c:v>90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06-454E-AC35-0A53F90046F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42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>
      <a:schemeClr val="dk1"/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>
      <a:schemeClr val="lt1"/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56760-8566-4EDE-97A6-66E914E3D82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DE79C9-B99F-49BF-910B-3EBFAC5D42C3}">
      <dgm:prSet phldrT="[Text]"/>
      <dgm:spPr/>
      <dgm:t>
        <a:bodyPr/>
        <a:lstStyle/>
        <a:p>
          <a:r>
            <a:rPr lang="en-US" b="1" dirty="0"/>
            <a:t>335</a:t>
          </a:r>
        </a:p>
      </dgm:t>
    </dgm:pt>
    <dgm:pt modelId="{8BE35C4C-CECA-49D5-B054-2C201672BE62}" type="parTrans" cxnId="{23E296E3-C15A-4333-A400-1E3CA09761E3}">
      <dgm:prSet/>
      <dgm:spPr/>
      <dgm:t>
        <a:bodyPr/>
        <a:lstStyle/>
        <a:p>
          <a:endParaRPr lang="en-US"/>
        </a:p>
      </dgm:t>
    </dgm:pt>
    <dgm:pt modelId="{9D8996FE-0EB7-41FC-98A9-81875075E8E3}" type="sibTrans" cxnId="{23E296E3-C15A-4333-A400-1E3CA09761E3}">
      <dgm:prSet/>
      <dgm:spPr/>
      <dgm:t>
        <a:bodyPr/>
        <a:lstStyle/>
        <a:p>
          <a:endParaRPr lang="en-US"/>
        </a:p>
      </dgm:t>
    </dgm:pt>
    <dgm:pt modelId="{3E882571-BD86-4173-83F8-BEF873AA86E1}">
      <dgm:prSet phldrT="[Text]" custT="1"/>
      <dgm:spPr/>
      <dgm:t>
        <a:bodyPr/>
        <a:lstStyle/>
        <a:p>
          <a:r>
            <a:rPr lang="en-US" sz="1600" dirty="0"/>
            <a:t>Total number of households approached</a:t>
          </a:r>
        </a:p>
      </dgm:t>
    </dgm:pt>
    <dgm:pt modelId="{94AD1AEF-8A3A-4B9D-8019-FBBCD9C8A21C}" type="parTrans" cxnId="{905AAE1E-1EC9-4FF3-9EA4-C012B12189A7}">
      <dgm:prSet/>
      <dgm:spPr/>
      <dgm:t>
        <a:bodyPr/>
        <a:lstStyle/>
        <a:p>
          <a:endParaRPr lang="en-US"/>
        </a:p>
      </dgm:t>
    </dgm:pt>
    <dgm:pt modelId="{E657A888-19CD-498F-BA03-CA76F8D97B9E}" type="sibTrans" cxnId="{905AAE1E-1EC9-4FF3-9EA4-C012B12189A7}">
      <dgm:prSet/>
      <dgm:spPr/>
      <dgm:t>
        <a:bodyPr/>
        <a:lstStyle/>
        <a:p>
          <a:endParaRPr lang="en-US"/>
        </a:p>
      </dgm:t>
    </dgm:pt>
    <dgm:pt modelId="{2A31C4B8-FD4E-4351-9DE2-06ABCDFE12A8}">
      <dgm:prSet phldrT="[Text]"/>
      <dgm:spPr/>
      <dgm:t>
        <a:bodyPr/>
        <a:lstStyle/>
        <a:p>
          <a:r>
            <a:rPr lang="en-US" b="1" dirty="0"/>
            <a:t>140</a:t>
          </a:r>
        </a:p>
      </dgm:t>
    </dgm:pt>
    <dgm:pt modelId="{19C2D248-879A-4922-B75A-9CC940380228}" type="parTrans" cxnId="{16C42FBC-A1CA-4FB2-ADC8-45036FF479B7}">
      <dgm:prSet/>
      <dgm:spPr/>
      <dgm:t>
        <a:bodyPr/>
        <a:lstStyle/>
        <a:p>
          <a:endParaRPr lang="en-US"/>
        </a:p>
      </dgm:t>
    </dgm:pt>
    <dgm:pt modelId="{2A76777D-2202-424D-A1E4-6080EDF5CED6}" type="sibTrans" cxnId="{16C42FBC-A1CA-4FB2-ADC8-45036FF479B7}">
      <dgm:prSet/>
      <dgm:spPr/>
      <dgm:t>
        <a:bodyPr/>
        <a:lstStyle/>
        <a:p>
          <a:endParaRPr lang="en-US"/>
        </a:p>
      </dgm:t>
    </dgm:pt>
    <dgm:pt modelId="{B6FD32F4-52A3-4999-B316-223FF36FE0B1}">
      <dgm:prSet phldrT="[Text]" custT="1"/>
      <dgm:spPr/>
      <dgm:t>
        <a:bodyPr/>
        <a:lstStyle/>
        <a:p>
          <a:r>
            <a:rPr lang="en-US" sz="1600" dirty="0"/>
            <a:t>Completed interviews</a:t>
          </a:r>
        </a:p>
      </dgm:t>
    </dgm:pt>
    <dgm:pt modelId="{3DA53D53-53C6-4557-92E8-9A4CFE607CC0}" type="parTrans" cxnId="{13DF24AB-2873-4867-8CB4-F3FFE6EC5194}">
      <dgm:prSet/>
      <dgm:spPr/>
      <dgm:t>
        <a:bodyPr/>
        <a:lstStyle/>
        <a:p>
          <a:endParaRPr lang="en-US"/>
        </a:p>
      </dgm:t>
    </dgm:pt>
    <dgm:pt modelId="{C66AC9BA-D91F-4C63-893F-C278B8782297}" type="sibTrans" cxnId="{13DF24AB-2873-4867-8CB4-F3FFE6EC5194}">
      <dgm:prSet/>
      <dgm:spPr/>
      <dgm:t>
        <a:bodyPr/>
        <a:lstStyle/>
        <a:p>
          <a:endParaRPr lang="en-US"/>
        </a:p>
      </dgm:t>
    </dgm:pt>
    <dgm:pt modelId="{DE76806A-B738-42A8-BDCC-75DF752233CC}">
      <dgm:prSet phldrT="[Text]"/>
      <dgm:spPr/>
      <dgm:t>
        <a:bodyPr/>
        <a:lstStyle/>
        <a:p>
          <a:r>
            <a:rPr lang="en-US" b="1" dirty="0"/>
            <a:t>16</a:t>
          </a:r>
        </a:p>
      </dgm:t>
    </dgm:pt>
    <dgm:pt modelId="{B1FA9979-49DC-42F9-B09F-961219436BBD}" type="parTrans" cxnId="{7EF07433-BCD1-4F53-A6F0-1E80CED3793B}">
      <dgm:prSet/>
      <dgm:spPr/>
      <dgm:t>
        <a:bodyPr/>
        <a:lstStyle/>
        <a:p>
          <a:endParaRPr lang="en-US"/>
        </a:p>
      </dgm:t>
    </dgm:pt>
    <dgm:pt modelId="{0B50DE8F-84DB-4C96-9486-3B8311E61079}" type="sibTrans" cxnId="{7EF07433-BCD1-4F53-A6F0-1E80CED3793B}">
      <dgm:prSet/>
      <dgm:spPr/>
      <dgm:t>
        <a:bodyPr/>
        <a:lstStyle/>
        <a:p>
          <a:endParaRPr lang="en-US"/>
        </a:p>
      </dgm:t>
    </dgm:pt>
    <dgm:pt modelId="{39ADD950-2C9D-41BC-9205-1E67ED23F6E7}">
      <dgm:prSet phldrT="[Text]" custT="1"/>
      <dgm:spPr/>
      <dgm:t>
        <a:bodyPr/>
        <a:lstStyle/>
        <a:p>
          <a:r>
            <a:rPr lang="en-US" sz="1600" dirty="0"/>
            <a:t>Worksite interviews completed</a:t>
          </a:r>
        </a:p>
      </dgm:t>
    </dgm:pt>
    <dgm:pt modelId="{90BB43E2-47BF-482A-9E39-A13B31EAF168}" type="parTrans" cxnId="{9E3253DD-D264-4C3C-9CB5-11EA519C7EA3}">
      <dgm:prSet/>
      <dgm:spPr/>
      <dgm:t>
        <a:bodyPr/>
        <a:lstStyle/>
        <a:p>
          <a:endParaRPr lang="en-US"/>
        </a:p>
      </dgm:t>
    </dgm:pt>
    <dgm:pt modelId="{10819666-2C29-4338-A773-5016EC6FCBC2}" type="sibTrans" cxnId="{9E3253DD-D264-4C3C-9CB5-11EA519C7EA3}">
      <dgm:prSet/>
      <dgm:spPr/>
      <dgm:t>
        <a:bodyPr/>
        <a:lstStyle/>
        <a:p>
          <a:endParaRPr lang="en-US"/>
        </a:p>
      </dgm:t>
    </dgm:pt>
    <dgm:pt modelId="{047831CD-4305-4FD8-AEAC-F54C6D039BE1}">
      <dgm:prSet phldrT="[Text]"/>
      <dgm:spPr/>
      <dgm:t>
        <a:bodyPr/>
        <a:lstStyle/>
        <a:p>
          <a:r>
            <a:rPr lang="en-US" b="1" dirty="0"/>
            <a:t>17</a:t>
          </a:r>
        </a:p>
      </dgm:t>
    </dgm:pt>
    <dgm:pt modelId="{BA6C59A9-2906-49AF-9E2F-A6D122FA17E4}" type="parTrans" cxnId="{82D7954B-B6F8-423C-88EB-06D58E2E35B1}">
      <dgm:prSet/>
      <dgm:spPr/>
      <dgm:t>
        <a:bodyPr/>
        <a:lstStyle/>
        <a:p>
          <a:endParaRPr lang="en-US"/>
        </a:p>
      </dgm:t>
    </dgm:pt>
    <dgm:pt modelId="{1E071BF2-B745-472D-9CAC-EA686DB6C544}" type="sibTrans" cxnId="{82D7954B-B6F8-423C-88EB-06D58E2E35B1}">
      <dgm:prSet/>
      <dgm:spPr/>
      <dgm:t>
        <a:bodyPr/>
        <a:lstStyle/>
        <a:p>
          <a:endParaRPr lang="en-US"/>
        </a:p>
      </dgm:t>
    </dgm:pt>
    <dgm:pt modelId="{F082E88C-1729-4D6F-9EE7-38DEB9CCFB62}">
      <dgm:prSet phldrT="[Text]" custT="1"/>
      <dgm:spPr/>
      <dgm:t>
        <a:bodyPr/>
        <a:lstStyle/>
        <a:p>
          <a:r>
            <a:rPr lang="en-US" sz="1600" dirty="0"/>
            <a:t>Total number of households not successfully approached</a:t>
          </a:r>
        </a:p>
      </dgm:t>
    </dgm:pt>
    <dgm:pt modelId="{42C87A58-A370-4EBD-9030-94CCA0322C31}" type="parTrans" cxnId="{610ACA24-0AE0-4287-9768-E5623A10F421}">
      <dgm:prSet/>
      <dgm:spPr/>
      <dgm:t>
        <a:bodyPr/>
        <a:lstStyle/>
        <a:p>
          <a:endParaRPr lang="en-US"/>
        </a:p>
      </dgm:t>
    </dgm:pt>
    <dgm:pt modelId="{EC54E6D1-F30D-49D8-AA6F-2C906F394797}" type="sibTrans" cxnId="{610ACA24-0AE0-4287-9768-E5623A10F421}">
      <dgm:prSet/>
      <dgm:spPr/>
      <dgm:t>
        <a:bodyPr/>
        <a:lstStyle/>
        <a:p>
          <a:endParaRPr lang="en-US"/>
        </a:p>
      </dgm:t>
    </dgm:pt>
    <dgm:pt modelId="{13C788B8-51EB-449C-85B5-8D10D394BDCC}">
      <dgm:prSet phldrT="[Text]" custT="1"/>
      <dgm:spPr/>
      <dgm:t>
        <a:bodyPr/>
        <a:lstStyle/>
        <a:p>
          <a:r>
            <a:rPr lang="en-US" sz="1600" dirty="0"/>
            <a:t>Locked gates, loose animals, no trespassing signs</a:t>
          </a:r>
        </a:p>
      </dgm:t>
    </dgm:pt>
    <dgm:pt modelId="{AC2241B8-9A4F-4703-9E73-CA2BE15FC8BF}" type="sibTrans" cxnId="{A7C8777A-281A-47E2-B7C7-CB6DE65C14A8}">
      <dgm:prSet/>
      <dgm:spPr/>
      <dgm:t>
        <a:bodyPr/>
        <a:lstStyle/>
        <a:p>
          <a:endParaRPr lang="en-US"/>
        </a:p>
      </dgm:t>
    </dgm:pt>
    <dgm:pt modelId="{50BC531C-6476-4C4E-BBDF-02A66BDFC349}" type="parTrans" cxnId="{A7C8777A-281A-47E2-B7C7-CB6DE65C14A8}">
      <dgm:prSet/>
      <dgm:spPr/>
      <dgm:t>
        <a:bodyPr/>
        <a:lstStyle/>
        <a:p>
          <a:endParaRPr lang="en-US"/>
        </a:p>
      </dgm:t>
    </dgm:pt>
    <dgm:pt modelId="{3DFC8F01-1DA7-46C8-9BB6-8B4A4946227A}">
      <dgm:prSet phldrT="[Text]"/>
      <dgm:spPr/>
      <dgm:t>
        <a:bodyPr/>
        <a:lstStyle/>
        <a:p>
          <a:r>
            <a:rPr lang="en-US" b="1" dirty="0"/>
            <a:t>84% </a:t>
          </a:r>
        </a:p>
      </dgm:t>
    </dgm:pt>
    <dgm:pt modelId="{A84F1DCB-0A0B-4B37-A982-F6FBAF1DDB88}" type="parTrans" cxnId="{8A4F5A6F-074D-4E78-9094-81605A3BD627}">
      <dgm:prSet/>
      <dgm:spPr/>
      <dgm:t>
        <a:bodyPr/>
        <a:lstStyle/>
        <a:p>
          <a:endParaRPr lang="en-US"/>
        </a:p>
      </dgm:t>
    </dgm:pt>
    <dgm:pt modelId="{BD4B4050-8998-4172-8581-2BE09DDFEE62}" type="sibTrans" cxnId="{8A4F5A6F-074D-4E78-9094-81605A3BD627}">
      <dgm:prSet/>
      <dgm:spPr/>
      <dgm:t>
        <a:bodyPr/>
        <a:lstStyle/>
        <a:p>
          <a:endParaRPr lang="en-US"/>
        </a:p>
      </dgm:t>
    </dgm:pt>
    <dgm:pt modelId="{FAFF367D-1D02-44E9-B735-669068404FA7}">
      <dgm:prSet phldrT="[Text]" custT="1"/>
      <dgm:spPr/>
      <dgm:t>
        <a:bodyPr/>
        <a:lstStyle/>
        <a:p>
          <a:r>
            <a:rPr lang="en-US" sz="1600" dirty="0"/>
            <a:t>Cooperation rate</a:t>
          </a:r>
        </a:p>
      </dgm:t>
    </dgm:pt>
    <dgm:pt modelId="{56DA8601-DC5C-4ED1-929F-BC469BFB0BC6}" type="parTrans" cxnId="{0A8A70CA-AC8C-424B-83D4-F642FF1441B0}">
      <dgm:prSet/>
      <dgm:spPr/>
      <dgm:t>
        <a:bodyPr/>
        <a:lstStyle/>
        <a:p>
          <a:endParaRPr lang="en-US"/>
        </a:p>
      </dgm:t>
    </dgm:pt>
    <dgm:pt modelId="{E76430E7-99AD-4E3E-8955-3AB4B1E36047}" type="sibTrans" cxnId="{0A8A70CA-AC8C-424B-83D4-F642FF1441B0}">
      <dgm:prSet/>
      <dgm:spPr/>
      <dgm:t>
        <a:bodyPr/>
        <a:lstStyle/>
        <a:p>
          <a:endParaRPr lang="en-US"/>
        </a:p>
      </dgm:t>
    </dgm:pt>
    <dgm:pt modelId="{65CE2864-4EAF-4599-ABE2-5E57843BEF10}">
      <dgm:prSet phldrT="[Text]"/>
      <dgm:spPr/>
      <dgm:t>
        <a:bodyPr/>
        <a:lstStyle/>
        <a:p>
          <a:r>
            <a:rPr lang="en-US" b="1" dirty="0"/>
            <a:t>16%</a:t>
          </a:r>
        </a:p>
      </dgm:t>
    </dgm:pt>
    <dgm:pt modelId="{90B09206-DAD9-45C7-9911-B5096617EFD1}" type="parTrans" cxnId="{635FF1DA-7148-4DFE-8979-4D8F1F907849}">
      <dgm:prSet/>
      <dgm:spPr/>
      <dgm:t>
        <a:bodyPr/>
        <a:lstStyle/>
        <a:p>
          <a:endParaRPr lang="en-US"/>
        </a:p>
      </dgm:t>
    </dgm:pt>
    <dgm:pt modelId="{1D7843B5-7CCE-4664-BEAA-566350F5BB44}" type="sibTrans" cxnId="{635FF1DA-7148-4DFE-8979-4D8F1F907849}">
      <dgm:prSet/>
      <dgm:spPr/>
      <dgm:t>
        <a:bodyPr/>
        <a:lstStyle/>
        <a:p>
          <a:endParaRPr lang="en-US"/>
        </a:p>
      </dgm:t>
    </dgm:pt>
    <dgm:pt modelId="{F0ACCB63-8025-4A3D-AFAE-91D4FDFFFABC}">
      <dgm:prSet phldrT="[Text]" custT="1"/>
      <dgm:spPr/>
      <dgm:t>
        <a:bodyPr/>
        <a:lstStyle/>
        <a:p>
          <a:r>
            <a:rPr lang="en-US" sz="1600" dirty="0"/>
            <a:t>Households that did not complete interview</a:t>
          </a:r>
        </a:p>
      </dgm:t>
    </dgm:pt>
    <dgm:pt modelId="{2C7E36CC-66C9-444D-8314-F284C9D605D4}" type="parTrans" cxnId="{689F3DB5-C434-4F5D-90EE-ED7D28EE431C}">
      <dgm:prSet/>
      <dgm:spPr/>
      <dgm:t>
        <a:bodyPr/>
        <a:lstStyle/>
        <a:p>
          <a:endParaRPr lang="en-US"/>
        </a:p>
      </dgm:t>
    </dgm:pt>
    <dgm:pt modelId="{1575AF66-08C2-4858-9658-CF55C0128D52}" type="sibTrans" cxnId="{689F3DB5-C434-4F5D-90EE-ED7D28EE431C}">
      <dgm:prSet/>
      <dgm:spPr/>
      <dgm:t>
        <a:bodyPr/>
        <a:lstStyle/>
        <a:p>
          <a:endParaRPr lang="en-US"/>
        </a:p>
      </dgm:t>
    </dgm:pt>
    <dgm:pt modelId="{4679EDCF-2C1A-458A-84C3-6748B334C4B2}">
      <dgm:prSet phldrT="[Text]" custT="1"/>
      <dgm:spPr/>
      <dgm:t>
        <a:bodyPr/>
        <a:lstStyle/>
        <a:p>
          <a:r>
            <a:rPr lang="en-US" sz="1600" dirty="0"/>
            <a:t>24 Refusals, 2 not &gt; 18, 1 incomplete</a:t>
          </a:r>
        </a:p>
      </dgm:t>
    </dgm:pt>
    <dgm:pt modelId="{A1935DB0-70A0-4E14-98A9-D9C1F6A4D4A8}" type="parTrans" cxnId="{56681020-8C16-453A-A71D-6017C89A7E3D}">
      <dgm:prSet/>
      <dgm:spPr/>
      <dgm:t>
        <a:bodyPr/>
        <a:lstStyle/>
        <a:p>
          <a:endParaRPr lang="en-US"/>
        </a:p>
      </dgm:t>
    </dgm:pt>
    <dgm:pt modelId="{DF0D17FF-79C7-4B0B-8889-5D486A6E0484}" type="sibTrans" cxnId="{56681020-8C16-453A-A71D-6017C89A7E3D}">
      <dgm:prSet/>
      <dgm:spPr/>
      <dgm:t>
        <a:bodyPr/>
        <a:lstStyle/>
        <a:p>
          <a:endParaRPr lang="en-US"/>
        </a:p>
      </dgm:t>
    </dgm:pt>
    <dgm:pt modelId="{205BF12A-2766-461F-AF9D-477E1BF0F9C5}">
      <dgm:prSet phldrT="[Text]" custT="1"/>
      <dgm:spPr/>
      <dgm:t>
        <a:bodyPr/>
        <a:lstStyle/>
        <a:p>
          <a:r>
            <a:rPr lang="en-US" sz="1600" dirty="0"/>
            <a:t>Households not successfully reached during first attempt, revisited a second time </a:t>
          </a:r>
        </a:p>
      </dgm:t>
    </dgm:pt>
    <dgm:pt modelId="{4B15E1EB-E23A-4F38-A0EA-F4A26BE4312D}" type="parTrans" cxnId="{07A57D72-D435-437A-B220-80DCE2486374}">
      <dgm:prSet/>
      <dgm:spPr/>
      <dgm:t>
        <a:bodyPr/>
        <a:lstStyle/>
        <a:p>
          <a:endParaRPr lang="en-US"/>
        </a:p>
      </dgm:t>
    </dgm:pt>
    <dgm:pt modelId="{069692AD-07D4-4A9E-8A59-88BD70538CEC}" type="sibTrans" cxnId="{07A57D72-D435-437A-B220-80DCE2486374}">
      <dgm:prSet/>
      <dgm:spPr/>
      <dgm:t>
        <a:bodyPr/>
        <a:lstStyle/>
        <a:p>
          <a:endParaRPr lang="en-US"/>
        </a:p>
      </dgm:t>
    </dgm:pt>
    <dgm:pt modelId="{76BA230E-F4FB-4031-BD1F-3E01D47CDF19}">
      <dgm:prSet phldrT="[Text]" custT="1"/>
      <dgm:spPr/>
      <dgm:t>
        <a:bodyPr/>
        <a:lstStyle/>
        <a:p>
          <a:endParaRPr lang="en-US" sz="1600" dirty="0"/>
        </a:p>
      </dgm:t>
    </dgm:pt>
    <dgm:pt modelId="{1E4BBE59-1BB9-4A2F-9335-8DF44BE71950}" type="parTrans" cxnId="{36B7F23B-EF20-435B-9019-44EFBB236C30}">
      <dgm:prSet/>
      <dgm:spPr/>
      <dgm:t>
        <a:bodyPr/>
        <a:lstStyle/>
        <a:p>
          <a:endParaRPr lang="en-US"/>
        </a:p>
      </dgm:t>
    </dgm:pt>
    <dgm:pt modelId="{FD51C754-8215-47F4-BDB5-E89A8C0EB0A6}" type="sibTrans" cxnId="{36B7F23B-EF20-435B-9019-44EFBB236C30}">
      <dgm:prSet/>
      <dgm:spPr/>
      <dgm:t>
        <a:bodyPr/>
        <a:lstStyle/>
        <a:p>
          <a:endParaRPr lang="en-US"/>
        </a:p>
      </dgm:t>
    </dgm:pt>
    <dgm:pt modelId="{AD28AE56-5EA9-45B5-9F70-F29550078083}" type="pres">
      <dgm:prSet presAssocID="{A0756760-8566-4EDE-97A6-66E914E3D825}" presName="linearFlow" presStyleCnt="0">
        <dgm:presLayoutVars>
          <dgm:dir/>
          <dgm:animLvl val="lvl"/>
          <dgm:resizeHandles val="exact"/>
        </dgm:presLayoutVars>
      </dgm:prSet>
      <dgm:spPr/>
    </dgm:pt>
    <dgm:pt modelId="{8C543A22-77DC-467F-9A95-F6AA1F04636C}" type="pres">
      <dgm:prSet presAssocID="{82DE79C9-B99F-49BF-910B-3EBFAC5D42C3}" presName="composite" presStyleCnt="0"/>
      <dgm:spPr/>
    </dgm:pt>
    <dgm:pt modelId="{60BB35CB-911E-4F24-84C6-A91424F282F3}" type="pres">
      <dgm:prSet presAssocID="{82DE79C9-B99F-49BF-910B-3EBFAC5D42C3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DF04DAC5-EE0D-44A1-ACCC-4CDC48345963}" type="pres">
      <dgm:prSet presAssocID="{82DE79C9-B99F-49BF-910B-3EBFAC5D42C3}" presName="descendantText" presStyleLbl="alignAcc1" presStyleIdx="0" presStyleCnt="6" custScaleY="100000">
        <dgm:presLayoutVars>
          <dgm:bulletEnabled val="1"/>
        </dgm:presLayoutVars>
      </dgm:prSet>
      <dgm:spPr/>
    </dgm:pt>
    <dgm:pt modelId="{874FADFF-E448-4A66-A76F-BB476A9D9E87}" type="pres">
      <dgm:prSet presAssocID="{9D8996FE-0EB7-41FC-98A9-81875075E8E3}" presName="sp" presStyleCnt="0"/>
      <dgm:spPr/>
    </dgm:pt>
    <dgm:pt modelId="{1F7262A9-9FB8-44BC-9423-163D525965C4}" type="pres">
      <dgm:prSet presAssocID="{2A31C4B8-FD4E-4351-9DE2-06ABCDFE12A8}" presName="composite" presStyleCnt="0"/>
      <dgm:spPr/>
    </dgm:pt>
    <dgm:pt modelId="{1F869E54-65F4-46BB-96E3-DA7A04DE6237}" type="pres">
      <dgm:prSet presAssocID="{2A31C4B8-FD4E-4351-9DE2-06ABCDFE12A8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C2D90AD4-4BB9-410F-A7B0-99224DB9AE21}" type="pres">
      <dgm:prSet presAssocID="{2A31C4B8-FD4E-4351-9DE2-06ABCDFE12A8}" presName="descendantText" presStyleLbl="alignAcc1" presStyleIdx="1" presStyleCnt="6">
        <dgm:presLayoutVars>
          <dgm:bulletEnabled val="1"/>
        </dgm:presLayoutVars>
      </dgm:prSet>
      <dgm:spPr/>
    </dgm:pt>
    <dgm:pt modelId="{EE3C5D95-AC61-4B06-B6CB-E4D0077F9A27}" type="pres">
      <dgm:prSet presAssocID="{2A76777D-2202-424D-A1E4-6080EDF5CED6}" presName="sp" presStyleCnt="0"/>
      <dgm:spPr/>
    </dgm:pt>
    <dgm:pt modelId="{36D8445C-AF9B-4255-A474-4CCC8AEF8A68}" type="pres">
      <dgm:prSet presAssocID="{DE76806A-B738-42A8-BDCC-75DF752233CC}" presName="composite" presStyleCnt="0"/>
      <dgm:spPr/>
    </dgm:pt>
    <dgm:pt modelId="{705FAD4C-C1DD-40F1-B86D-9476EC7AF028}" type="pres">
      <dgm:prSet presAssocID="{DE76806A-B738-42A8-BDCC-75DF752233CC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0C93A3C8-A4CC-40BC-9876-D0E8EC9F51C9}" type="pres">
      <dgm:prSet presAssocID="{DE76806A-B738-42A8-BDCC-75DF752233CC}" presName="descendantText" presStyleLbl="alignAcc1" presStyleIdx="2" presStyleCnt="6">
        <dgm:presLayoutVars>
          <dgm:bulletEnabled val="1"/>
        </dgm:presLayoutVars>
      </dgm:prSet>
      <dgm:spPr/>
    </dgm:pt>
    <dgm:pt modelId="{608CC0FD-DB39-48D2-B941-39DE8ADA825C}" type="pres">
      <dgm:prSet presAssocID="{0B50DE8F-84DB-4C96-9486-3B8311E61079}" presName="sp" presStyleCnt="0"/>
      <dgm:spPr/>
    </dgm:pt>
    <dgm:pt modelId="{20BE4F33-7AA1-4745-B6AA-09D206A192A5}" type="pres">
      <dgm:prSet presAssocID="{047831CD-4305-4FD8-AEAC-F54C6D039BE1}" presName="composite" presStyleCnt="0"/>
      <dgm:spPr/>
    </dgm:pt>
    <dgm:pt modelId="{CA674C1C-CEB3-47E4-8632-AC8CDB153221}" type="pres">
      <dgm:prSet presAssocID="{047831CD-4305-4FD8-AEAC-F54C6D039BE1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0D2DB43D-35D9-43F1-9E6D-F4871785487F}" type="pres">
      <dgm:prSet presAssocID="{047831CD-4305-4FD8-AEAC-F54C6D039BE1}" presName="descendantText" presStyleLbl="alignAcc1" presStyleIdx="3" presStyleCnt="6">
        <dgm:presLayoutVars>
          <dgm:bulletEnabled val="1"/>
        </dgm:presLayoutVars>
      </dgm:prSet>
      <dgm:spPr/>
    </dgm:pt>
    <dgm:pt modelId="{BF7F95EC-97AD-49C6-B6C4-BB624FD4757F}" type="pres">
      <dgm:prSet presAssocID="{1E071BF2-B745-472D-9CAC-EA686DB6C544}" presName="sp" presStyleCnt="0"/>
      <dgm:spPr/>
    </dgm:pt>
    <dgm:pt modelId="{A5AA679A-4828-43E0-BAAB-7BC5AEE53B3A}" type="pres">
      <dgm:prSet presAssocID="{3DFC8F01-1DA7-46C8-9BB6-8B4A4946227A}" presName="composite" presStyleCnt="0"/>
      <dgm:spPr/>
    </dgm:pt>
    <dgm:pt modelId="{3751042E-E1A2-4787-B76E-D1CAC04037F9}" type="pres">
      <dgm:prSet presAssocID="{3DFC8F01-1DA7-46C8-9BB6-8B4A4946227A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A1D2CD6C-A286-4388-8D4B-17BFE96D2EBF}" type="pres">
      <dgm:prSet presAssocID="{3DFC8F01-1DA7-46C8-9BB6-8B4A4946227A}" presName="descendantText" presStyleLbl="alignAcc1" presStyleIdx="4" presStyleCnt="6">
        <dgm:presLayoutVars>
          <dgm:bulletEnabled val="1"/>
        </dgm:presLayoutVars>
      </dgm:prSet>
      <dgm:spPr/>
    </dgm:pt>
    <dgm:pt modelId="{4D95EA77-C604-41B7-9F28-DD865F13EA97}" type="pres">
      <dgm:prSet presAssocID="{BD4B4050-8998-4172-8581-2BE09DDFEE62}" presName="sp" presStyleCnt="0"/>
      <dgm:spPr/>
    </dgm:pt>
    <dgm:pt modelId="{0BA9C737-5F21-4895-A3BE-1C88A01F8E92}" type="pres">
      <dgm:prSet presAssocID="{65CE2864-4EAF-4599-ABE2-5E57843BEF10}" presName="composite" presStyleCnt="0"/>
      <dgm:spPr/>
    </dgm:pt>
    <dgm:pt modelId="{649F5F14-2D5E-4CD6-9F32-EA5E0216115F}" type="pres">
      <dgm:prSet presAssocID="{65CE2864-4EAF-4599-ABE2-5E57843BEF10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5716E8CF-0198-4B56-A2CD-6958019470A6}" type="pres">
      <dgm:prSet presAssocID="{65CE2864-4EAF-4599-ABE2-5E57843BEF10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905AAE1E-1EC9-4FF3-9EA4-C012B12189A7}" srcId="{82DE79C9-B99F-49BF-910B-3EBFAC5D42C3}" destId="{3E882571-BD86-4173-83F8-BEF873AA86E1}" srcOrd="0" destOrd="0" parTransId="{94AD1AEF-8A3A-4B9D-8019-FBBCD9C8A21C}" sibTransId="{E657A888-19CD-498F-BA03-CA76F8D97B9E}"/>
    <dgm:cxn modelId="{56681020-8C16-453A-A71D-6017C89A7E3D}" srcId="{65CE2864-4EAF-4599-ABE2-5E57843BEF10}" destId="{4679EDCF-2C1A-458A-84C3-6748B334C4B2}" srcOrd="2" destOrd="0" parTransId="{A1935DB0-70A0-4E14-98A9-D9C1F6A4D4A8}" sibTransId="{DF0D17FF-79C7-4B0B-8889-5D486A6E0484}"/>
    <dgm:cxn modelId="{610ACA24-0AE0-4287-9768-E5623A10F421}" srcId="{047831CD-4305-4FD8-AEAC-F54C6D039BE1}" destId="{F082E88C-1729-4D6F-9EE7-38DEB9CCFB62}" srcOrd="0" destOrd="0" parTransId="{42C87A58-A370-4EBD-9030-94CCA0322C31}" sibTransId="{EC54E6D1-F30D-49D8-AA6F-2C906F394797}"/>
    <dgm:cxn modelId="{B8EBF927-2EC9-495C-ADF5-5B85FFF4ACDD}" type="presOf" srcId="{13C788B8-51EB-449C-85B5-8D10D394BDCC}" destId="{0D2DB43D-35D9-43F1-9E6D-F4871785487F}" srcOrd="0" destOrd="1" presId="urn:microsoft.com/office/officeart/2005/8/layout/chevron2"/>
    <dgm:cxn modelId="{364E722B-0E03-49D1-AD53-9875040DF192}" type="presOf" srcId="{FAFF367D-1D02-44E9-B735-669068404FA7}" destId="{A1D2CD6C-A286-4388-8D4B-17BFE96D2EBF}" srcOrd="0" destOrd="0" presId="urn:microsoft.com/office/officeart/2005/8/layout/chevron2"/>
    <dgm:cxn modelId="{B6CF0633-5CE9-40BA-807B-A090688F631B}" type="presOf" srcId="{76BA230E-F4FB-4031-BD1F-3E01D47CDF19}" destId="{5716E8CF-0198-4B56-A2CD-6958019470A6}" srcOrd="0" destOrd="0" presId="urn:microsoft.com/office/officeart/2005/8/layout/chevron2"/>
    <dgm:cxn modelId="{7EF07433-BCD1-4F53-A6F0-1E80CED3793B}" srcId="{A0756760-8566-4EDE-97A6-66E914E3D825}" destId="{DE76806A-B738-42A8-BDCC-75DF752233CC}" srcOrd="2" destOrd="0" parTransId="{B1FA9979-49DC-42F9-B09F-961219436BBD}" sibTransId="{0B50DE8F-84DB-4C96-9486-3B8311E61079}"/>
    <dgm:cxn modelId="{36B7F23B-EF20-435B-9019-44EFBB236C30}" srcId="{65CE2864-4EAF-4599-ABE2-5E57843BEF10}" destId="{76BA230E-F4FB-4031-BD1F-3E01D47CDF19}" srcOrd="0" destOrd="0" parTransId="{1E4BBE59-1BB9-4A2F-9335-8DF44BE71950}" sibTransId="{FD51C754-8215-47F4-BDB5-E89A8C0EB0A6}"/>
    <dgm:cxn modelId="{21CBB53D-17B7-48E7-80A1-5680282DA3CC}" type="presOf" srcId="{205BF12A-2766-461F-AF9D-477E1BF0F9C5}" destId="{DF04DAC5-EE0D-44A1-ACCC-4CDC48345963}" srcOrd="0" destOrd="1" presId="urn:microsoft.com/office/officeart/2005/8/layout/chevron2"/>
    <dgm:cxn modelId="{F6F46C40-A8B7-4857-AFE3-BBEB015D5685}" type="presOf" srcId="{65CE2864-4EAF-4599-ABE2-5E57843BEF10}" destId="{649F5F14-2D5E-4CD6-9F32-EA5E0216115F}" srcOrd="0" destOrd="0" presId="urn:microsoft.com/office/officeart/2005/8/layout/chevron2"/>
    <dgm:cxn modelId="{06D56C60-5F7C-4205-8A71-A109F2C58238}" type="presOf" srcId="{A0756760-8566-4EDE-97A6-66E914E3D825}" destId="{AD28AE56-5EA9-45B5-9F70-F29550078083}" srcOrd="0" destOrd="0" presId="urn:microsoft.com/office/officeart/2005/8/layout/chevron2"/>
    <dgm:cxn modelId="{FC802248-4816-4B54-97FC-68E5D36E2019}" type="presOf" srcId="{B6FD32F4-52A3-4999-B316-223FF36FE0B1}" destId="{C2D90AD4-4BB9-410F-A7B0-99224DB9AE21}" srcOrd="0" destOrd="0" presId="urn:microsoft.com/office/officeart/2005/8/layout/chevron2"/>
    <dgm:cxn modelId="{82D7954B-B6F8-423C-88EB-06D58E2E35B1}" srcId="{A0756760-8566-4EDE-97A6-66E914E3D825}" destId="{047831CD-4305-4FD8-AEAC-F54C6D039BE1}" srcOrd="3" destOrd="0" parTransId="{BA6C59A9-2906-49AF-9E2F-A6D122FA17E4}" sibTransId="{1E071BF2-B745-472D-9CAC-EA686DB6C544}"/>
    <dgm:cxn modelId="{14DAFC4C-D44A-40ED-A5F0-D4BDE889AA78}" type="presOf" srcId="{F082E88C-1729-4D6F-9EE7-38DEB9CCFB62}" destId="{0D2DB43D-35D9-43F1-9E6D-F4871785487F}" srcOrd="0" destOrd="0" presId="urn:microsoft.com/office/officeart/2005/8/layout/chevron2"/>
    <dgm:cxn modelId="{8A4F5A6F-074D-4E78-9094-81605A3BD627}" srcId="{A0756760-8566-4EDE-97A6-66E914E3D825}" destId="{3DFC8F01-1DA7-46C8-9BB6-8B4A4946227A}" srcOrd="4" destOrd="0" parTransId="{A84F1DCB-0A0B-4B37-A982-F6FBAF1DDB88}" sibTransId="{BD4B4050-8998-4172-8581-2BE09DDFEE62}"/>
    <dgm:cxn modelId="{07A57D72-D435-437A-B220-80DCE2486374}" srcId="{82DE79C9-B99F-49BF-910B-3EBFAC5D42C3}" destId="{205BF12A-2766-461F-AF9D-477E1BF0F9C5}" srcOrd="1" destOrd="0" parTransId="{4B15E1EB-E23A-4F38-A0EA-F4A26BE4312D}" sibTransId="{069692AD-07D4-4A9E-8A59-88BD70538CEC}"/>
    <dgm:cxn modelId="{5A9A4977-446C-4E83-8F1D-5E4D8168C998}" type="presOf" srcId="{3DFC8F01-1DA7-46C8-9BB6-8B4A4946227A}" destId="{3751042E-E1A2-4787-B76E-D1CAC04037F9}" srcOrd="0" destOrd="0" presId="urn:microsoft.com/office/officeart/2005/8/layout/chevron2"/>
    <dgm:cxn modelId="{A7C8777A-281A-47E2-B7C7-CB6DE65C14A8}" srcId="{047831CD-4305-4FD8-AEAC-F54C6D039BE1}" destId="{13C788B8-51EB-449C-85B5-8D10D394BDCC}" srcOrd="1" destOrd="0" parTransId="{50BC531C-6476-4C4E-BBDF-02A66BDFC349}" sibTransId="{AC2241B8-9A4F-4703-9E73-CA2BE15FC8BF}"/>
    <dgm:cxn modelId="{89BCA083-DFF7-4B31-A5D6-00A2A1E6FD84}" type="presOf" srcId="{3E882571-BD86-4173-83F8-BEF873AA86E1}" destId="{DF04DAC5-EE0D-44A1-ACCC-4CDC48345963}" srcOrd="0" destOrd="0" presId="urn:microsoft.com/office/officeart/2005/8/layout/chevron2"/>
    <dgm:cxn modelId="{45FBA597-32A2-4927-9F4F-C53692F017CD}" type="presOf" srcId="{2A31C4B8-FD4E-4351-9DE2-06ABCDFE12A8}" destId="{1F869E54-65F4-46BB-96E3-DA7A04DE6237}" srcOrd="0" destOrd="0" presId="urn:microsoft.com/office/officeart/2005/8/layout/chevron2"/>
    <dgm:cxn modelId="{6C2DE298-A532-402C-B962-42272F680381}" type="presOf" srcId="{82DE79C9-B99F-49BF-910B-3EBFAC5D42C3}" destId="{60BB35CB-911E-4F24-84C6-A91424F282F3}" srcOrd="0" destOrd="0" presId="urn:microsoft.com/office/officeart/2005/8/layout/chevron2"/>
    <dgm:cxn modelId="{D1E4A6A2-78DC-40EB-9962-02687534600C}" type="presOf" srcId="{39ADD950-2C9D-41BC-9205-1E67ED23F6E7}" destId="{0C93A3C8-A4CC-40BC-9876-D0E8EC9F51C9}" srcOrd="0" destOrd="0" presId="urn:microsoft.com/office/officeart/2005/8/layout/chevron2"/>
    <dgm:cxn modelId="{13DF24AB-2873-4867-8CB4-F3FFE6EC5194}" srcId="{2A31C4B8-FD4E-4351-9DE2-06ABCDFE12A8}" destId="{B6FD32F4-52A3-4999-B316-223FF36FE0B1}" srcOrd="0" destOrd="0" parTransId="{3DA53D53-53C6-4557-92E8-9A4CFE607CC0}" sibTransId="{C66AC9BA-D91F-4C63-893F-C278B8782297}"/>
    <dgm:cxn modelId="{689F3DB5-C434-4F5D-90EE-ED7D28EE431C}" srcId="{65CE2864-4EAF-4599-ABE2-5E57843BEF10}" destId="{F0ACCB63-8025-4A3D-AFAE-91D4FDFFFABC}" srcOrd="1" destOrd="0" parTransId="{2C7E36CC-66C9-444D-8314-F284C9D605D4}" sibTransId="{1575AF66-08C2-4858-9658-CF55C0128D52}"/>
    <dgm:cxn modelId="{16C42FBC-A1CA-4FB2-ADC8-45036FF479B7}" srcId="{A0756760-8566-4EDE-97A6-66E914E3D825}" destId="{2A31C4B8-FD4E-4351-9DE2-06ABCDFE12A8}" srcOrd="1" destOrd="0" parTransId="{19C2D248-879A-4922-B75A-9CC940380228}" sibTransId="{2A76777D-2202-424D-A1E4-6080EDF5CED6}"/>
    <dgm:cxn modelId="{FC8FBDC4-37B3-4A48-9273-CD6C37A447B6}" type="presOf" srcId="{047831CD-4305-4FD8-AEAC-F54C6D039BE1}" destId="{CA674C1C-CEB3-47E4-8632-AC8CDB153221}" srcOrd="0" destOrd="0" presId="urn:microsoft.com/office/officeart/2005/8/layout/chevron2"/>
    <dgm:cxn modelId="{0A8A70CA-AC8C-424B-83D4-F642FF1441B0}" srcId="{3DFC8F01-1DA7-46C8-9BB6-8B4A4946227A}" destId="{FAFF367D-1D02-44E9-B735-669068404FA7}" srcOrd="0" destOrd="0" parTransId="{56DA8601-DC5C-4ED1-929F-BC469BFB0BC6}" sibTransId="{E76430E7-99AD-4E3E-8955-3AB4B1E36047}"/>
    <dgm:cxn modelId="{635FF1DA-7148-4DFE-8979-4D8F1F907849}" srcId="{A0756760-8566-4EDE-97A6-66E914E3D825}" destId="{65CE2864-4EAF-4599-ABE2-5E57843BEF10}" srcOrd="5" destOrd="0" parTransId="{90B09206-DAD9-45C7-9911-B5096617EFD1}" sibTransId="{1D7843B5-7CCE-4664-BEAA-566350F5BB44}"/>
    <dgm:cxn modelId="{9E3253DD-D264-4C3C-9CB5-11EA519C7EA3}" srcId="{DE76806A-B738-42A8-BDCC-75DF752233CC}" destId="{39ADD950-2C9D-41BC-9205-1E67ED23F6E7}" srcOrd="0" destOrd="0" parTransId="{90BB43E2-47BF-482A-9E39-A13B31EAF168}" sibTransId="{10819666-2C29-4338-A773-5016EC6FCBC2}"/>
    <dgm:cxn modelId="{23E296E3-C15A-4333-A400-1E3CA09761E3}" srcId="{A0756760-8566-4EDE-97A6-66E914E3D825}" destId="{82DE79C9-B99F-49BF-910B-3EBFAC5D42C3}" srcOrd="0" destOrd="0" parTransId="{8BE35C4C-CECA-49D5-B054-2C201672BE62}" sibTransId="{9D8996FE-0EB7-41FC-98A9-81875075E8E3}"/>
    <dgm:cxn modelId="{179226F1-5632-45F3-A609-671087D5E253}" type="presOf" srcId="{4679EDCF-2C1A-458A-84C3-6748B334C4B2}" destId="{5716E8CF-0198-4B56-A2CD-6958019470A6}" srcOrd="0" destOrd="2" presId="urn:microsoft.com/office/officeart/2005/8/layout/chevron2"/>
    <dgm:cxn modelId="{F1CB98F7-EF96-4B4A-A2A3-CF0F3D984C54}" type="presOf" srcId="{DE76806A-B738-42A8-BDCC-75DF752233CC}" destId="{705FAD4C-C1DD-40F1-B86D-9476EC7AF028}" srcOrd="0" destOrd="0" presId="urn:microsoft.com/office/officeart/2005/8/layout/chevron2"/>
    <dgm:cxn modelId="{6E5103F9-15D0-4D35-9982-A2B3AD5D0112}" type="presOf" srcId="{F0ACCB63-8025-4A3D-AFAE-91D4FDFFFABC}" destId="{5716E8CF-0198-4B56-A2CD-6958019470A6}" srcOrd="0" destOrd="1" presId="urn:microsoft.com/office/officeart/2005/8/layout/chevron2"/>
    <dgm:cxn modelId="{31D4EE1C-9AF3-4668-843F-FFC65C553441}" type="presParOf" srcId="{AD28AE56-5EA9-45B5-9F70-F29550078083}" destId="{8C543A22-77DC-467F-9A95-F6AA1F04636C}" srcOrd="0" destOrd="0" presId="urn:microsoft.com/office/officeart/2005/8/layout/chevron2"/>
    <dgm:cxn modelId="{A521F668-6D20-4D0C-943B-F898BAF5E4D3}" type="presParOf" srcId="{8C543A22-77DC-467F-9A95-F6AA1F04636C}" destId="{60BB35CB-911E-4F24-84C6-A91424F282F3}" srcOrd="0" destOrd="0" presId="urn:microsoft.com/office/officeart/2005/8/layout/chevron2"/>
    <dgm:cxn modelId="{EB83106A-13B0-4766-9803-E1A9AF8E6FD8}" type="presParOf" srcId="{8C543A22-77DC-467F-9A95-F6AA1F04636C}" destId="{DF04DAC5-EE0D-44A1-ACCC-4CDC48345963}" srcOrd="1" destOrd="0" presId="urn:microsoft.com/office/officeart/2005/8/layout/chevron2"/>
    <dgm:cxn modelId="{05640380-36BD-4F4C-9B43-26B74AB7E4EB}" type="presParOf" srcId="{AD28AE56-5EA9-45B5-9F70-F29550078083}" destId="{874FADFF-E448-4A66-A76F-BB476A9D9E87}" srcOrd="1" destOrd="0" presId="urn:microsoft.com/office/officeart/2005/8/layout/chevron2"/>
    <dgm:cxn modelId="{411AC76E-E417-481D-8691-6BC1AF0E212D}" type="presParOf" srcId="{AD28AE56-5EA9-45B5-9F70-F29550078083}" destId="{1F7262A9-9FB8-44BC-9423-163D525965C4}" srcOrd="2" destOrd="0" presId="urn:microsoft.com/office/officeart/2005/8/layout/chevron2"/>
    <dgm:cxn modelId="{E54887A4-4F61-4045-9F5C-41823F648A30}" type="presParOf" srcId="{1F7262A9-9FB8-44BC-9423-163D525965C4}" destId="{1F869E54-65F4-46BB-96E3-DA7A04DE6237}" srcOrd="0" destOrd="0" presId="urn:microsoft.com/office/officeart/2005/8/layout/chevron2"/>
    <dgm:cxn modelId="{D7E405FE-4991-4462-99AD-798180BD46EA}" type="presParOf" srcId="{1F7262A9-9FB8-44BC-9423-163D525965C4}" destId="{C2D90AD4-4BB9-410F-A7B0-99224DB9AE21}" srcOrd="1" destOrd="0" presId="urn:microsoft.com/office/officeart/2005/8/layout/chevron2"/>
    <dgm:cxn modelId="{E2B8D57E-F33D-4D27-B1FE-177197D97CB0}" type="presParOf" srcId="{AD28AE56-5EA9-45B5-9F70-F29550078083}" destId="{EE3C5D95-AC61-4B06-B6CB-E4D0077F9A27}" srcOrd="3" destOrd="0" presId="urn:microsoft.com/office/officeart/2005/8/layout/chevron2"/>
    <dgm:cxn modelId="{CA6EEB2B-C9BE-436C-9D5D-B07D916D2766}" type="presParOf" srcId="{AD28AE56-5EA9-45B5-9F70-F29550078083}" destId="{36D8445C-AF9B-4255-A474-4CCC8AEF8A68}" srcOrd="4" destOrd="0" presId="urn:microsoft.com/office/officeart/2005/8/layout/chevron2"/>
    <dgm:cxn modelId="{4BC7461E-37E6-48A3-B396-B74767C7AA06}" type="presParOf" srcId="{36D8445C-AF9B-4255-A474-4CCC8AEF8A68}" destId="{705FAD4C-C1DD-40F1-B86D-9476EC7AF028}" srcOrd="0" destOrd="0" presId="urn:microsoft.com/office/officeart/2005/8/layout/chevron2"/>
    <dgm:cxn modelId="{EEDA1B88-73B2-4082-B317-C65589B4A710}" type="presParOf" srcId="{36D8445C-AF9B-4255-A474-4CCC8AEF8A68}" destId="{0C93A3C8-A4CC-40BC-9876-D0E8EC9F51C9}" srcOrd="1" destOrd="0" presId="urn:microsoft.com/office/officeart/2005/8/layout/chevron2"/>
    <dgm:cxn modelId="{BAB32B97-C895-45CC-B147-B41CECC8CC3D}" type="presParOf" srcId="{AD28AE56-5EA9-45B5-9F70-F29550078083}" destId="{608CC0FD-DB39-48D2-B941-39DE8ADA825C}" srcOrd="5" destOrd="0" presId="urn:microsoft.com/office/officeart/2005/8/layout/chevron2"/>
    <dgm:cxn modelId="{D2BAF50E-C88E-4DF5-8086-D6338D7E4718}" type="presParOf" srcId="{AD28AE56-5EA9-45B5-9F70-F29550078083}" destId="{20BE4F33-7AA1-4745-B6AA-09D206A192A5}" srcOrd="6" destOrd="0" presId="urn:microsoft.com/office/officeart/2005/8/layout/chevron2"/>
    <dgm:cxn modelId="{1E572ED1-09D3-4DE9-B224-79E25EB68E38}" type="presParOf" srcId="{20BE4F33-7AA1-4745-B6AA-09D206A192A5}" destId="{CA674C1C-CEB3-47E4-8632-AC8CDB153221}" srcOrd="0" destOrd="0" presId="urn:microsoft.com/office/officeart/2005/8/layout/chevron2"/>
    <dgm:cxn modelId="{99FE30FE-21BA-48B5-95AF-37F3095C4E3C}" type="presParOf" srcId="{20BE4F33-7AA1-4745-B6AA-09D206A192A5}" destId="{0D2DB43D-35D9-43F1-9E6D-F4871785487F}" srcOrd="1" destOrd="0" presId="urn:microsoft.com/office/officeart/2005/8/layout/chevron2"/>
    <dgm:cxn modelId="{E9A50C47-AC1B-4CAE-BF1F-E491CB6B6DEE}" type="presParOf" srcId="{AD28AE56-5EA9-45B5-9F70-F29550078083}" destId="{BF7F95EC-97AD-49C6-B6C4-BB624FD4757F}" srcOrd="7" destOrd="0" presId="urn:microsoft.com/office/officeart/2005/8/layout/chevron2"/>
    <dgm:cxn modelId="{4076A7A4-A288-4443-95C5-082096A49EC4}" type="presParOf" srcId="{AD28AE56-5EA9-45B5-9F70-F29550078083}" destId="{A5AA679A-4828-43E0-BAAB-7BC5AEE53B3A}" srcOrd="8" destOrd="0" presId="urn:microsoft.com/office/officeart/2005/8/layout/chevron2"/>
    <dgm:cxn modelId="{6FA53908-3DA6-4697-A2B8-ED6765DEEBB4}" type="presParOf" srcId="{A5AA679A-4828-43E0-BAAB-7BC5AEE53B3A}" destId="{3751042E-E1A2-4787-B76E-D1CAC04037F9}" srcOrd="0" destOrd="0" presId="urn:microsoft.com/office/officeart/2005/8/layout/chevron2"/>
    <dgm:cxn modelId="{4DCEBF44-7286-4044-BE02-CB592DA29DFB}" type="presParOf" srcId="{A5AA679A-4828-43E0-BAAB-7BC5AEE53B3A}" destId="{A1D2CD6C-A286-4388-8D4B-17BFE96D2EBF}" srcOrd="1" destOrd="0" presId="urn:microsoft.com/office/officeart/2005/8/layout/chevron2"/>
    <dgm:cxn modelId="{B141D8E9-FE56-441C-B6C7-FACC9D6E5558}" type="presParOf" srcId="{AD28AE56-5EA9-45B5-9F70-F29550078083}" destId="{4D95EA77-C604-41B7-9F28-DD865F13EA97}" srcOrd="9" destOrd="0" presId="urn:microsoft.com/office/officeart/2005/8/layout/chevron2"/>
    <dgm:cxn modelId="{97FF892F-E507-4D23-8E6A-292DCACBF094}" type="presParOf" srcId="{AD28AE56-5EA9-45B5-9F70-F29550078083}" destId="{0BA9C737-5F21-4895-A3BE-1C88A01F8E92}" srcOrd="10" destOrd="0" presId="urn:microsoft.com/office/officeart/2005/8/layout/chevron2"/>
    <dgm:cxn modelId="{8192EAB1-1ADA-475A-B6DF-99E7B67BE8E3}" type="presParOf" srcId="{0BA9C737-5F21-4895-A3BE-1C88A01F8E92}" destId="{649F5F14-2D5E-4CD6-9F32-EA5E0216115F}" srcOrd="0" destOrd="0" presId="urn:microsoft.com/office/officeart/2005/8/layout/chevron2"/>
    <dgm:cxn modelId="{F4B2F002-B064-473A-86A7-3110C53D5215}" type="presParOf" srcId="{0BA9C737-5F21-4895-A3BE-1C88A01F8E92}" destId="{5716E8CF-0198-4B56-A2CD-695801947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B35CB-911E-4F24-84C6-A91424F282F3}">
      <dsp:nvSpPr>
        <dsp:cNvPr id="0" name=""/>
        <dsp:cNvSpPr/>
      </dsp:nvSpPr>
      <dsp:spPr>
        <a:xfrm rot="5400000">
          <a:off x="-147262" y="150121"/>
          <a:ext cx="981752" cy="6872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335</a:t>
          </a:r>
        </a:p>
      </dsp:txBody>
      <dsp:txXfrm rot="-5400000">
        <a:off x="1" y="346471"/>
        <a:ext cx="687226" cy="294526"/>
      </dsp:txXfrm>
    </dsp:sp>
    <dsp:sp modelId="{DF04DAC5-EE0D-44A1-ACCC-4CDC48345963}">
      <dsp:nvSpPr>
        <dsp:cNvPr id="0" name=""/>
        <dsp:cNvSpPr/>
      </dsp:nvSpPr>
      <dsp:spPr>
        <a:xfrm rot="5400000">
          <a:off x="4215543" y="-3525458"/>
          <a:ext cx="638139" cy="76947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Total number of households approached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Households not successfully reached during first attempt, revisited a second time </a:t>
          </a:r>
        </a:p>
      </dsp:txBody>
      <dsp:txXfrm rot="-5400000">
        <a:off x="687227" y="34009"/>
        <a:ext cx="7663622" cy="575837"/>
      </dsp:txXfrm>
    </dsp:sp>
    <dsp:sp modelId="{1F869E54-65F4-46BB-96E3-DA7A04DE6237}">
      <dsp:nvSpPr>
        <dsp:cNvPr id="0" name=""/>
        <dsp:cNvSpPr/>
      </dsp:nvSpPr>
      <dsp:spPr>
        <a:xfrm rot="5400000">
          <a:off x="-147262" y="1034667"/>
          <a:ext cx="981752" cy="6872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140</a:t>
          </a:r>
        </a:p>
      </dsp:txBody>
      <dsp:txXfrm rot="-5400000">
        <a:off x="1" y="1231017"/>
        <a:ext cx="687226" cy="294526"/>
      </dsp:txXfrm>
    </dsp:sp>
    <dsp:sp modelId="{C2D90AD4-4BB9-410F-A7B0-99224DB9AE21}">
      <dsp:nvSpPr>
        <dsp:cNvPr id="0" name=""/>
        <dsp:cNvSpPr/>
      </dsp:nvSpPr>
      <dsp:spPr>
        <a:xfrm rot="5400000">
          <a:off x="4215543" y="-2640912"/>
          <a:ext cx="638139" cy="76947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Completed interviews</a:t>
          </a:r>
        </a:p>
      </dsp:txBody>
      <dsp:txXfrm rot="-5400000">
        <a:off x="687227" y="918555"/>
        <a:ext cx="7663622" cy="575837"/>
      </dsp:txXfrm>
    </dsp:sp>
    <dsp:sp modelId="{705FAD4C-C1DD-40F1-B86D-9476EC7AF028}">
      <dsp:nvSpPr>
        <dsp:cNvPr id="0" name=""/>
        <dsp:cNvSpPr/>
      </dsp:nvSpPr>
      <dsp:spPr>
        <a:xfrm rot="5400000">
          <a:off x="-147262" y="1919213"/>
          <a:ext cx="981752" cy="6872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16</a:t>
          </a:r>
        </a:p>
      </dsp:txBody>
      <dsp:txXfrm rot="-5400000">
        <a:off x="1" y="2115563"/>
        <a:ext cx="687226" cy="294526"/>
      </dsp:txXfrm>
    </dsp:sp>
    <dsp:sp modelId="{0C93A3C8-A4CC-40BC-9876-D0E8EC9F51C9}">
      <dsp:nvSpPr>
        <dsp:cNvPr id="0" name=""/>
        <dsp:cNvSpPr/>
      </dsp:nvSpPr>
      <dsp:spPr>
        <a:xfrm rot="5400000">
          <a:off x="4215543" y="-1756366"/>
          <a:ext cx="638139" cy="76947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Worksite interviews completed</a:t>
          </a:r>
        </a:p>
      </dsp:txBody>
      <dsp:txXfrm rot="-5400000">
        <a:off x="687227" y="1803101"/>
        <a:ext cx="7663622" cy="575837"/>
      </dsp:txXfrm>
    </dsp:sp>
    <dsp:sp modelId="{CA674C1C-CEB3-47E4-8632-AC8CDB153221}">
      <dsp:nvSpPr>
        <dsp:cNvPr id="0" name=""/>
        <dsp:cNvSpPr/>
      </dsp:nvSpPr>
      <dsp:spPr>
        <a:xfrm rot="5400000">
          <a:off x="-147262" y="2803759"/>
          <a:ext cx="981752" cy="6872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17</a:t>
          </a:r>
        </a:p>
      </dsp:txBody>
      <dsp:txXfrm rot="-5400000">
        <a:off x="1" y="3000109"/>
        <a:ext cx="687226" cy="294526"/>
      </dsp:txXfrm>
    </dsp:sp>
    <dsp:sp modelId="{0D2DB43D-35D9-43F1-9E6D-F4871785487F}">
      <dsp:nvSpPr>
        <dsp:cNvPr id="0" name=""/>
        <dsp:cNvSpPr/>
      </dsp:nvSpPr>
      <dsp:spPr>
        <a:xfrm rot="5400000">
          <a:off x="4215543" y="-871820"/>
          <a:ext cx="638139" cy="76947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Total number of households not successfully approached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Locked gates, loose animals, no trespassing signs</a:t>
          </a:r>
        </a:p>
      </dsp:txBody>
      <dsp:txXfrm rot="-5400000">
        <a:off x="687227" y="2687647"/>
        <a:ext cx="7663622" cy="575837"/>
      </dsp:txXfrm>
    </dsp:sp>
    <dsp:sp modelId="{3751042E-E1A2-4787-B76E-D1CAC04037F9}">
      <dsp:nvSpPr>
        <dsp:cNvPr id="0" name=""/>
        <dsp:cNvSpPr/>
      </dsp:nvSpPr>
      <dsp:spPr>
        <a:xfrm rot="5400000">
          <a:off x="-147262" y="3688305"/>
          <a:ext cx="981752" cy="6872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84% </a:t>
          </a:r>
        </a:p>
      </dsp:txBody>
      <dsp:txXfrm rot="-5400000">
        <a:off x="1" y="3884655"/>
        <a:ext cx="687226" cy="294526"/>
      </dsp:txXfrm>
    </dsp:sp>
    <dsp:sp modelId="{A1D2CD6C-A286-4388-8D4B-17BFE96D2EBF}">
      <dsp:nvSpPr>
        <dsp:cNvPr id="0" name=""/>
        <dsp:cNvSpPr/>
      </dsp:nvSpPr>
      <dsp:spPr>
        <a:xfrm rot="5400000">
          <a:off x="4215543" y="12725"/>
          <a:ext cx="638139" cy="76947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Cooperation rate</a:t>
          </a:r>
        </a:p>
      </dsp:txBody>
      <dsp:txXfrm rot="-5400000">
        <a:off x="687227" y="3572193"/>
        <a:ext cx="7663622" cy="575837"/>
      </dsp:txXfrm>
    </dsp:sp>
    <dsp:sp modelId="{649F5F14-2D5E-4CD6-9F32-EA5E0216115F}">
      <dsp:nvSpPr>
        <dsp:cNvPr id="0" name=""/>
        <dsp:cNvSpPr/>
      </dsp:nvSpPr>
      <dsp:spPr>
        <a:xfrm rot="5400000">
          <a:off x="-147262" y="4572852"/>
          <a:ext cx="981752" cy="6872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16%</a:t>
          </a:r>
        </a:p>
      </dsp:txBody>
      <dsp:txXfrm rot="-5400000">
        <a:off x="1" y="4769202"/>
        <a:ext cx="687226" cy="294526"/>
      </dsp:txXfrm>
    </dsp:sp>
    <dsp:sp modelId="{5716E8CF-0198-4B56-A2CD-6958019470A6}">
      <dsp:nvSpPr>
        <dsp:cNvPr id="0" name=""/>
        <dsp:cNvSpPr/>
      </dsp:nvSpPr>
      <dsp:spPr>
        <a:xfrm rot="5400000">
          <a:off x="4215543" y="897272"/>
          <a:ext cx="638139" cy="76947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Households that did not complete interview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24 Refusals, 2 not &gt; 18, 1 incomplete</a:t>
          </a:r>
        </a:p>
      </dsp:txBody>
      <dsp:txXfrm rot="-5400000">
        <a:off x="687227" y="4456740"/>
        <a:ext cx="7663622" cy="57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43649" cy="464839"/>
          </a:xfrm>
          <a:prstGeom prst="rect">
            <a:avLst/>
          </a:prstGeom>
        </p:spPr>
        <p:txBody>
          <a:bodyPr vert="horz" lIns="87433" tIns="43717" rIns="87433" bIns="43717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4"/>
            <a:ext cx="3043649" cy="464839"/>
          </a:xfrm>
          <a:prstGeom prst="rect">
            <a:avLst/>
          </a:prstGeom>
        </p:spPr>
        <p:txBody>
          <a:bodyPr vert="horz" lIns="87433" tIns="43717" rIns="87433" bIns="43717" rtlCol="0"/>
          <a:lstStyle>
            <a:lvl1pPr algn="r">
              <a:defRPr sz="1100"/>
            </a:lvl1pPr>
          </a:lstStyle>
          <a:p>
            <a:fld id="{FC0B56DC-E99D-469A-AC95-6B9F315460F4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725"/>
            <a:ext cx="3043649" cy="464839"/>
          </a:xfrm>
          <a:prstGeom prst="rect">
            <a:avLst/>
          </a:prstGeom>
        </p:spPr>
        <p:txBody>
          <a:bodyPr vert="horz" lIns="87433" tIns="43717" rIns="87433" bIns="43717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5"/>
            <a:ext cx="3043649" cy="464839"/>
          </a:xfrm>
          <a:prstGeom prst="rect">
            <a:avLst/>
          </a:prstGeom>
        </p:spPr>
        <p:txBody>
          <a:bodyPr vert="horz" lIns="87433" tIns="43717" rIns="87433" bIns="43717" rtlCol="0" anchor="b"/>
          <a:lstStyle>
            <a:lvl1pPr algn="r">
              <a:defRPr sz="1100"/>
            </a:lvl1pPr>
          </a:lstStyle>
          <a:p>
            <a:fld id="{FEA74D8D-ADDF-403C-B16E-C5F5AF3EBC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89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2426" tIns="46213" rIns="92426" bIns="462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2426" tIns="46213" rIns="92426" bIns="46213" rtlCol="0"/>
          <a:lstStyle>
            <a:lvl1pPr algn="r">
              <a:defRPr sz="1200"/>
            </a:lvl1pPr>
          </a:lstStyle>
          <a:p>
            <a:fld id="{2B926C0A-2A08-443C-A0FA-C1F0AE444754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6" tIns="46213" rIns="92426" bIns="462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2426" tIns="46213" rIns="92426" bIns="462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2426" tIns="46213" rIns="92426" bIns="462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2426" tIns="46213" rIns="92426" bIns="46213" rtlCol="0" anchor="b"/>
          <a:lstStyle>
            <a:lvl1pPr algn="r">
              <a:defRPr sz="1200"/>
            </a:lvl1pPr>
          </a:lstStyle>
          <a:p>
            <a:fld id="{388B2B3B-56BF-433E-AB94-E3CE841378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6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r>
              <a:rPr lang="en-US" baseline="0" dirty="0"/>
              <a:t>Introductions for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17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Miguel </a:t>
            </a:r>
          </a:p>
          <a:p>
            <a:r>
              <a:rPr lang="en-US" dirty="0"/>
              <a:t>Weather</a:t>
            </a:r>
            <a:r>
              <a:rPr lang="en-US" baseline="0" dirty="0"/>
              <a:t> related incidents believed most likely to affect households</a:t>
            </a:r>
          </a:p>
          <a:p>
            <a:r>
              <a:rPr lang="en-US" baseline="0" dirty="0"/>
              <a:t>	- Act of Terrorism (5%)</a:t>
            </a:r>
          </a:p>
          <a:p>
            <a:r>
              <a:rPr lang="en-US" baseline="0" dirty="0"/>
              <a:t>	- Other (12%)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84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Miguel </a:t>
            </a:r>
          </a:p>
          <a:p>
            <a:r>
              <a:rPr lang="en-US" dirty="0"/>
              <a:t>Types of emergencies that are most concerning to surveyed</a:t>
            </a:r>
            <a:r>
              <a:rPr lang="en-US" baseline="0" dirty="0"/>
              <a:t> households.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B2B3B-56BF-433E-AB94-E3CE8413789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6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Miguel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B2B3B-56BF-433E-AB94-E3CE8413789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25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Miguel </a:t>
            </a:r>
          </a:p>
          <a:p>
            <a:r>
              <a:rPr lang="en-US" dirty="0"/>
              <a:t>Value</a:t>
            </a:r>
            <a:r>
              <a:rPr lang="en-US" baseline="0" dirty="0"/>
              <a:t> not showing??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B2B3B-56BF-433E-AB94-E3CE8413789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4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Miguel </a:t>
            </a:r>
          </a:p>
          <a:p>
            <a:r>
              <a:rPr lang="en-US" dirty="0"/>
              <a:t>Large-category</a:t>
            </a:r>
            <a:r>
              <a:rPr lang="en-US" baseline="0" dirty="0"/>
              <a:t> name/percentage??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B2B3B-56BF-433E-AB94-E3CE8413789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42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pPr marL="173336" indent="-173336">
              <a:buFontTx/>
              <a:buChar char="-"/>
            </a:pPr>
            <a:r>
              <a:rPr lang="en-US" dirty="0"/>
              <a:t>Multi-agency: Local, state, federal partners – assistance from other HSR</a:t>
            </a:r>
            <a:r>
              <a:rPr lang="en-US" baseline="0" dirty="0"/>
              <a:t> </a:t>
            </a:r>
            <a:r>
              <a:rPr lang="en-US" dirty="0"/>
              <a:t>ERTs</a:t>
            </a:r>
            <a:r>
              <a:rPr lang="en-US" baseline="0" dirty="0"/>
              <a:t> throughout Texas (HSR 1, 2/3, 4/5, 6/5S)</a:t>
            </a:r>
          </a:p>
          <a:p>
            <a:pPr marL="635565" lvl="1" indent="-173336">
              <a:buFontTx/>
              <a:buChar char="-"/>
            </a:pPr>
            <a:r>
              <a:rPr lang="en-US" baseline="0" dirty="0"/>
              <a:t>10 program areas (reference video slide)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First: Tribal Government and leadership very supportive-sent out letter to residents beforehand – to avoid ”survey fatigue”-sanctioned by Tribal Council signed by Tribal Governor</a:t>
            </a:r>
          </a:p>
          <a:p>
            <a:pPr marL="635565" lvl="1" indent="-173336" defTabSz="924458">
              <a:buFontTx/>
              <a:buChar char="-"/>
            </a:pPr>
            <a:r>
              <a:rPr lang="en-US" baseline="0" dirty="0"/>
              <a:t>Other regions now interested in how we conducted this CASPER (Kickapoo HSR 8 San Antonio)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WebEOC updated to tribal leadership and law enforcement – safety 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Boots on ground: helped make community feel at ease, know area, know residents, know where people work when not at home (worksite interviews)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77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pPr marL="173336" indent="-173336">
              <a:buFontTx/>
              <a:buChar char="-"/>
            </a:pPr>
            <a:r>
              <a:rPr lang="en-US" dirty="0"/>
              <a:t>Times: Tues and Wed</a:t>
            </a:r>
            <a:r>
              <a:rPr lang="en-US" baseline="0" dirty="0"/>
              <a:t> 9am-6pm – not as many people home as would have liked</a:t>
            </a:r>
          </a:p>
          <a:p>
            <a:pPr marL="173336" indent="-173336">
              <a:buFontTx/>
              <a:buChar char="-"/>
            </a:pPr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Spanish: Every team paired w/bilingual but misunderstanding of the question could have impact on how questions are answered-questions translated independently by the interviewer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Season: Can plan when non-disaster – not so much in disaster setting!</a:t>
            </a:r>
          </a:p>
          <a:p>
            <a:pPr marL="173336" indent="-173336">
              <a:buFontTx/>
              <a:buChar char="-"/>
            </a:pPr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Work in pueblo: Total staff interviews assessed – 16 worksite done!!</a:t>
            </a:r>
          </a:p>
          <a:p>
            <a:pPr marL="635565" lvl="1" indent="-173336">
              <a:buFontTx/>
              <a:buChar char="-"/>
            </a:pPr>
            <a:r>
              <a:rPr lang="en-US" baseline="0" dirty="0"/>
              <a:t>Can mirror how smaller, rural, frontier counties would respond to an incident or a disaster, responders live in affected area – know whereabouts of community members </a:t>
            </a:r>
          </a:p>
          <a:p>
            <a:pPr marL="635565" lvl="1" indent="-173336">
              <a:buFontTx/>
              <a:buChar char="-"/>
            </a:pPr>
            <a:r>
              <a:rPr lang="en-US" baseline="0" dirty="0"/>
              <a:t>Small very tight-knit community </a:t>
            </a:r>
          </a:p>
          <a:p>
            <a:pPr marL="462229" lvl="1"/>
            <a:endParaRPr lang="en-US" baseline="0" dirty="0"/>
          </a:p>
          <a:p>
            <a:pPr marL="173336" indent="-173336" defTabSz="924458">
              <a:buFontTx/>
              <a:buChar char="-"/>
            </a:pPr>
            <a:r>
              <a:rPr lang="en-US" dirty="0">
                <a:solidFill>
                  <a:prstClr val="black"/>
                </a:solidFill>
              </a:rPr>
              <a:t>Age: Completed by any household member over age 18 - not necessarily head of household &amp; may not have been familiar with all information being asked</a:t>
            </a:r>
          </a:p>
          <a:p>
            <a:pPr marL="462229" lvl="1"/>
            <a:endParaRPr lang="en-US" baseline="0" dirty="0"/>
          </a:p>
          <a:p>
            <a:pPr marL="173336" indent="-173336">
              <a:buFontTx/>
              <a:buChar char="-"/>
            </a:pPr>
            <a:endParaRPr lang="en-US" baseline="0" dirty="0"/>
          </a:p>
          <a:p>
            <a:pPr marL="173336" indent="-17333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09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Vanessa</a:t>
            </a:r>
          </a:p>
          <a:p>
            <a:endParaRPr lang="en-US" altLang="en-US" dirty="0"/>
          </a:p>
          <a:p>
            <a:r>
              <a:rPr lang="en-US" altLang="en-US" dirty="0"/>
              <a:t>Communications – “</a:t>
            </a:r>
            <a:r>
              <a:rPr lang="en-US" altLang="en-US" baseline="0" dirty="0"/>
              <a:t> . . . survey shows that a large percentage of individuals use text messaging to obtain and share information during an emergency.” (reference Miguel’s data slide)</a:t>
            </a:r>
          </a:p>
          <a:p>
            <a:r>
              <a:rPr lang="en-US" altLang="en-US" baseline="0" dirty="0"/>
              <a:t>	- Mass system used for various reasons, but now will expand on disaster related preparedness activities – survey helped with texting awareness </a:t>
            </a:r>
          </a:p>
          <a:p>
            <a:endParaRPr lang="en-US" altLang="en-US" baseline="0" dirty="0"/>
          </a:p>
          <a:p>
            <a:endParaRPr lang="en-US" altLang="en-US" baseline="0" dirty="0"/>
          </a:p>
          <a:p>
            <a:endParaRPr lang="en-US" altLang="en-US" baseline="0" dirty="0"/>
          </a:p>
          <a:p>
            <a:r>
              <a:rPr lang="en-US" altLang="en-US" dirty="0"/>
              <a:t>Community Outreach</a:t>
            </a:r>
            <a:r>
              <a:rPr lang="en-US" altLang="en-US" baseline="0" dirty="0"/>
              <a:t> – Emergency Communications Plan (e.g. Training on MNS) </a:t>
            </a:r>
          </a:p>
          <a:p>
            <a:r>
              <a:rPr lang="en-US" altLang="en-US" baseline="0" dirty="0"/>
              <a:t>	- Through pre-planned outreach events</a:t>
            </a:r>
          </a:p>
          <a:p>
            <a:r>
              <a:rPr lang="en-US" altLang="en-US" baseline="0" dirty="0"/>
              <a:t>	- Tribal SharePoint and Housing Department can share </a:t>
            </a:r>
          </a:p>
          <a:p>
            <a:r>
              <a:rPr lang="en-US" altLang="en-US" baseline="0" dirty="0"/>
              <a:t>	- Engage community members in plans through their feedback</a:t>
            </a:r>
          </a:p>
          <a:p>
            <a:endParaRPr lang="en-US" altLang="en-US" baseline="0" dirty="0"/>
          </a:p>
          <a:p>
            <a:endParaRPr lang="en-US" altLang="en-US" baseline="0" dirty="0"/>
          </a:p>
          <a:p>
            <a:endParaRPr lang="en-US" altLang="en-US" baseline="0" dirty="0"/>
          </a:p>
          <a:p>
            <a:r>
              <a:rPr lang="en-US" altLang="en-US" dirty="0"/>
              <a:t>Volunteer Management –	CERT Training with a focus</a:t>
            </a:r>
            <a:r>
              <a:rPr lang="en-US" altLang="en-US" baseline="0" dirty="0"/>
              <a:t> on Tribal Youth (Spring Break, Summer Youth Program)</a:t>
            </a:r>
          </a:p>
          <a:p>
            <a:r>
              <a:rPr lang="en-US" altLang="en-US" baseline="0" dirty="0"/>
              <a:t>	- Community service hours requirement anyway – engage those already signed up in schools and gauge/increase interest in disaster preparedness</a:t>
            </a:r>
          </a:p>
          <a:p>
            <a:endParaRPr lang="en-US" altLang="en-US" baseline="0" dirty="0"/>
          </a:p>
          <a:p>
            <a:r>
              <a:rPr lang="en-US" altLang="en-US" baseline="0" dirty="0"/>
              <a:t>		Community Activities – Sandbag filling, manning booths at events, training auxiliaries for community response training, exercise participation</a:t>
            </a:r>
          </a:p>
          <a:p>
            <a:endParaRPr lang="en-US" altLang="en-US" baseline="0" dirty="0"/>
          </a:p>
          <a:p>
            <a:r>
              <a:rPr lang="en-US" altLang="en-US" baseline="0" dirty="0"/>
              <a:t>		Volunteer Opportunities with various VOADs (Volunteer Organizations Active in Disaster)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Analyzed data can be used as part of ongoing strategic planning to better prepare tribal community for a disaster</a:t>
            </a:r>
          </a:p>
          <a:p>
            <a:endParaRPr lang="en-US" altLang="en-US" dirty="0"/>
          </a:p>
          <a:p>
            <a:r>
              <a:rPr lang="en-US" altLang="en-US" dirty="0"/>
              <a:t>Continue with preparedness education efforts and outreach to pueblo community members</a:t>
            </a:r>
          </a:p>
          <a:p>
            <a:endParaRPr lang="en-US" altLang="en-US" dirty="0"/>
          </a:p>
          <a:p>
            <a:r>
              <a:rPr lang="en-US" altLang="en-US" dirty="0"/>
              <a:t>Data obtained will assist OEM mitigate identified risks, lessening their impact on tribal community</a:t>
            </a:r>
          </a:p>
          <a:p>
            <a:endParaRPr lang="en-US" altLang="en-US" dirty="0"/>
          </a:p>
          <a:p>
            <a:r>
              <a:rPr lang="en-US" altLang="en-US" dirty="0"/>
              <a:t>Continued collaboration and coordination with both internal and external participating partners </a:t>
            </a:r>
          </a:p>
          <a:p>
            <a:endParaRPr lang="en-US" altLang="en-US" dirty="0"/>
          </a:p>
          <a:p>
            <a:endParaRPr lang="en-US" dirty="0"/>
          </a:p>
          <a:p>
            <a:pPr marL="173336" indent="-17333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09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endParaRPr lang="en-US" dirty="0"/>
          </a:p>
          <a:p>
            <a:r>
              <a:rPr lang="en-US" dirty="0"/>
              <a:t>- Questions</a:t>
            </a:r>
            <a:r>
              <a:rPr lang="en-US" baseline="0" dirty="0"/>
              <a:t> &amp; Answers</a:t>
            </a:r>
          </a:p>
          <a:p>
            <a:endParaRPr lang="en-US" dirty="0"/>
          </a:p>
          <a:p>
            <a:r>
              <a:rPr lang="en-US" dirty="0"/>
              <a:t>- Thank you!!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6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Vanessa</a:t>
            </a:r>
          </a:p>
          <a:p>
            <a:pPr marL="173336" indent="-173336">
              <a:buFontTx/>
              <a:buChar char="-"/>
            </a:pPr>
            <a:r>
              <a:rPr lang="en-US" baseline="0" dirty="0"/>
              <a:t>Sampling used to pick households to interview (random sampling to compile clusters)</a:t>
            </a:r>
          </a:p>
          <a:p>
            <a:pPr marL="173336" indent="-173336">
              <a:buFontTx/>
              <a:buChar char="-"/>
            </a:pPr>
            <a:r>
              <a:rPr lang="en-US" baseline="0" dirty="0"/>
              <a:t>This method not used; smaller number of total households so contact with every household was made (335 households)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Advantages of CASPER: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Generalizable data (population estimates)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Raises the visibility of public health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Reassures people that they are not forgotten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Simple reporting format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Relatively low cost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Timely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Flexible</a:t>
            </a:r>
          </a:p>
          <a:p>
            <a:pPr marL="173336" indent="-173336">
              <a:buFontTx/>
              <a:buChar char="-"/>
            </a:pP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7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pPr marL="173336" indent="-173336">
              <a:buFontTx/>
              <a:buChar char="-"/>
            </a:pPr>
            <a:r>
              <a:rPr lang="en-US" dirty="0"/>
              <a:t>Background of</a:t>
            </a:r>
            <a:r>
              <a:rPr lang="en-US" baseline="0" dirty="0"/>
              <a:t> CASPER concept - initiated and review overall purpose and goal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OEM wanted to see what their community knew and where their program needed to go in future preparedness planning</a:t>
            </a:r>
          </a:p>
          <a:p>
            <a:pPr marL="173336" indent="-173336">
              <a:buFontTx/>
              <a:buChar char="-"/>
            </a:pPr>
            <a:r>
              <a:rPr lang="en-US" baseline="0" dirty="0"/>
              <a:t>Identify preparedness strategies based on community input to improve disaster preparedness</a:t>
            </a:r>
          </a:p>
          <a:p>
            <a:endParaRPr lang="en-US" baseline="0" dirty="0"/>
          </a:p>
          <a:p>
            <a:r>
              <a:rPr lang="en-US" baseline="0" dirty="0"/>
              <a:t>Timeline: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2013: Disaster Epi Conference-Austin-First Introduced to CASPER Concept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March 5, 2015: N95 Training to Tribal First Responders-more discussion on CASPER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April/May/June 2015: Discussion (calls, meetings, SMEs) planning CASPER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June 23, 2015: Presentation of CASPER proposal to Tribal Council – APPROVED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aseline="0" dirty="0"/>
              <a:t>July/August/September: Coordination, partner involvement, training calls and meetings</a:t>
            </a:r>
          </a:p>
          <a:p>
            <a:endParaRPr lang="en-US" baseline="0" dirty="0"/>
          </a:p>
          <a:p>
            <a:pPr marL="173336" indent="-173336">
              <a:buFontTx/>
              <a:buChar char="-"/>
            </a:pPr>
            <a:r>
              <a:rPr lang="en-US" b="1" i="1" baseline="0" dirty="0"/>
              <a:t>February 2016: Tribal Council Summary Report ???</a:t>
            </a:r>
          </a:p>
          <a:p>
            <a:pPr marL="173336" indent="-173336">
              <a:buFontTx/>
              <a:buChar char="-"/>
            </a:pPr>
            <a:endParaRPr lang="en-US" baseline="0" dirty="0"/>
          </a:p>
          <a:p>
            <a:pPr marL="173336" indent="-173336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71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Vanessa</a:t>
            </a:r>
          </a:p>
          <a:p>
            <a:r>
              <a:rPr lang="en-US" dirty="0"/>
              <a:t>Introduce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B2B3B-56BF-433E-AB94-E3CE8413789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3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Vanessa</a:t>
            </a:r>
          </a:p>
          <a:p>
            <a:r>
              <a:rPr lang="en-US" dirty="0"/>
              <a:t>Overview of timeline for 2-day event</a:t>
            </a:r>
          </a:p>
          <a:p>
            <a:endParaRPr lang="en-US" dirty="0"/>
          </a:p>
          <a:p>
            <a:r>
              <a:rPr lang="en-US" dirty="0"/>
              <a:t>Approximately 10 hours field interview work</a:t>
            </a:r>
          </a:p>
          <a:p>
            <a:endParaRPr lang="en-US" dirty="0"/>
          </a:p>
          <a:p>
            <a:r>
              <a:rPr lang="en-US" dirty="0"/>
              <a:t>Day #1 – Tuesday, September 15, 2015</a:t>
            </a:r>
          </a:p>
          <a:p>
            <a:pPr lvl="1"/>
            <a:r>
              <a:rPr lang="en-US" dirty="0"/>
              <a:t>Just-in-Time Training (9:00 am-2:00 pm)</a:t>
            </a:r>
          </a:p>
          <a:p>
            <a:pPr lvl="1"/>
            <a:r>
              <a:rPr lang="en-US" dirty="0"/>
              <a:t>Field Team Interviews (2:00 pm-5:15 pm)</a:t>
            </a:r>
          </a:p>
          <a:p>
            <a:pPr lvl="1"/>
            <a:r>
              <a:rPr lang="en-US" dirty="0"/>
              <a:t>Hotwash and Operational Period Checkout (5:30 pm-6:00 pm)</a:t>
            </a:r>
          </a:p>
          <a:p>
            <a:pPr lvl="1"/>
            <a:endParaRPr lang="en-US" dirty="0"/>
          </a:p>
          <a:p>
            <a:r>
              <a:rPr lang="en-US" dirty="0"/>
              <a:t>Day #2 – Wednesday, September 16, 2015</a:t>
            </a:r>
          </a:p>
          <a:p>
            <a:pPr lvl="1"/>
            <a:r>
              <a:rPr lang="en-US" dirty="0"/>
              <a:t>Check-In &amp; Operational Briefing (9:00 am-9:45 am)</a:t>
            </a:r>
          </a:p>
          <a:p>
            <a:pPr lvl="1"/>
            <a:r>
              <a:rPr lang="en-US" dirty="0"/>
              <a:t>Field Team Interviews (10:00 am-5:00 pm)</a:t>
            </a:r>
          </a:p>
          <a:p>
            <a:pPr lvl="1"/>
            <a:r>
              <a:rPr lang="en-US" dirty="0"/>
              <a:t>Hotwash/After-Action/Demobilization (5:15-6:00 pm)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Participant Feedback Survey Monkey distributed following week </a:t>
            </a:r>
          </a:p>
          <a:p>
            <a:pPr lvl="1"/>
            <a:r>
              <a:rPr lang="en-US" dirty="0"/>
              <a:t>Hotwash at end of each operational period</a:t>
            </a:r>
          </a:p>
          <a:p>
            <a:pPr lvl="1"/>
            <a:r>
              <a:rPr lang="en-US" dirty="0"/>
              <a:t>AAR compiled and also shared with Field Report </a:t>
            </a:r>
          </a:p>
          <a:p>
            <a:pPr lvl="1"/>
            <a:endParaRPr lang="en-US" dirty="0"/>
          </a:p>
          <a:p>
            <a:pPr marL="462229"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2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 </a:t>
            </a:r>
          </a:p>
          <a:p>
            <a:r>
              <a:rPr lang="en-US" dirty="0"/>
              <a:t>ICS used to maintain span of control,</a:t>
            </a:r>
            <a:r>
              <a:rPr lang="en-US" baseline="0" dirty="0"/>
              <a:t> maintain participant safety, utilize preparedness equipment (radios, ICS forms), PRACTICE</a:t>
            </a:r>
            <a:endParaRPr lang="en-US" dirty="0"/>
          </a:p>
          <a:p>
            <a:pPr rtl="0" eaLnBrk="1" fontAlgn="ctr" latinLnBrk="0" hangingPunct="1"/>
            <a:endParaRPr lang="en-US" dirty="0"/>
          </a:p>
          <a:p>
            <a:pPr rtl="0" eaLnBrk="1" fontAlgn="ctr" latinLnBrk="0" hangingPunct="1"/>
            <a:r>
              <a:rPr lang="en-US" dirty="0"/>
              <a:t>Day #1 (PM)</a:t>
            </a:r>
          </a:p>
          <a:p>
            <a:pPr rtl="0" eaLnBrk="1" fontAlgn="ctr" latinLnBrk="0" hangingPunct="1"/>
            <a:r>
              <a:rPr lang="en-US" dirty="0"/>
              <a:t>13 teams total (27 total personnel)</a:t>
            </a:r>
          </a:p>
          <a:p>
            <a:pPr rtl="0" eaLnBrk="1" fontAlgn="ctr" latinLnBrk="0" hangingPunct="1"/>
            <a:r>
              <a:rPr lang="en-US" dirty="0"/>
              <a:t>3 Team Leads (A, B, C)</a:t>
            </a:r>
          </a:p>
          <a:p>
            <a:pPr rtl="0" eaLnBrk="1" fontAlgn="ctr" latinLnBrk="0" hangingPunct="1"/>
            <a:endParaRPr lang="en-US" dirty="0"/>
          </a:p>
          <a:p>
            <a:pPr rtl="0" eaLnBrk="1" fontAlgn="ctr" latinLnBrk="0" hangingPunct="1"/>
            <a:r>
              <a:rPr lang="en-US" dirty="0"/>
              <a:t>Day #2 (AM/PM)</a:t>
            </a:r>
          </a:p>
          <a:p>
            <a:pPr rtl="0" eaLnBrk="1" fontAlgn="ctr" latinLnBrk="0" hangingPunct="1"/>
            <a:r>
              <a:rPr lang="en-US" dirty="0"/>
              <a:t>11 teams total (23 total personnel)</a:t>
            </a:r>
          </a:p>
          <a:p>
            <a:pPr rtl="0" eaLnBrk="1" fontAlgn="ctr" latinLnBrk="0" hangingPunct="1"/>
            <a:r>
              <a:rPr lang="en-US" dirty="0"/>
              <a:t>2 Team Leads</a:t>
            </a:r>
          </a:p>
          <a:p>
            <a:pPr rtl="0" eaLnBrk="1" fontAlgn="ctr" latinLnBrk="0" hangingPunct="1"/>
            <a:r>
              <a:rPr lang="en-US" dirty="0"/>
              <a:t>(Team C-Epi Desk with 4 people)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13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pPr marL="173336" indent="-173336">
              <a:buFontTx/>
              <a:buChar char="-"/>
            </a:pPr>
            <a:r>
              <a:rPr lang="en-US" dirty="0"/>
              <a:t>1,728 tribal members per 2014 demographics</a:t>
            </a:r>
          </a:p>
          <a:p>
            <a:pPr marL="173336" indent="-173336">
              <a:buFontTx/>
              <a:buChar char="-"/>
            </a:pPr>
            <a:r>
              <a:rPr lang="en-US" dirty="0"/>
              <a:t>6 miles apart from</a:t>
            </a:r>
            <a:r>
              <a:rPr lang="en-US" baseline="0" dirty="0"/>
              <a:t> one another-long stretch of Socorro Road</a:t>
            </a:r>
            <a:endParaRPr lang="en-US" dirty="0"/>
          </a:p>
          <a:p>
            <a:pPr marL="173336" indent="-173336">
              <a:buFontTx/>
              <a:buChar char="-"/>
            </a:pPr>
            <a:endParaRPr lang="en-US" baseline="0" dirty="0"/>
          </a:p>
          <a:p>
            <a:r>
              <a:rPr lang="en-US" baseline="0" dirty="0"/>
              <a:t>Explain primary and secondary base camps-one in each district</a:t>
            </a:r>
          </a:p>
          <a:p>
            <a:pPr defTabSz="924458"/>
            <a:r>
              <a:rPr lang="en-US" baseline="0" dirty="0"/>
              <a:t>Explain use of Socorro Entertainment District (restrooms, water fountains, A/C, restaurant, another option for rest area)</a:t>
            </a:r>
          </a:p>
          <a:p>
            <a:pPr defTabSz="924458"/>
            <a:endParaRPr lang="en-US" baseline="0" dirty="0"/>
          </a:p>
          <a:p>
            <a:pPr defTabSz="924458"/>
            <a:r>
              <a:rPr lang="en-US" baseline="0" dirty="0"/>
              <a:t>Safety – “Rez Dogs” – heat – hydration mobile unit – traffic between two districts)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0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Vanessa</a:t>
            </a:r>
          </a:p>
          <a:p>
            <a:r>
              <a:rPr lang="en-US" dirty="0"/>
              <a:t>Point out Socorro Road and distance between both District #1 and District #2 (6 miles)</a:t>
            </a:r>
          </a:p>
          <a:p>
            <a:r>
              <a:rPr lang="en-US" dirty="0"/>
              <a:t>Safety of driving-traffic congestion between</a:t>
            </a:r>
            <a:r>
              <a:rPr lang="en-US" baseline="0" dirty="0"/>
              <a:t> each</a:t>
            </a:r>
            <a:endParaRPr lang="en-US" dirty="0"/>
          </a:p>
          <a:p>
            <a:r>
              <a:rPr lang="en-US" dirty="0"/>
              <a:t>Note #2 different structures (legend)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2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Miguel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/>
              <a:t>Method-complete</a:t>
            </a:r>
            <a:r>
              <a:rPr lang="en-US" baseline="0" dirty="0"/>
              <a:t> canvass of both districts</a:t>
            </a:r>
          </a:p>
          <a:p>
            <a:r>
              <a:rPr lang="en-US" baseline="0" dirty="0"/>
              <a:t>No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48B9C-5DB7-485E-AD1B-58D975818CA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6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3809779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AEF8A0-869E-4C48-BBAA-2DA49CE7153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72FB35-3A5F-462B-96AD-E9D4581322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tiff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gi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tiff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g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tiff"/><Relationship Id="rId5" Type="http://schemas.openxmlformats.org/officeDocument/2006/relationships/hyperlink" Target="https://www.youtube.com/watch?v=pQtpKoAaV_w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gi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839200" cy="43434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800" i="1" dirty="0">
                <a:solidFill>
                  <a:schemeClr val="tx1"/>
                </a:solidFill>
                <a:latin typeface="+mj-lt"/>
              </a:rPr>
              <a:t>Ysleta Del Sur Pueblo (YDSP) Tigua Tribal Nation Community Assessment for Public Health Emergency Response (CASPER)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4000" i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400" i="1" dirty="0">
                <a:solidFill>
                  <a:schemeClr val="tx1"/>
                </a:solidFill>
              </a:rPr>
              <a:t>Epidemiology and Laboratory Capacity Workshop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900" i="1" dirty="0">
                <a:solidFill>
                  <a:schemeClr val="tx1"/>
                </a:solidFill>
              </a:rPr>
              <a:t>Wednesday, February 24, 2016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900" i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900" i="1" dirty="0">
                <a:solidFill>
                  <a:schemeClr val="tx1"/>
                </a:solidFill>
              </a:rPr>
              <a:t>Vanessa V. Palacios &amp; Miguel A. Cervantes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900" i="1" dirty="0">
                <a:solidFill>
                  <a:schemeClr val="tx1"/>
                </a:solidFill>
              </a:rPr>
              <a:t>DSHS HSR 9/10</a:t>
            </a:r>
            <a:endParaRPr lang="en-US" sz="34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3400" dirty="0">
              <a:solidFill>
                <a:schemeClr val="tx1"/>
              </a:solidFill>
            </a:endParaRPr>
          </a:p>
        </p:txBody>
      </p:sp>
      <p:pic>
        <p:nvPicPr>
          <p:cNvPr id="9" name="Picture 8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43543" y="3699"/>
            <a:ext cx="1796143" cy="1367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45" y="139783"/>
            <a:ext cx="2073255" cy="806157"/>
          </a:xfrm>
          <a:prstGeom prst="rect">
            <a:avLst/>
          </a:prstGeom>
        </p:spPr>
      </p:pic>
      <p:pic>
        <p:nvPicPr>
          <p:cNvPr id="8" name="Picture 4" descr="http://ih0.redbubble.net/image.11740597.2829/flat,550x550,075,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r="5459"/>
          <a:stretch/>
        </p:blipFill>
        <p:spPr bwMode="auto">
          <a:xfrm>
            <a:off x="-76200" y="5515101"/>
            <a:ext cx="1796143" cy="1342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farm4.static.flickr.com/3357/3271523062_29e71300a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r="10934" b="7964"/>
          <a:stretch/>
        </p:blipFill>
        <p:spPr bwMode="auto">
          <a:xfrm>
            <a:off x="1676400" y="5515101"/>
            <a:ext cx="1018664" cy="1342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visitelpasomissiontrail.com/admin/javascript/tiny_mce/plugins/filemanager/files/TIGUA_IMAGE_2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603" y="5544309"/>
            <a:ext cx="1837997" cy="1378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ww.ysletadelsurpueblo.org/files/spaw/images/mission_map_2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761"/>
          <a:stretch/>
        </p:blipFill>
        <p:spPr bwMode="auto">
          <a:xfrm>
            <a:off x="7463007" y="5544308"/>
            <a:ext cx="1757193" cy="13784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1.staticflickr.com/9/8475/8132098076_f970f35bec_z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t="6667" r="25476" b="9870"/>
          <a:stretch/>
        </p:blipFill>
        <p:spPr bwMode="auto">
          <a:xfrm>
            <a:off x="2691324" y="5515101"/>
            <a:ext cx="1423476" cy="13784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travellogs.us/2007Logs/Texas%202007/24-El%20Paso/plaque_214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12655" r="7909" b="9201"/>
          <a:stretch/>
        </p:blipFill>
        <p:spPr bwMode="auto">
          <a:xfrm>
            <a:off x="4267200" y="5641118"/>
            <a:ext cx="1184715" cy="1184879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691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429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Data Overview</a:t>
            </a: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224088" y="1282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265491"/>
              </p:ext>
            </p:extLst>
          </p:nvPr>
        </p:nvGraphicFramePr>
        <p:xfrm>
          <a:off x="457200" y="1295400"/>
          <a:ext cx="8382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993593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429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Household concerns</a:t>
            </a:r>
          </a:p>
        </p:txBody>
      </p:sp>
      <p:pic>
        <p:nvPicPr>
          <p:cNvPr id="7" name="Picture 6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10277"/>
              </p:ext>
            </p:extLst>
          </p:nvPr>
        </p:nvGraphicFramePr>
        <p:xfrm>
          <a:off x="914400" y="990600"/>
          <a:ext cx="7997360" cy="559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79185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6800" y="190500"/>
            <a:ext cx="7242960" cy="8382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kumimoji="0" sz="2800" b="1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Trusted Sources of </a:t>
            </a:r>
          </a:p>
          <a:p>
            <a:pPr algn="ctr"/>
            <a:r>
              <a:rPr lang="en-US" sz="3200" dirty="0"/>
              <a:t>Information</a:t>
            </a:r>
          </a:p>
        </p:txBody>
      </p:sp>
      <p:pic>
        <p:nvPicPr>
          <p:cNvPr id="7" name="Picture 6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462339"/>
              </p:ext>
            </p:extLst>
          </p:nvPr>
        </p:nvGraphicFramePr>
        <p:xfrm>
          <a:off x="685800" y="1295400"/>
          <a:ext cx="8126545" cy="602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0367468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429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Communication</a:t>
            </a:r>
          </a:p>
        </p:txBody>
      </p:sp>
      <p:pic>
        <p:nvPicPr>
          <p:cNvPr id="7" name="Picture 6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902577"/>
              </p:ext>
            </p:extLst>
          </p:nvPr>
        </p:nvGraphicFramePr>
        <p:xfrm>
          <a:off x="533400" y="1219200"/>
          <a:ext cx="8305800" cy="5303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2229731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103641"/>
            <a:ext cx="72429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evacuation points</a:t>
            </a:r>
          </a:p>
        </p:txBody>
      </p:sp>
      <p:pic>
        <p:nvPicPr>
          <p:cNvPr id="7" name="Picture 6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360454"/>
              </p:ext>
            </p:extLst>
          </p:nvPr>
        </p:nvGraphicFramePr>
        <p:xfrm>
          <a:off x="304800" y="1066800"/>
          <a:ext cx="8468517" cy="6150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5651559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25780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Multi-agency, multi-level coordination</a:t>
            </a:r>
          </a:p>
          <a:p>
            <a:r>
              <a:rPr lang="en-US" sz="2100" dirty="0">
                <a:solidFill>
                  <a:schemeClr val="tx1"/>
                </a:solidFill>
              </a:rPr>
              <a:t>First Tribal CASPER in Texas</a:t>
            </a:r>
          </a:p>
          <a:p>
            <a:r>
              <a:rPr lang="en-US" sz="2100" dirty="0">
                <a:solidFill>
                  <a:schemeClr val="tx1"/>
                </a:solidFill>
              </a:rPr>
              <a:t>Implementation of Incident Command Structure (ICS)</a:t>
            </a:r>
          </a:p>
          <a:p>
            <a:r>
              <a:rPr lang="en-US" sz="2100" dirty="0">
                <a:solidFill>
                  <a:schemeClr val="tx1"/>
                </a:solidFill>
              </a:rPr>
              <a:t>Use of WebEOC to provide real-time updates</a:t>
            </a:r>
          </a:p>
          <a:p>
            <a:r>
              <a:rPr lang="en-US" sz="2100" dirty="0">
                <a:solidFill>
                  <a:schemeClr val="tx1"/>
                </a:solidFill>
              </a:rPr>
              <a:t>Inclusion of Tribal Members/Staff for “Boots on the Ground”</a:t>
            </a:r>
          </a:p>
          <a:p>
            <a:r>
              <a:rPr lang="en-US" sz="2100" dirty="0">
                <a:solidFill>
                  <a:schemeClr val="tx1"/>
                </a:solidFill>
              </a:rPr>
              <a:t>Safety top priority</a:t>
            </a:r>
          </a:p>
          <a:p>
            <a:r>
              <a:rPr lang="en-US" sz="2100" dirty="0">
                <a:solidFill>
                  <a:schemeClr val="tx1"/>
                </a:solidFill>
              </a:rPr>
              <a:t>Participant Evaluation Feedback Survey/Hotwash/After-Action Report </a:t>
            </a:r>
          </a:p>
          <a:p>
            <a:r>
              <a:rPr lang="en-US" sz="2100" dirty="0">
                <a:solidFill>
                  <a:schemeClr val="tx1"/>
                </a:solidFill>
              </a:rPr>
              <a:t>Greater understanding of disaster preparedness in Tigua Tribal Nation</a:t>
            </a:r>
          </a:p>
          <a:p>
            <a:r>
              <a:rPr lang="en-US" sz="2100" dirty="0">
                <a:solidFill>
                  <a:schemeClr val="tx1"/>
                </a:solidFill>
              </a:rPr>
              <a:t>Local partners trained for future CASPERS and disaster response</a:t>
            </a: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7171" name="Picture 3" descr="C:\Users\vgonzalez663.TDHEXCH\Desktop\CASPER\Tigua-YDSP Sept 2015\YDSP CASPER Pics 2015\YDSP CASPER Pictures\IMG_12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45891" r="6861" b="10160"/>
          <a:stretch/>
        </p:blipFill>
        <p:spPr bwMode="auto">
          <a:xfrm>
            <a:off x="2286000" y="4824663"/>
            <a:ext cx="5005530" cy="19571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9817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57200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Adjust times of field work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Weekends, evening hours</a:t>
            </a:r>
          </a:p>
          <a:p>
            <a:r>
              <a:rPr lang="en-US" sz="2100" dirty="0">
                <a:solidFill>
                  <a:schemeClr val="tx1"/>
                </a:solidFill>
              </a:rPr>
              <a:t>Have questionnaire translated to Spanish</a:t>
            </a:r>
          </a:p>
          <a:p>
            <a:r>
              <a:rPr lang="en-US" sz="2100" dirty="0">
                <a:solidFill>
                  <a:schemeClr val="tx1"/>
                </a:solidFill>
              </a:rPr>
              <a:t> Adjust season of planned non-disaster CASPER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Cooler months </a:t>
            </a:r>
          </a:p>
          <a:p>
            <a:r>
              <a:rPr lang="en-US" sz="2100" dirty="0">
                <a:solidFill>
                  <a:schemeClr val="tx1"/>
                </a:solidFill>
              </a:rPr>
              <a:t>Many tribal residents also work in pueblo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Work site interviews	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Small, rural/frontier counties</a:t>
            </a:r>
          </a:p>
          <a:p>
            <a:r>
              <a:rPr lang="en-US" sz="2100" dirty="0">
                <a:solidFill>
                  <a:schemeClr val="tx1"/>
                </a:solidFill>
              </a:rPr>
              <a:t>Age of Respondents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Head of household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6" name="Picture 4" descr="C:\Users\vgonzalez663.TDHEXCH\Desktop\CASPER\Tigua-YDSP Sept 2015\YDSP CASPER Pics 2015\YDSP CASPER Pictures\IMG_17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4535"/>
          <a:stretch/>
        </p:blipFill>
        <p:spPr bwMode="auto">
          <a:xfrm>
            <a:off x="5992681" y="2872290"/>
            <a:ext cx="3071785" cy="2385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vgonzalez663.TDHEXCH\Desktop\CASPER\Tigua-YDSP Sept 2015\YDSP CASPER Pics 2015\YDSP CASPER Pictures\zane pictures\IMG_03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22597" r="9840"/>
          <a:stretch/>
        </p:blipFill>
        <p:spPr bwMode="auto">
          <a:xfrm>
            <a:off x="3276600" y="4396005"/>
            <a:ext cx="3075118" cy="23857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8928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YDSP OEM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486400"/>
          </a:xfrm>
        </p:spPr>
        <p:txBody>
          <a:bodyPr>
            <a:normAutofit fontScale="92500" lnSpcReduction="20000"/>
          </a:bodyPr>
          <a:lstStyle/>
          <a:p>
            <a:r>
              <a:rPr lang="fr-FR" sz="2300" dirty="0">
                <a:solidFill>
                  <a:schemeClr val="tx1"/>
                </a:solidFill>
              </a:rPr>
              <a:t>Communication – </a:t>
            </a:r>
          </a:p>
          <a:p>
            <a:pPr lvl="1"/>
            <a:r>
              <a:rPr lang="fr-FR" sz="2200" b="1" i="1" dirty="0">
                <a:solidFill>
                  <a:schemeClr val="tx1"/>
                </a:solidFill>
              </a:rPr>
              <a:t>Mass Notification System Implementation (e.g. Texting)</a:t>
            </a:r>
          </a:p>
          <a:p>
            <a:pPr lvl="2"/>
            <a:r>
              <a:rPr lang="fr-FR" sz="2100" dirty="0">
                <a:solidFill>
                  <a:schemeClr val="tx1"/>
                </a:solidFill>
              </a:rPr>
              <a:t>Emergency alerts, contacts, updates</a:t>
            </a:r>
          </a:p>
          <a:p>
            <a:pPr lvl="2"/>
            <a:r>
              <a:rPr lang="fr-FR" sz="2100" dirty="0">
                <a:solidFill>
                  <a:schemeClr val="tx1"/>
                </a:solidFill>
              </a:rPr>
              <a:t>Preparedness related activities/events/trainings</a:t>
            </a:r>
          </a:p>
          <a:p>
            <a:pPr marL="457200" lvl="1" indent="0">
              <a:buNone/>
            </a:pPr>
            <a:endParaRPr lang="fr-FR" sz="2100" dirty="0">
              <a:solidFill>
                <a:schemeClr val="tx1"/>
              </a:solidFill>
            </a:endParaRPr>
          </a:p>
          <a:p>
            <a:r>
              <a:rPr lang="en-US" sz="2300" dirty="0">
                <a:solidFill>
                  <a:schemeClr val="tx1"/>
                </a:solidFill>
              </a:rPr>
              <a:t>Community Outreach – </a:t>
            </a:r>
          </a:p>
          <a:p>
            <a:pPr lvl="1"/>
            <a:r>
              <a:rPr lang="en-US" sz="2200" b="1" i="1" dirty="0">
                <a:solidFill>
                  <a:schemeClr val="tx1"/>
                </a:solidFill>
              </a:rPr>
              <a:t>Address needs on specific trainings</a:t>
            </a:r>
          </a:p>
          <a:p>
            <a:pPr lvl="2"/>
            <a:r>
              <a:rPr lang="en-US" sz="2100" dirty="0">
                <a:solidFill>
                  <a:schemeClr val="tx1"/>
                </a:solidFill>
              </a:rPr>
              <a:t>Fire Extinguisher use and maintenance</a:t>
            </a:r>
          </a:p>
          <a:p>
            <a:pPr lvl="2"/>
            <a:r>
              <a:rPr lang="en-US" sz="2100" dirty="0">
                <a:solidFill>
                  <a:schemeClr val="tx1"/>
                </a:solidFill>
              </a:rPr>
              <a:t>Distribution of Emergency Contact List</a:t>
            </a:r>
          </a:p>
          <a:p>
            <a:pPr lvl="2"/>
            <a:r>
              <a:rPr lang="en-US" sz="2100" dirty="0">
                <a:solidFill>
                  <a:schemeClr val="tx1"/>
                </a:solidFill>
              </a:rPr>
              <a:t>Emergency Communications Plan </a:t>
            </a:r>
          </a:p>
          <a:p>
            <a:pPr marL="0" indent="0">
              <a:buNone/>
            </a:pPr>
            <a:endParaRPr lang="fr-FR" sz="2100" dirty="0">
              <a:solidFill>
                <a:schemeClr val="tx1"/>
              </a:solidFill>
            </a:endParaRPr>
          </a:p>
          <a:p>
            <a:r>
              <a:rPr lang="en-US" sz="2300" dirty="0">
                <a:solidFill>
                  <a:schemeClr val="tx1"/>
                </a:solidFill>
              </a:rPr>
              <a:t>Volunteer Management &amp; Recruitment – </a:t>
            </a:r>
          </a:p>
          <a:p>
            <a:pPr lvl="1"/>
            <a:r>
              <a:rPr lang="en-US" sz="2200" b="1" i="1" dirty="0">
                <a:solidFill>
                  <a:schemeClr val="tx1"/>
                </a:solidFill>
              </a:rPr>
              <a:t>Youth Involvement</a:t>
            </a:r>
          </a:p>
          <a:p>
            <a:pPr lvl="2"/>
            <a:r>
              <a:rPr lang="en-US" sz="2100" dirty="0">
                <a:solidFill>
                  <a:schemeClr val="tx1"/>
                </a:solidFill>
              </a:rPr>
              <a:t>Trainings focused on Tribal Youth &amp; Youth Government Council </a:t>
            </a:r>
          </a:p>
          <a:p>
            <a:pPr lvl="1"/>
            <a:r>
              <a:rPr lang="en-US" sz="2200" b="1" i="1" dirty="0">
                <a:solidFill>
                  <a:schemeClr val="tx1"/>
                </a:solidFill>
              </a:rPr>
              <a:t>Community Activities</a:t>
            </a:r>
          </a:p>
          <a:p>
            <a:pPr lvl="2"/>
            <a:r>
              <a:rPr lang="en-US" sz="2100" dirty="0">
                <a:solidFill>
                  <a:schemeClr val="tx1"/>
                </a:solidFill>
              </a:rPr>
              <a:t>Presence at Tribal Events (booths, demonstrations, exercises)</a:t>
            </a:r>
          </a:p>
          <a:p>
            <a:pPr lvl="1"/>
            <a:r>
              <a:rPr lang="en-US" sz="2200" b="1" i="1" dirty="0">
                <a:solidFill>
                  <a:schemeClr val="tx1"/>
                </a:solidFill>
              </a:rPr>
              <a:t>Volunteer Opportunities</a:t>
            </a:r>
          </a:p>
          <a:p>
            <a:pPr lvl="2"/>
            <a:r>
              <a:rPr lang="en-US" sz="2100" dirty="0">
                <a:solidFill>
                  <a:schemeClr val="tx1"/>
                </a:solidFill>
              </a:rPr>
              <a:t>Boost number of participants in trainings/response activities</a:t>
            </a:r>
          </a:p>
          <a:p>
            <a:endParaRPr lang="fr-FR" sz="22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31" y="2514600"/>
            <a:ext cx="2857502" cy="22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55070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467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September 2015 </a:t>
            </a:r>
            <a:br>
              <a:rPr lang="en-US" sz="3200" dirty="0"/>
            </a:br>
            <a:r>
              <a:rPr lang="en-US" sz="3200" dirty="0"/>
              <a:t>ysleta del sur pueblo (YDSP) casper </a:t>
            </a: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1026" name="Picture 2" descr="C:\Users\vgonzalez663.TDHEXCH\Desktop\CASPER\Tigua-YDSP Sept 2015\YDSP CASPER Pics 2015\YDSP CASPER 2015 Gro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9902"/>
            <a:ext cx="8839200" cy="34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5486400"/>
            <a:ext cx="7467600" cy="8382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kumimoji="0" sz="2800" b="1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252155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Casper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029200"/>
          </a:xfrm>
        </p:spPr>
        <p:txBody>
          <a:bodyPr>
            <a:normAutofit/>
          </a:bodyPr>
          <a:lstStyle/>
          <a:p>
            <a:r>
              <a:rPr lang="en-US" altLang="en-US" sz="2000" b="0" dirty="0">
                <a:solidFill>
                  <a:schemeClr val="tx1"/>
                </a:solidFill>
              </a:rPr>
              <a:t>Epidemiologic technique designed to provide quick and low-cost </a:t>
            </a:r>
            <a:r>
              <a:rPr lang="en-US" altLang="en-US" sz="2000" b="0" u="sng" dirty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household-based</a:t>
            </a:r>
            <a:r>
              <a:rPr lang="en-US" altLang="en-US" sz="2000" b="0" dirty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</a:rPr>
              <a:t>information about an affected community’s needs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After a disaster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Planning purposes in a non-disaster setting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</a:rPr>
              <a:t>Teams are sent to areas to interview people in homes (sampled) about their public health needs</a:t>
            </a:r>
          </a:p>
          <a:p>
            <a:pPr lvl="2"/>
            <a:r>
              <a:rPr lang="en-US" altLang="en-US" b="1" i="1" dirty="0">
                <a:solidFill>
                  <a:prstClr val="black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Door-to-Door, household surveys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</a:rPr>
              <a:t>210 Interviews completed in 1-2 days (sampling)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</a:rPr>
              <a:t>~10 Interview teams (2-3 persons each)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</a:rPr>
              <a:t>Promoted in disaster response </a:t>
            </a:r>
          </a:p>
          <a:p>
            <a:pPr marL="457200" lvl="1" indent="0">
              <a:buNone/>
            </a:pPr>
            <a:r>
              <a:rPr lang="en-US" altLang="en-US" dirty="0">
                <a:solidFill>
                  <a:prstClr val="black"/>
                </a:solidFill>
              </a:rPr>
              <a:t>    and planning in Texas</a:t>
            </a:r>
          </a:p>
          <a:p>
            <a:pPr marL="457200" lvl="1" indent="0">
              <a:buNone/>
            </a:pPr>
            <a:endParaRPr lang="en-US" altLang="en-US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</a:endParaRPr>
          </a:p>
          <a:p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7" name="Picture 4" descr="Logo_final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267200"/>
            <a:ext cx="3327400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3423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Purpose &amp; Goal of CASPER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Purpose: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To establish a </a:t>
            </a:r>
            <a:r>
              <a:rPr lang="en-US" i="1" dirty="0">
                <a:solidFill>
                  <a:schemeClr val="tx1"/>
                </a:solidFill>
              </a:rPr>
              <a:t>baseline of disaster preparedness knowledge and readiness</a:t>
            </a:r>
            <a:r>
              <a:rPr lang="en-US" b="0" i="1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amongst Ysleta Del Sur  Pueblo (YDSP) community residents while </a:t>
            </a:r>
            <a:r>
              <a:rPr lang="en-US" i="1" dirty="0">
                <a:solidFill>
                  <a:schemeClr val="tx1"/>
                </a:solidFill>
              </a:rPr>
              <a:t>providing  them preparedness related information</a:t>
            </a:r>
            <a:r>
              <a:rPr lang="en-US" b="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Goal: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To describe (a </a:t>
            </a:r>
            <a:r>
              <a:rPr lang="en-US" i="1" dirty="0">
                <a:solidFill>
                  <a:schemeClr val="tx1"/>
                </a:solidFill>
              </a:rPr>
              <a:t>“snapshot view” </a:t>
            </a:r>
            <a:r>
              <a:rPr lang="en-US" b="0" dirty="0">
                <a:solidFill>
                  <a:schemeClr val="tx1"/>
                </a:solidFill>
              </a:rPr>
              <a:t>of) </a:t>
            </a:r>
            <a:r>
              <a:rPr lang="en-US" i="1" dirty="0">
                <a:solidFill>
                  <a:schemeClr val="tx1"/>
                </a:solidFill>
              </a:rPr>
              <a:t>disaster preparedness awareness and readiness</a:t>
            </a:r>
            <a:r>
              <a:rPr lang="en-US" b="0" dirty="0">
                <a:solidFill>
                  <a:schemeClr val="tx1"/>
                </a:solidFill>
              </a:rPr>
              <a:t> amongst YDSP Nation households while </a:t>
            </a:r>
            <a:r>
              <a:rPr lang="en-US" i="1" dirty="0">
                <a:solidFill>
                  <a:schemeClr val="tx1"/>
                </a:solidFill>
              </a:rPr>
              <a:t>identifying preparedness  strategies  </a:t>
            </a:r>
            <a:r>
              <a:rPr lang="en-US" b="0" dirty="0">
                <a:solidFill>
                  <a:schemeClr val="tx1"/>
                </a:solidFill>
              </a:rPr>
              <a:t>based 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on  community  input  to  </a:t>
            </a:r>
            <a:r>
              <a:rPr lang="en-US" i="1" dirty="0">
                <a:solidFill>
                  <a:schemeClr val="tx1"/>
                </a:solidFill>
              </a:rPr>
              <a:t>improve  disaster preparedness </a:t>
            </a:r>
            <a:r>
              <a:rPr lang="en-US" b="0" dirty="0">
                <a:solidFill>
                  <a:schemeClr val="tx1"/>
                </a:solidFill>
              </a:rPr>
              <a:t>in two distinct YDSP district communities.</a:t>
            </a:r>
          </a:p>
          <a:p>
            <a:pPr marL="0" indent="0">
              <a:buNone/>
            </a:pPr>
            <a:endParaRPr lang="en-US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676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hlinkClick r:id="rId5"/>
              </a:rPr>
              <a:t>YDSP Casper video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8" name="Picture 7" descr="C:\Users\ovasquez094\AppData\Local\Microsoft\Windows\Temporary Internet Files\Content.Outlook\202AVWQQ\YDSP Logo Transparent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5420" y="638903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https://www.youtube.com/watch?v=pQtpKoAaV_w</a:t>
            </a:r>
          </a:p>
        </p:txBody>
      </p:sp>
      <p:pic>
        <p:nvPicPr>
          <p:cNvPr id="12" name="Ysleta Casper video 20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8508" y="1142999"/>
            <a:ext cx="7068692" cy="5301519"/>
          </a:xfrm>
        </p:spPr>
      </p:pic>
    </p:spTree>
    <p:extLst>
      <p:ext uri="{BB962C8B-B14F-4D97-AF65-F5344CB8AC3E}">
        <p14:creationId xmlns:p14="http://schemas.microsoft.com/office/powerpoint/2010/main" val="2124763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YDSP Casper Timeline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2677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Day #1 – Tuesday, September 15, 2015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Just-in-Time Training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Field Team Interviews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Hotwash and Operational Period Checkout </a:t>
            </a:r>
          </a:p>
          <a:p>
            <a:r>
              <a:rPr lang="en-US" sz="2800" dirty="0">
                <a:solidFill>
                  <a:schemeClr val="tx1"/>
                </a:solidFill>
              </a:rPr>
              <a:t>Day #2 – Wednesday, September 16, 2015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Check-In &amp; Operational Briefing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Field Team Interviews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Hotwash/After-Action/Demobilization 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7" name="Picture 2" descr="C:\Users\vgonzalez663.TDHEXCH\Desktop\CASPER\Tigua-YDSP Sept 2015\YDSP CASPER Pics 2015\YDSP CASPER Pictures\IMG_11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22884" r="7259" b="13608"/>
          <a:stretch/>
        </p:blipFill>
        <p:spPr bwMode="auto">
          <a:xfrm>
            <a:off x="131857" y="3891405"/>
            <a:ext cx="5125943" cy="27379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gonzalez663.TDHEXCH\Desktop\CASPER\Tigua-YDSP Sept 2015\YDSP CASPER Pics 2015\YDSP CASPER Pictures\IMG_15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4669" r="29999" b="5349"/>
          <a:stretch/>
        </p:blipFill>
        <p:spPr bwMode="auto">
          <a:xfrm>
            <a:off x="6629400" y="1019880"/>
            <a:ext cx="2412957" cy="30949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gonzalez663.TDHEXCH\Desktop\CASPER\Tigua-YDSP Sept 2015\YDSP CASPER Pics 2015\YDSP CASPER Pictures\IMG_153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r="9087"/>
          <a:stretch/>
        </p:blipFill>
        <p:spPr bwMode="auto">
          <a:xfrm>
            <a:off x="5486400" y="3581403"/>
            <a:ext cx="2259242" cy="30479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21357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40" y="228600"/>
            <a:ext cx="747156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Incident command structure</a:t>
            </a: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"/>
          <a:stretch/>
        </p:blipFill>
        <p:spPr bwMode="auto">
          <a:xfrm>
            <a:off x="1676400" y="1143000"/>
            <a:ext cx="6096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57018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40" y="152400"/>
            <a:ext cx="67095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Assessment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30" y="1447800"/>
            <a:ext cx="5358870" cy="5181600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District #1 (“Old Rez”):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Established in 1976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Mature, more established population 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6 miles from District #2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Primary Basecamp</a:t>
            </a:r>
          </a:p>
          <a:p>
            <a:pPr marL="457200" lvl="1" indent="0">
              <a:buNone/>
            </a:pPr>
            <a:endParaRPr lang="en-US" sz="23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3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District #2 (“New Rez”):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Newer development (1998-2001)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Younger, working population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Further expansion/growth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Socorro Entertainment Center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Secondary Basecamp</a:t>
            </a:r>
            <a:endParaRPr lang="en-US" sz="2300" dirty="0"/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19231" r="28706" b="11057"/>
          <a:stretch/>
        </p:blipFill>
        <p:spPr>
          <a:xfrm>
            <a:off x="5176274" y="1143000"/>
            <a:ext cx="3891526" cy="26549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19927" r="28779" b="10968"/>
          <a:stretch/>
        </p:blipFill>
        <p:spPr>
          <a:xfrm>
            <a:off x="5176274" y="4126834"/>
            <a:ext cx="3891526" cy="26549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48579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200" y="76201"/>
            <a:ext cx="8382000" cy="6629400"/>
            <a:chOff x="0" y="-57344"/>
            <a:chExt cx="6547104" cy="4988966"/>
          </a:xfrm>
        </p:grpSpPr>
        <p:pic>
          <p:nvPicPr>
            <p:cNvPr id="8" name="Picture 7" descr="C:\Users\ovasquez094\AppData\Local\Microsoft\Windows\Temporary Internet Files\Content.Outlook\202AVWQQ\YDSP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" t="3386" r="1523" b="2279"/>
            <a:stretch/>
          </p:blipFill>
          <p:spPr bwMode="auto">
            <a:xfrm>
              <a:off x="0" y="-57344"/>
              <a:ext cx="6547104" cy="49889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768096" y="848563"/>
              <a:ext cx="3562460" cy="3858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465222" y="3642970"/>
              <a:ext cx="1548666" cy="523269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0235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040" y="152400"/>
            <a:ext cx="777636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         Clusters – 15 total clusters</a:t>
            </a:r>
          </a:p>
          <a:p>
            <a:endParaRPr lang="en-US" altLang="en-US" dirty="0">
              <a:solidFill>
                <a:schemeClr val="tx1"/>
              </a:solidFill>
            </a:endParaRPr>
          </a:p>
          <a:p>
            <a:r>
              <a:rPr lang="en-US" altLang="en-US" sz="2500" dirty="0">
                <a:solidFill>
                  <a:schemeClr val="tx1"/>
                </a:solidFill>
              </a:rPr>
              <a:t>District #1: 6 clusters (1-6A)</a:t>
            </a:r>
          </a:p>
          <a:p>
            <a:pPr lvl="1"/>
            <a:r>
              <a:rPr lang="en-US" altLang="en-US" sz="2400" dirty="0">
                <a:solidFill>
                  <a:schemeClr val="tx1"/>
                </a:solidFill>
              </a:rPr>
              <a:t>Approximately 122 household units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r>
              <a:rPr lang="en-US" altLang="en-US" sz="2500" dirty="0">
                <a:solidFill>
                  <a:schemeClr val="tx1"/>
                </a:solidFill>
              </a:rPr>
              <a:t>District #2: 10 clusters (6B-15)</a:t>
            </a:r>
          </a:p>
          <a:p>
            <a:pPr lvl="1"/>
            <a:r>
              <a:rPr lang="en-US" altLang="en-US" sz="2400" dirty="0">
                <a:solidFill>
                  <a:schemeClr val="tx1"/>
                </a:solidFill>
              </a:rPr>
              <a:t>Approximately 210 household units</a:t>
            </a:r>
          </a:p>
          <a:p>
            <a:pPr marL="457200" lvl="1" indent="0">
              <a:buNone/>
            </a:pPr>
            <a:endParaRPr lang="en-US" altLang="en-US" sz="2400" b="1" dirty="0">
              <a:solidFill>
                <a:schemeClr val="tx1"/>
              </a:solidFill>
            </a:endParaRPr>
          </a:p>
          <a:p>
            <a:r>
              <a:rPr lang="en-US" altLang="en-US" sz="2500" dirty="0">
                <a:solidFill>
                  <a:schemeClr val="tx1"/>
                </a:solidFill>
              </a:rPr>
              <a:t>Each cluster (15) has approximately 22 housing units = 330</a:t>
            </a:r>
          </a:p>
          <a:p>
            <a:r>
              <a:rPr lang="en-US" altLang="en-US" sz="2500" dirty="0">
                <a:solidFill>
                  <a:schemeClr val="tx1"/>
                </a:solidFill>
              </a:rPr>
              <a:t>Complete canvass of both District #1 and District #2</a:t>
            </a:r>
          </a:p>
          <a:p>
            <a:r>
              <a:rPr lang="en-US" altLang="en-US" sz="2500" dirty="0">
                <a:solidFill>
                  <a:schemeClr val="tx1"/>
                </a:solidFill>
              </a:rPr>
              <a:t>Educational material packets shared </a:t>
            </a:r>
          </a:p>
          <a:p>
            <a:endParaRPr lang="en-US" altLang="en-US" sz="2500" dirty="0">
              <a:solidFill>
                <a:schemeClr val="tx1"/>
              </a:solidFill>
            </a:endParaRPr>
          </a:p>
          <a:p>
            <a:endParaRPr lang="en-US" altLang="en-US" sz="2500" dirty="0">
              <a:solidFill>
                <a:schemeClr val="tx1"/>
              </a:solidFill>
            </a:endParaRPr>
          </a:p>
          <a:p>
            <a:endParaRPr lang="en-US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tx1"/>
              </a:solidFill>
            </a:endParaRPr>
          </a:p>
          <a:p>
            <a:endParaRPr lang="en-US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ovasquez094\AppData\Local\Microsoft\Windows\Temporary Internet Files\Content.Outlook\202AVWQQ\YDSP Logo Transparent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18279" r="17135" b="14025"/>
          <a:stretch/>
        </p:blipFill>
        <p:spPr bwMode="auto">
          <a:xfrm>
            <a:off x="-762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842"/>
            <a:ext cx="1447800" cy="562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19908" r="40116" b="22803"/>
          <a:stretch/>
        </p:blipFill>
        <p:spPr>
          <a:xfrm>
            <a:off x="5638799" y="1230702"/>
            <a:ext cx="3429001" cy="24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4695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4032</TotalTime>
  <Words>1719</Words>
  <Application>Microsoft Office PowerPoint</Application>
  <PresentationFormat>On-screen Show (4:3)</PresentationFormat>
  <Paragraphs>331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Courier New</vt:lpstr>
      <vt:lpstr>Franklin Gothic Book</vt:lpstr>
      <vt:lpstr>Franklin Gothic Medium</vt:lpstr>
      <vt:lpstr>Wingdings</vt:lpstr>
      <vt:lpstr>Wingdings 2</vt:lpstr>
      <vt:lpstr>Trek</vt:lpstr>
      <vt:lpstr>PowerPoint Presentation</vt:lpstr>
      <vt:lpstr>Casper overview</vt:lpstr>
      <vt:lpstr>Purpose &amp; Goal of CASPER</vt:lpstr>
      <vt:lpstr>YDSP Casper video</vt:lpstr>
      <vt:lpstr>YDSP Casper Timeline </vt:lpstr>
      <vt:lpstr>Incident command structure</vt:lpstr>
      <vt:lpstr>Assessment areas</vt:lpstr>
      <vt:lpstr>PowerPoint Presentation</vt:lpstr>
      <vt:lpstr>methods</vt:lpstr>
      <vt:lpstr>Data Overview</vt:lpstr>
      <vt:lpstr>Household concerns</vt:lpstr>
      <vt:lpstr>PowerPoint Presentation</vt:lpstr>
      <vt:lpstr>Communication</vt:lpstr>
      <vt:lpstr>evacuation points</vt:lpstr>
      <vt:lpstr>Strengths</vt:lpstr>
      <vt:lpstr>lessons learned</vt:lpstr>
      <vt:lpstr>YDSP OEM Next Steps</vt:lpstr>
      <vt:lpstr>September 2015  ysleta del sur pueblo (YDSP) casper </vt:lpstr>
    </vt:vector>
  </TitlesOfParts>
  <Company>Texas Department of State Health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Zane,David (DSHS)</dc:creator>
  <cp:lastModifiedBy>Pinter,Henry J (DSHS)</cp:lastModifiedBy>
  <cp:revision>274</cp:revision>
  <cp:lastPrinted>2016-02-20T02:04:48Z</cp:lastPrinted>
  <dcterms:created xsi:type="dcterms:W3CDTF">2013-11-14T16:03:56Z</dcterms:created>
  <dcterms:modified xsi:type="dcterms:W3CDTF">2023-02-17T19:57:59Z</dcterms:modified>
</cp:coreProperties>
</file>