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 id="2147483675" r:id="rId2"/>
  </p:sldMasterIdLst>
  <p:notesMasterIdLst>
    <p:notesMasterId r:id="rId30"/>
  </p:notesMasterIdLst>
  <p:sldIdLst>
    <p:sldId id="4670" r:id="rId3"/>
    <p:sldId id="4671" r:id="rId4"/>
    <p:sldId id="4659" r:id="rId5"/>
    <p:sldId id="4660" r:id="rId6"/>
    <p:sldId id="4664" r:id="rId7"/>
    <p:sldId id="4663" r:id="rId8"/>
    <p:sldId id="4673" r:id="rId9"/>
    <p:sldId id="4683" r:id="rId10"/>
    <p:sldId id="4661" r:id="rId11"/>
    <p:sldId id="4674" r:id="rId12"/>
    <p:sldId id="4675" r:id="rId13"/>
    <p:sldId id="4665" r:id="rId14"/>
    <p:sldId id="4676" r:id="rId15"/>
    <p:sldId id="4666" r:id="rId16"/>
    <p:sldId id="4678" r:id="rId17"/>
    <p:sldId id="4652" r:id="rId18"/>
    <p:sldId id="4679" r:id="rId19"/>
    <p:sldId id="4653" r:id="rId20"/>
    <p:sldId id="4654" r:id="rId21"/>
    <p:sldId id="4680" r:id="rId22"/>
    <p:sldId id="4655" r:id="rId23"/>
    <p:sldId id="4681" r:id="rId24"/>
    <p:sldId id="4658" r:id="rId25"/>
    <p:sldId id="4656" r:id="rId26"/>
    <p:sldId id="4682" r:id="rId27"/>
    <p:sldId id="4657" r:id="rId28"/>
    <p:sldId id="4667" r:id="rId29"/>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ew ACTCR Members" id="{E34327A2-76BF-4EB5-9718-C0E9FB13AEDB}">
          <p14:sldIdLst>
            <p14:sldId id="4670"/>
            <p14:sldId id="4671"/>
            <p14:sldId id="4659"/>
            <p14:sldId id="4660"/>
            <p14:sldId id="4664"/>
            <p14:sldId id="4663"/>
            <p14:sldId id="4673"/>
            <p14:sldId id="4683"/>
            <p14:sldId id="4661"/>
            <p14:sldId id="4674"/>
            <p14:sldId id="4675"/>
            <p14:sldId id="4665"/>
            <p14:sldId id="4676"/>
            <p14:sldId id="4666"/>
            <p14:sldId id="4678"/>
            <p14:sldId id="4652"/>
            <p14:sldId id="4679"/>
            <p14:sldId id="4653"/>
            <p14:sldId id="4654"/>
            <p14:sldId id="4680"/>
            <p14:sldId id="4655"/>
            <p14:sldId id="4681"/>
            <p14:sldId id="4658"/>
            <p14:sldId id="4656"/>
            <p14:sldId id="4682"/>
            <p14:sldId id="4657"/>
            <p14:sldId id="4667"/>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usonda,Keisha (DSHS)" initials="M(" lastIdx="20" clrIdx="0">
    <p:extLst>
      <p:ext uri="{19B8F6BF-5375-455C-9EA6-DF929625EA0E}">
        <p15:presenceInfo xmlns:p15="http://schemas.microsoft.com/office/powerpoint/2012/main" userId="S-1-5-21-3727447518-2974781413-518096871-194087" providerId="AD"/>
      </p:ext>
    </p:extLst>
  </p:cmAuthor>
  <p:cmAuthor id="2" name="Dahlquist,Katie (DSHS)" initials="D(" lastIdx="15" clrIdx="1">
    <p:extLst>
      <p:ext uri="{19B8F6BF-5375-455C-9EA6-DF929625EA0E}">
        <p15:presenceInfo xmlns:p15="http://schemas.microsoft.com/office/powerpoint/2012/main" userId="S-1-5-21-3727447518-2974781413-518096871-1893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600"/>
    <a:srgbClr val="F2F2F2"/>
    <a:srgbClr val="6CC04A"/>
    <a:srgbClr val="AB2328"/>
    <a:srgbClr val="3D5FC9"/>
    <a:srgbClr val="E9EBF5"/>
    <a:srgbClr val="3951A9"/>
    <a:srgbClr val="ED7591"/>
    <a:srgbClr val="1A5CB7"/>
    <a:srgbClr val="2360A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7" autoAdjust="0"/>
    <p:restoredTop sz="86391" autoAdjust="0"/>
  </p:normalViewPr>
  <p:slideViewPr>
    <p:cSldViewPr snapToGrid="0">
      <p:cViewPr varScale="1">
        <p:scale>
          <a:sx n="40" d="100"/>
          <a:sy n="40" d="100"/>
        </p:scale>
        <p:origin x="595" y="58"/>
      </p:cViewPr>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dirty="0"/>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9DFFF326-EC3A-4750-949C-7FAF913B1EA6}" type="datetimeFigureOut">
              <a:rPr lang="en-US" smtClean="0"/>
              <a:t>9/9/2022</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CCCE3C3E-9E58-43E6-8320-3CDA410CB84A}" type="slidenum">
              <a:rPr lang="en-US" smtClean="0"/>
              <a:t>‹#›</a:t>
            </a:fld>
            <a:endParaRPr lang="en-US" dirty="0"/>
          </a:p>
        </p:txBody>
      </p:sp>
    </p:spTree>
    <p:extLst>
      <p:ext uri="{BB962C8B-B14F-4D97-AF65-F5344CB8AC3E}">
        <p14:creationId xmlns:p14="http://schemas.microsoft.com/office/powerpoint/2010/main" val="35091802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Consisting of a central office and 2 regional offices, TCR uses a combination of passive and active surveillance that measures cancer burden, c</a:t>
            </a:r>
            <a:r>
              <a:rPr lang="en-US" b="0" i="0" dirty="0">
                <a:solidFill>
                  <a:srgbClr val="3D3D3E"/>
                </a:solidFill>
                <a:effectLst/>
                <a:latin typeface="PT Sans" panose="020B0503020203020204" pitchFamily="34" charset="0"/>
              </a:rPr>
              <a:t>omprehensive cancer control efforts, health disparities, progress in prevention, diagnosis, treatment, and survivorship; Without this data priorities cannot be adequately addressed in public health, academic institutions, or the private sector</a:t>
            </a:r>
            <a:endParaRPr lang="en-US" dirty="0"/>
          </a:p>
        </p:txBody>
      </p:sp>
      <p:sp>
        <p:nvSpPr>
          <p:cNvPr id="4" name="Slide Number Placeholder 3"/>
          <p:cNvSpPr>
            <a:spLocks noGrp="1"/>
          </p:cNvSpPr>
          <p:nvPr>
            <p:ph type="sldNum" sz="quarter" idx="5"/>
          </p:nvPr>
        </p:nvSpPr>
        <p:spPr/>
        <p:txBody>
          <a:bodyPr/>
          <a:lstStyle/>
          <a:p>
            <a:fld id="{CCCE3C3E-9E58-43E6-8320-3CDA410CB84A}" type="slidenum">
              <a:rPr lang="en-US" smtClean="0"/>
              <a:t>4</a:t>
            </a:fld>
            <a:endParaRPr lang="en-US" dirty="0"/>
          </a:p>
        </p:txBody>
      </p:sp>
    </p:spTree>
    <p:extLst>
      <p:ext uri="{BB962C8B-B14F-4D97-AF65-F5344CB8AC3E}">
        <p14:creationId xmlns:p14="http://schemas.microsoft.com/office/powerpoint/2010/main" val="10015619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exceptions to the term durations, such as the continuation of Philip and Sandi’s position due to our brief hiatus, as long as members agree</a:t>
            </a:r>
          </a:p>
        </p:txBody>
      </p:sp>
      <p:sp>
        <p:nvSpPr>
          <p:cNvPr id="4" name="Slide Number Placeholder 3"/>
          <p:cNvSpPr>
            <a:spLocks noGrp="1"/>
          </p:cNvSpPr>
          <p:nvPr>
            <p:ph type="sldNum" sz="quarter" idx="5"/>
          </p:nvPr>
        </p:nvSpPr>
        <p:spPr/>
        <p:txBody>
          <a:bodyPr/>
          <a:lstStyle/>
          <a:p>
            <a:fld id="{CCCE3C3E-9E58-43E6-8320-3CDA410CB84A}" type="slidenum">
              <a:rPr lang="en-US" smtClean="0"/>
              <a:t>21</a:t>
            </a:fld>
            <a:endParaRPr lang="en-US" dirty="0"/>
          </a:p>
        </p:txBody>
      </p:sp>
    </p:spTree>
    <p:extLst>
      <p:ext uri="{BB962C8B-B14F-4D97-AF65-F5344CB8AC3E}">
        <p14:creationId xmlns:p14="http://schemas.microsoft.com/office/powerpoint/2010/main" val="27002805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application will be considered as per the guidelines outlined in article VII section 1 of the ACTCR Operating Principles</a:t>
            </a:r>
          </a:p>
        </p:txBody>
      </p:sp>
      <p:sp>
        <p:nvSpPr>
          <p:cNvPr id="4" name="Slide Number Placeholder 3"/>
          <p:cNvSpPr>
            <a:spLocks noGrp="1"/>
          </p:cNvSpPr>
          <p:nvPr>
            <p:ph type="sldNum" sz="quarter" idx="5"/>
          </p:nvPr>
        </p:nvSpPr>
        <p:spPr/>
        <p:txBody>
          <a:bodyPr/>
          <a:lstStyle/>
          <a:p>
            <a:fld id="{CCCE3C3E-9E58-43E6-8320-3CDA410CB84A}" type="slidenum">
              <a:rPr lang="en-US" smtClean="0"/>
              <a:t>23</a:t>
            </a:fld>
            <a:endParaRPr lang="en-US" dirty="0"/>
          </a:p>
        </p:txBody>
      </p:sp>
    </p:spTree>
    <p:extLst>
      <p:ext uri="{BB962C8B-B14F-4D97-AF65-F5344CB8AC3E}">
        <p14:creationId xmlns:p14="http://schemas.microsoft.com/office/powerpoint/2010/main" val="5609784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includes calling a vote if there is more than one nomination for vice chair</a:t>
            </a:r>
          </a:p>
          <a:p>
            <a:r>
              <a:rPr lang="en-US" dirty="0"/>
              <a:t>Votes can be cast by hand, voice, written, or electronically depending on the circumstance</a:t>
            </a:r>
          </a:p>
          <a:p>
            <a:r>
              <a:rPr lang="en-US" dirty="0"/>
              <a:t>If there is absentee voting, the TCR ACTCR Coordinator (Kristen) will notify members of the vote and provide a deadline by which they would need to cast </a:t>
            </a:r>
          </a:p>
        </p:txBody>
      </p:sp>
      <p:sp>
        <p:nvSpPr>
          <p:cNvPr id="4" name="Slide Number Placeholder 3"/>
          <p:cNvSpPr>
            <a:spLocks noGrp="1"/>
          </p:cNvSpPr>
          <p:nvPr>
            <p:ph type="sldNum" sz="quarter" idx="5"/>
          </p:nvPr>
        </p:nvSpPr>
        <p:spPr/>
        <p:txBody>
          <a:bodyPr/>
          <a:lstStyle/>
          <a:p>
            <a:fld id="{CCCE3C3E-9E58-43E6-8320-3CDA410CB84A}" type="slidenum">
              <a:rPr lang="en-US" smtClean="0"/>
              <a:t>24</a:t>
            </a:fld>
            <a:endParaRPr lang="en-US" dirty="0"/>
          </a:p>
        </p:txBody>
      </p:sp>
    </p:spTree>
    <p:extLst>
      <p:ext uri="{BB962C8B-B14F-4D97-AF65-F5344CB8AC3E}">
        <p14:creationId xmlns:p14="http://schemas.microsoft.com/office/powerpoint/2010/main" val="9166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ACTCR homepage will have all relevant materials before a meeting.  The Web Query Tool is an excellent way to use our cancer statistics geographically.  The Publications page will have relevant items such as our Cancer Reporting Handbook, Cancer in Texas Report, and biannual Newsletter.  The statistics page has many of the data tables mentioned in the about TCR section for those that are curious. </a:t>
            </a:r>
          </a:p>
        </p:txBody>
      </p:sp>
      <p:sp>
        <p:nvSpPr>
          <p:cNvPr id="4" name="Slide Number Placeholder 3"/>
          <p:cNvSpPr>
            <a:spLocks noGrp="1"/>
          </p:cNvSpPr>
          <p:nvPr>
            <p:ph type="sldNum" sz="quarter" idx="5"/>
          </p:nvPr>
        </p:nvSpPr>
        <p:spPr/>
        <p:txBody>
          <a:bodyPr/>
          <a:lstStyle/>
          <a:p>
            <a:fld id="{CCCE3C3E-9E58-43E6-8320-3CDA410CB84A}" type="slidenum">
              <a:rPr lang="en-US" smtClean="0"/>
              <a:t>26</a:t>
            </a:fld>
            <a:endParaRPr lang="en-US" dirty="0"/>
          </a:p>
        </p:txBody>
      </p:sp>
    </p:spTree>
    <p:extLst>
      <p:ext uri="{BB962C8B-B14F-4D97-AF65-F5344CB8AC3E}">
        <p14:creationId xmlns:p14="http://schemas.microsoft.com/office/powerpoint/2010/main" val="2323183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the history, here is a timeline of TCR’s major milestones.</a:t>
            </a:r>
          </a:p>
          <a:p>
            <a:r>
              <a:rPr lang="en-US" dirty="0"/>
              <a:t>The 3</a:t>
            </a:r>
            <a:r>
              <a:rPr lang="en-US" baseline="30000" dirty="0"/>
              <a:t>rd</a:t>
            </a:r>
            <a:r>
              <a:rPr lang="en-US" dirty="0"/>
              <a:t> time is the charm for trying to become a SEER Registry.</a:t>
            </a:r>
          </a:p>
          <a:p>
            <a:r>
              <a:rPr lang="en-US" dirty="0"/>
              <a:t>TCR applied in 1983 and 1992 but were not successful. This is something TCR has worked towards for not quite 40 years and could not be more thrilled.</a:t>
            </a:r>
          </a:p>
          <a:p>
            <a:endParaRPr lang="en-US" dirty="0"/>
          </a:p>
        </p:txBody>
      </p:sp>
      <p:sp>
        <p:nvSpPr>
          <p:cNvPr id="4" name="Slide Number Placeholder 3"/>
          <p:cNvSpPr>
            <a:spLocks noGrp="1"/>
          </p:cNvSpPr>
          <p:nvPr>
            <p:ph type="sldNum" sz="quarter" idx="5"/>
          </p:nvPr>
        </p:nvSpPr>
        <p:spPr/>
        <p:txBody>
          <a:bodyPr/>
          <a:lstStyle/>
          <a:p>
            <a:fld id="{CCCE3C3E-9E58-43E6-8320-3CDA410CB84A}" type="slidenum">
              <a:rPr lang="en-US" smtClean="0"/>
              <a:t>5</a:t>
            </a:fld>
            <a:endParaRPr lang="en-US" dirty="0"/>
          </a:p>
        </p:txBody>
      </p:sp>
    </p:spTree>
    <p:extLst>
      <p:ext uri="{BB962C8B-B14F-4D97-AF65-F5344CB8AC3E}">
        <p14:creationId xmlns:p14="http://schemas.microsoft.com/office/powerpoint/2010/main" val="38126744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93322" indent="-193322">
              <a:spcAft>
                <a:spcPts val="1269"/>
              </a:spcAft>
            </a:pPr>
            <a:r>
              <a:rPr lang="en-US" sz="2300" dirty="0"/>
              <a:t>TCR data are available on a variety of state and national websites.</a:t>
            </a:r>
          </a:p>
          <a:p>
            <a:pPr marL="193322" indent="-193322">
              <a:spcAft>
                <a:spcPts val="1269"/>
              </a:spcAft>
            </a:pPr>
            <a:r>
              <a:rPr lang="en-US" sz="2300" dirty="0"/>
              <a:t>Types of data available on TCR Cancer Statistics webpage include:</a:t>
            </a:r>
          </a:p>
          <a:p>
            <a:pPr marL="193322" indent="-193322">
              <a:spcAft>
                <a:spcPts val="1269"/>
              </a:spcAft>
            </a:pPr>
            <a:r>
              <a:rPr lang="en-US" sz="2300" dirty="0"/>
              <a:t>Interactive tools, maps, graphs, Data tables which include </a:t>
            </a:r>
            <a:r>
              <a:rPr lang="en-US" sz="2000" dirty="0"/>
              <a:t>Cancer Incidence and Mortality Rates, Expected Cancer Cases and Deaths, Estimated Cancer Prevalence, Cancer Survival, and Potential Years of Life Lost</a:t>
            </a:r>
            <a:r>
              <a:rPr lang="en-US" sz="2300" dirty="0"/>
              <a:t>; and Web reports</a:t>
            </a:r>
            <a:endParaRPr lang="en-US" dirty="0"/>
          </a:p>
          <a:p>
            <a:endParaRPr lang="en-US" dirty="0"/>
          </a:p>
        </p:txBody>
      </p:sp>
      <p:sp>
        <p:nvSpPr>
          <p:cNvPr id="4" name="Slide Number Placeholder 3"/>
          <p:cNvSpPr>
            <a:spLocks noGrp="1"/>
          </p:cNvSpPr>
          <p:nvPr>
            <p:ph type="sldNum" sz="quarter" idx="5"/>
          </p:nvPr>
        </p:nvSpPr>
        <p:spPr/>
        <p:txBody>
          <a:bodyPr/>
          <a:lstStyle/>
          <a:p>
            <a:fld id="{CCCE3C3E-9E58-43E6-8320-3CDA410CB84A}" type="slidenum">
              <a:rPr lang="en-US" smtClean="0"/>
              <a:t>6</a:t>
            </a:fld>
            <a:endParaRPr lang="en-US" dirty="0"/>
          </a:p>
        </p:txBody>
      </p:sp>
    </p:spTree>
    <p:extLst>
      <p:ext uri="{BB962C8B-B14F-4D97-AF65-F5344CB8AC3E}">
        <p14:creationId xmlns:p14="http://schemas.microsoft.com/office/powerpoint/2010/main" val="38532140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committee should assist in building consensus, cooperation and planning for the TCR, fulfilling both its mission and vision statements in the process</a:t>
            </a:r>
          </a:p>
        </p:txBody>
      </p:sp>
      <p:sp>
        <p:nvSpPr>
          <p:cNvPr id="4" name="Slide Number Placeholder 3"/>
          <p:cNvSpPr>
            <a:spLocks noGrp="1"/>
          </p:cNvSpPr>
          <p:nvPr>
            <p:ph type="sldNum" sz="quarter" idx="5"/>
          </p:nvPr>
        </p:nvSpPr>
        <p:spPr/>
        <p:txBody>
          <a:bodyPr/>
          <a:lstStyle/>
          <a:p>
            <a:fld id="{CCCE3C3E-9E58-43E6-8320-3CDA410CB84A}" type="slidenum">
              <a:rPr lang="en-US" smtClean="0"/>
              <a:t>12</a:t>
            </a:fld>
            <a:endParaRPr lang="en-US" dirty="0"/>
          </a:p>
        </p:txBody>
      </p:sp>
    </p:spTree>
    <p:extLst>
      <p:ext uri="{BB962C8B-B14F-4D97-AF65-F5344CB8AC3E}">
        <p14:creationId xmlns:p14="http://schemas.microsoft.com/office/powerpoint/2010/main" val="42653749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Click the title bar once for an arrow to point out the members link, then again (2</a:t>
            </a:r>
            <a:r>
              <a:rPr lang="en-US" baseline="30000" dirty="0"/>
              <a:t>nd</a:t>
            </a:r>
            <a:r>
              <a:rPr lang="en-US" dirty="0"/>
              <a:t> time) for the arrow to disappear.  Click the title bar a third time for and arrow to point out the ACTCR Operating Principles link and click again (4</a:t>
            </a:r>
            <a:r>
              <a:rPr lang="en-US" baseline="30000" dirty="0"/>
              <a:t>th</a:t>
            </a:r>
            <a:r>
              <a:rPr lang="en-US" dirty="0"/>
              <a:t> time) for it to disappear.</a:t>
            </a:r>
          </a:p>
        </p:txBody>
      </p:sp>
      <p:sp>
        <p:nvSpPr>
          <p:cNvPr id="4" name="Slide Number Placeholder 3"/>
          <p:cNvSpPr>
            <a:spLocks noGrp="1"/>
          </p:cNvSpPr>
          <p:nvPr>
            <p:ph type="sldNum" sz="quarter" idx="5"/>
          </p:nvPr>
        </p:nvSpPr>
        <p:spPr/>
        <p:txBody>
          <a:bodyPr/>
          <a:lstStyle/>
          <a:p>
            <a:fld id="{CCCE3C3E-9E58-43E6-8320-3CDA410CB84A}" type="slidenum">
              <a:rPr lang="en-US" smtClean="0"/>
              <a:t>13</a:t>
            </a:fld>
            <a:endParaRPr lang="en-US" dirty="0"/>
          </a:p>
        </p:txBody>
      </p:sp>
    </p:spTree>
    <p:extLst>
      <p:ext uri="{BB962C8B-B14F-4D97-AF65-F5344CB8AC3E}">
        <p14:creationId xmlns:p14="http://schemas.microsoft.com/office/powerpoint/2010/main" val="6625031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members could also be representatives from </a:t>
            </a:r>
          </a:p>
          <a:p>
            <a:pPr marL="171450" indent="-171450">
              <a:buFont typeface="Arial" panose="020B0604020202020204" pitchFamily="34" charset="0"/>
              <a:buChar char="•"/>
            </a:pPr>
            <a:r>
              <a:rPr lang="en-US" dirty="0"/>
              <a:t>Institutions of higher education</a:t>
            </a:r>
          </a:p>
          <a:p>
            <a:r>
              <a:rPr lang="en-US" dirty="0"/>
              <a:t>• Cancer treatment centers, with a focus on both American College of Surgeons</a:t>
            </a:r>
          </a:p>
          <a:p>
            <a:r>
              <a:rPr lang="en-US" dirty="0"/>
              <a:t>Commission on Cancer accredited and non-accredited centers</a:t>
            </a:r>
          </a:p>
          <a:p>
            <a:r>
              <a:rPr lang="en-US" dirty="0"/>
              <a:t>• Research institutions</a:t>
            </a:r>
          </a:p>
          <a:p>
            <a:r>
              <a:rPr lang="en-US" dirty="0"/>
              <a:t>• Epidemiologists</a:t>
            </a:r>
          </a:p>
          <a:p>
            <a:r>
              <a:rPr lang="en-US" dirty="0"/>
              <a:t>• TCR data users</a:t>
            </a:r>
          </a:p>
          <a:p>
            <a:r>
              <a:rPr lang="en-US" dirty="0"/>
              <a:t>• Ambulatory surgery centers</a:t>
            </a:r>
          </a:p>
          <a:p>
            <a:r>
              <a:rPr lang="en-US" dirty="0"/>
              <a:t>• Other state and local governmental entities</a:t>
            </a:r>
          </a:p>
          <a:p>
            <a:r>
              <a:rPr lang="en-US" dirty="0"/>
              <a:t>• Other appropriate representatives as determined by the ACTCR Chair and TCR Branch</a:t>
            </a:r>
          </a:p>
          <a:p>
            <a:r>
              <a:rPr lang="en-US" dirty="0"/>
              <a:t>Manager</a:t>
            </a:r>
          </a:p>
        </p:txBody>
      </p:sp>
      <p:sp>
        <p:nvSpPr>
          <p:cNvPr id="4" name="Slide Number Placeholder 3"/>
          <p:cNvSpPr>
            <a:spLocks noGrp="1"/>
          </p:cNvSpPr>
          <p:nvPr>
            <p:ph type="sldNum" sz="quarter" idx="5"/>
          </p:nvPr>
        </p:nvSpPr>
        <p:spPr/>
        <p:txBody>
          <a:bodyPr/>
          <a:lstStyle/>
          <a:p>
            <a:fld id="{CCCE3C3E-9E58-43E6-8320-3CDA410CB84A}" type="slidenum">
              <a:rPr lang="en-US" smtClean="0"/>
              <a:t>14</a:t>
            </a:fld>
            <a:endParaRPr lang="en-US" dirty="0"/>
          </a:p>
        </p:txBody>
      </p:sp>
    </p:spTree>
    <p:extLst>
      <p:ext uri="{BB962C8B-B14F-4D97-AF65-F5344CB8AC3E}">
        <p14:creationId xmlns:p14="http://schemas.microsoft.com/office/powerpoint/2010/main" val="24821684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two regular meetings a year, attending one is typically sufficient for regular attendance</a:t>
            </a:r>
          </a:p>
          <a:p>
            <a:r>
              <a:rPr lang="en-US" dirty="0"/>
              <a:t>Most of the input will be provided in the meetings, but occasionally TCR will reach out in emails with polls or questions for members</a:t>
            </a:r>
          </a:p>
          <a:p>
            <a:r>
              <a:rPr lang="en-US" dirty="0"/>
              <a:t>The biggest part of ACTCR membership so far is participation in meetings and the occasional email normally requesting scheduling as evident, there may be occasion for creating a committee or writing a letter, but overall the time commitment isn’t as daunting as this might make it seem</a:t>
            </a:r>
          </a:p>
          <a:p>
            <a:endParaRPr lang="en-US" dirty="0"/>
          </a:p>
        </p:txBody>
      </p:sp>
      <p:sp>
        <p:nvSpPr>
          <p:cNvPr id="4" name="Slide Number Placeholder 3"/>
          <p:cNvSpPr>
            <a:spLocks noGrp="1"/>
          </p:cNvSpPr>
          <p:nvPr>
            <p:ph type="sldNum" sz="quarter" idx="5"/>
          </p:nvPr>
        </p:nvSpPr>
        <p:spPr/>
        <p:txBody>
          <a:bodyPr/>
          <a:lstStyle/>
          <a:p>
            <a:fld id="{CCCE3C3E-9E58-43E6-8320-3CDA410CB84A}" type="slidenum">
              <a:rPr lang="en-US" smtClean="0"/>
              <a:t>16</a:t>
            </a:fld>
            <a:endParaRPr lang="en-US" dirty="0"/>
          </a:p>
        </p:txBody>
      </p:sp>
    </p:spTree>
    <p:extLst>
      <p:ext uri="{BB962C8B-B14F-4D97-AF65-F5344CB8AC3E}">
        <p14:creationId xmlns:p14="http://schemas.microsoft.com/office/powerpoint/2010/main" val="32496800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regular meetings the timeline is 30 days, there may be occasional for special meetings, such as this meet and greet, where the timeline for notification is within 5 days of the meeting.</a:t>
            </a:r>
          </a:p>
        </p:txBody>
      </p:sp>
      <p:sp>
        <p:nvSpPr>
          <p:cNvPr id="4" name="Slide Number Placeholder 3"/>
          <p:cNvSpPr>
            <a:spLocks noGrp="1"/>
          </p:cNvSpPr>
          <p:nvPr>
            <p:ph type="sldNum" sz="quarter" idx="5"/>
          </p:nvPr>
        </p:nvSpPr>
        <p:spPr/>
        <p:txBody>
          <a:bodyPr/>
          <a:lstStyle/>
          <a:p>
            <a:fld id="{CCCE3C3E-9E58-43E6-8320-3CDA410CB84A}" type="slidenum">
              <a:rPr lang="en-US" smtClean="0"/>
              <a:t>18</a:t>
            </a:fld>
            <a:endParaRPr lang="en-US" dirty="0"/>
          </a:p>
        </p:txBody>
      </p:sp>
    </p:spTree>
    <p:extLst>
      <p:ext uri="{BB962C8B-B14F-4D97-AF65-F5344CB8AC3E}">
        <p14:creationId xmlns:p14="http://schemas.microsoft.com/office/powerpoint/2010/main" val="9728832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Materials include things like the agenda, PowerPoint being presented on, and any other relevant handouts</a:t>
            </a:r>
          </a:p>
          <a:p>
            <a:r>
              <a:rPr lang="en-US" dirty="0"/>
              <a:t>Follow up after meetings with meeting minutes detailing what was discussed</a:t>
            </a:r>
          </a:p>
        </p:txBody>
      </p:sp>
      <p:sp>
        <p:nvSpPr>
          <p:cNvPr id="4" name="Slide Number Placeholder 3"/>
          <p:cNvSpPr>
            <a:spLocks noGrp="1"/>
          </p:cNvSpPr>
          <p:nvPr>
            <p:ph type="sldNum" sz="quarter" idx="5"/>
          </p:nvPr>
        </p:nvSpPr>
        <p:spPr/>
        <p:txBody>
          <a:bodyPr/>
          <a:lstStyle/>
          <a:p>
            <a:fld id="{CCCE3C3E-9E58-43E6-8320-3CDA410CB84A}" type="slidenum">
              <a:rPr lang="en-US" smtClean="0"/>
              <a:t>19</a:t>
            </a:fld>
            <a:endParaRPr lang="en-US" dirty="0"/>
          </a:p>
        </p:txBody>
      </p:sp>
    </p:spTree>
    <p:extLst>
      <p:ext uri="{BB962C8B-B14F-4D97-AF65-F5344CB8AC3E}">
        <p14:creationId xmlns:p14="http://schemas.microsoft.com/office/powerpoint/2010/main" val="2340863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97C08E-E5FC-4F14-993F-305CF8A4FD80}"/>
              </a:ext>
            </a:extLst>
          </p:cNvPr>
          <p:cNvSpPr>
            <a:spLocks noGrp="1"/>
          </p:cNvSpPr>
          <p:nvPr>
            <p:ph idx="1"/>
          </p:nvPr>
        </p:nvSpPr>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861A4A68-A372-48AB-B631-1614C79BF8C9}"/>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26A655AA-EB69-4406-B886-8905A4234876}"/>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452605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1814A9D0-9A75-443D-B854-6BFEAACE2902}" type="datetimeFigureOut">
              <a:rPr lang="en-US" smtClean="0"/>
              <a:t>9/9/2022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597D868-7E28-48BD-8921-3C0ABD546831}" type="slidenum">
              <a:rPr lang="en-US" smtClean="0"/>
              <a:t>‹#›</a:t>
            </a:fld>
            <a:endParaRPr lang="en-US" dirty="0"/>
          </a:p>
        </p:txBody>
      </p:sp>
    </p:spTree>
    <p:extLst>
      <p:ext uri="{BB962C8B-B14F-4D97-AF65-F5344CB8AC3E}">
        <p14:creationId xmlns:p14="http://schemas.microsoft.com/office/powerpoint/2010/main" val="1810795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cSld name="Section Header">
    <p:bg>
      <p:bgPr>
        <a:gradFill>
          <a:gsLst>
            <a:gs pos="0">
              <a:srgbClr val="005CB9"/>
            </a:gs>
            <a:gs pos="35000">
              <a:srgbClr val="005CB9"/>
            </a:gs>
            <a:gs pos="100000">
              <a:srgbClr val="1F4E79"/>
            </a:gs>
          </a:gsLst>
          <a:path path="circle">
            <a:fillToRect l="50000" t="-80000" r="50000" b="180000"/>
          </a:path>
        </a:gra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4640CF87-8DF6-4C8B-97AA-9ABBA6BC439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9614"/>
          <a:stretch/>
        </p:blipFill>
        <p:spPr>
          <a:xfrm>
            <a:off x="1" y="6014868"/>
            <a:ext cx="9144000" cy="843141"/>
          </a:xfrm>
          <a:prstGeom prst="rect">
            <a:avLst/>
          </a:prstGeom>
          <a:ln>
            <a:noFill/>
          </a:ln>
        </p:spPr>
      </p:pic>
      <p:cxnSp>
        <p:nvCxnSpPr>
          <p:cNvPr id="8" name="Straight Connector 22" title="&quot; &quot;">
            <a:extLst>
              <a:ext uri="{FF2B5EF4-FFF2-40B4-BE49-F238E27FC236}">
                <a16:creationId xmlns:a16="http://schemas.microsoft.com/office/drawing/2014/main" id="{D13F4D1B-EF1A-49B9-B402-0B004EF26F30}"/>
              </a:ext>
            </a:extLst>
          </p:cNvPr>
          <p:cNvCxnSpPr>
            <a:cxnSpLocks noChangeShapeType="1"/>
          </p:cNvCxnSpPr>
          <p:nvPr userDrawn="1"/>
        </p:nvCxnSpPr>
        <p:spPr bwMode="auto">
          <a:xfrm>
            <a:off x="0" y="5997388"/>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pic>
        <p:nvPicPr>
          <p:cNvPr id="9" name="Picture 8" title="Texas Department of State Health Services logo">
            <a:extLst>
              <a:ext uri="{FF2B5EF4-FFF2-40B4-BE49-F238E27FC236}">
                <a16:creationId xmlns:a16="http://schemas.microsoft.com/office/drawing/2014/main" id="{CBA3BA64-CAE0-4BE1-AAB8-D83A5CA4B19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717" y="5979927"/>
            <a:ext cx="2427504" cy="872853"/>
          </a:xfrm>
          <a:prstGeom prst="rect">
            <a:avLst/>
          </a:prstGeom>
        </p:spPr>
      </p:pic>
      <p:sp>
        <p:nvSpPr>
          <p:cNvPr id="2" name="Title 1">
            <a:extLst>
              <a:ext uri="{FF2B5EF4-FFF2-40B4-BE49-F238E27FC236}">
                <a16:creationId xmlns:a16="http://schemas.microsoft.com/office/drawing/2014/main" id="{DE3F76AE-A06E-4432-81ED-28CBF6FB1A98}"/>
              </a:ext>
            </a:extLst>
          </p:cNvPr>
          <p:cNvSpPr>
            <a:spLocks noGrp="1"/>
          </p:cNvSpPr>
          <p:nvPr>
            <p:ph type="title" hasCustomPrompt="1"/>
          </p:nvPr>
        </p:nvSpPr>
        <p:spPr>
          <a:xfrm>
            <a:off x="623888" y="860611"/>
            <a:ext cx="7886700" cy="2873190"/>
          </a:xfrm>
        </p:spPr>
        <p:txBody>
          <a:bodyPr anchor="b"/>
          <a:lstStyle>
            <a:lvl1pPr>
              <a:defRPr sz="6000" b="1">
                <a:solidFill>
                  <a:schemeClr val="bg1"/>
                </a:solidFill>
                <a:latin typeface="+mn-lt"/>
              </a:defRPr>
            </a:lvl1pPr>
          </a:lstStyle>
          <a:p>
            <a:r>
              <a:rPr lang="en-US" dirty="0"/>
              <a:t>CLICK TO EDIT MASTER TITLE SLIDE	</a:t>
            </a:r>
          </a:p>
        </p:txBody>
      </p:sp>
      <p:sp>
        <p:nvSpPr>
          <p:cNvPr id="3" name="Text Placeholder 2">
            <a:extLst>
              <a:ext uri="{FF2B5EF4-FFF2-40B4-BE49-F238E27FC236}">
                <a16:creationId xmlns:a16="http://schemas.microsoft.com/office/drawing/2014/main" id="{D09E720B-E25C-49B3-978B-6706735DDA41}"/>
              </a:ext>
            </a:extLst>
          </p:cNvPr>
          <p:cNvSpPr>
            <a:spLocks noGrp="1"/>
          </p:cNvSpPr>
          <p:nvPr>
            <p:ph type="body" idx="1"/>
          </p:nvPr>
        </p:nvSpPr>
        <p:spPr>
          <a:xfrm>
            <a:off x="628650" y="3887617"/>
            <a:ext cx="7886700" cy="1500187"/>
          </a:xfrm>
        </p:spPr>
        <p:txBody>
          <a:bodyPr/>
          <a:lstStyle>
            <a:lvl1pPr marL="0" indent="0">
              <a:buNone/>
              <a:defRPr sz="2400">
                <a:solidFill>
                  <a:schemeClr val="bg1"/>
                </a:solidFill>
                <a:latin typeface="+mj-lt"/>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5" name="Footer Placeholder 4">
            <a:extLst>
              <a:ext uri="{FF2B5EF4-FFF2-40B4-BE49-F238E27FC236}">
                <a16:creationId xmlns:a16="http://schemas.microsoft.com/office/drawing/2014/main" id="{7D32FE2D-EC07-4B38-9F3D-0808B11B08CC}"/>
              </a:ext>
            </a:extLst>
          </p:cNvPr>
          <p:cNvSpPr>
            <a:spLocks noGrp="1"/>
          </p:cNvSpPr>
          <p:nvPr>
            <p:ph type="ftr" sz="quarter" idx="11"/>
          </p:nvPr>
        </p:nvSpPr>
        <p:spPr>
          <a:xfrm>
            <a:off x="5922169" y="6288657"/>
            <a:ext cx="3086100" cy="365125"/>
          </a:xfrm>
        </p:spPr>
        <p:txBody>
          <a:bodyPr anchor="b" anchorCtr="1"/>
          <a:lstStyle>
            <a:lvl1pPr>
              <a:defRPr sz="1800">
                <a:solidFill>
                  <a:schemeClr val="bg1"/>
                </a:solidFill>
              </a:defRPr>
            </a:lvl1pPr>
          </a:lstStyle>
          <a:p>
            <a:r>
              <a:rPr lang="en-US" dirty="0"/>
              <a:t>Presentation Title</a:t>
            </a:r>
          </a:p>
        </p:txBody>
      </p:sp>
    </p:spTree>
    <p:extLst>
      <p:ext uri="{BB962C8B-B14F-4D97-AF65-F5344CB8AC3E}">
        <p14:creationId xmlns:p14="http://schemas.microsoft.com/office/powerpoint/2010/main" val="33902242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E4B68-0B79-44AD-8CC1-FFCBDF4EF066}"/>
              </a:ext>
            </a:extLst>
          </p:cNvPr>
          <p:cNvSpPr>
            <a:spLocks noGrp="1"/>
          </p:cNvSpPr>
          <p:nvPr>
            <p:ph type="title"/>
          </p:nvPr>
        </p:nvSpPr>
        <p:spPr>
          <a:xfrm>
            <a:off x="628650" y="362310"/>
            <a:ext cx="7886700" cy="1042416"/>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BAAB490E-881C-48B0-BCF6-F629AFBAFC4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13854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amp;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F599D-6C02-48E0-8201-93256B595011}"/>
              </a:ext>
            </a:extLst>
          </p:cNvPr>
          <p:cNvSpPr>
            <a:spLocks noGrp="1"/>
          </p:cNvSpPr>
          <p:nvPr>
            <p:ph type="title"/>
          </p:nvPr>
        </p:nvSpPr>
        <p:spPr>
          <a:xfrm>
            <a:off x="628650" y="362309"/>
            <a:ext cx="7886700" cy="1042416"/>
          </a:xfrm>
        </p:spPr>
        <p:txBody>
          <a:bodyPr/>
          <a:lstStyle/>
          <a:p>
            <a:r>
              <a:rPr lang="en-US" dirty="0"/>
              <a:t>Click to edit Master title style</a:t>
            </a:r>
          </a:p>
        </p:txBody>
      </p:sp>
      <p:sp>
        <p:nvSpPr>
          <p:cNvPr id="7" name="Text Placeholder 6">
            <a:extLst>
              <a:ext uri="{FF2B5EF4-FFF2-40B4-BE49-F238E27FC236}">
                <a16:creationId xmlns:a16="http://schemas.microsoft.com/office/drawing/2014/main" id="{0AEDC7E3-DEC9-4498-81FE-201C83A126DE}"/>
              </a:ext>
            </a:extLst>
          </p:cNvPr>
          <p:cNvSpPr>
            <a:spLocks noGrp="1"/>
          </p:cNvSpPr>
          <p:nvPr>
            <p:ph type="body" sz="quarter" idx="10"/>
          </p:nvPr>
        </p:nvSpPr>
        <p:spPr>
          <a:xfrm>
            <a:off x="628650" y="1690688"/>
            <a:ext cx="3943350" cy="472916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9E24D776-7FA7-4215-BC62-AA2523B364B6}"/>
              </a:ext>
            </a:extLst>
          </p:cNvPr>
          <p:cNvSpPr>
            <a:spLocks noGrp="1"/>
          </p:cNvSpPr>
          <p:nvPr>
            <p:ph type="pic" sz="quarter" idx="11"/>
          </p:nvPr>
        </p:nvSpPr>
        <p:spPr>
          <a:xfrm>
            <a:off x="4572000" y="1566867"/>
            <a:ext cx="4572000" cy="5068889"/>
          </a:xfrm>
        </p:spPr>
        <p:txBody>
          <a:bodyPr/>
          <a:lstStyle/>
          <a:p>
            <a:endParaRPr lang="en-US" dirty="0"/>
          </a:p>
          <a:p>
            <a:endParaRPr lang="en-US" dirty="0"/>
          </a:p>
          <a:p>
            <a:endParaRPr lang="en-US" dirty="0"/>
          </a:p>
          <a:p>
            <a:r>
              <a:rPr lang="en-US" dirty="0"/>
              <a:t>Picture</a:t>
            </a:r>
          </a:p>
        </p:txBody>
      </p:sp>
    </p:spTree>
    <p:extLst>
      <p:ext uri="{BB962C8B-B14F-4D97-AF65-F5344CB8AC3E}">
        <p14:creationId xmlns:p14="http://schemas.microsoft.com/office/powerpoint/2010/main" val="16314058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4BD1ED-4C0D-4577-AED5-A0A39410D29D}"/>
              </a:ext>
            </a:extLst>
          </p:cNvPr>
          <p:cNvSpPr>
            <a:spLocks noGrp="1"/>
          </p:cNvSpPr>
          <p:nvPr>
            <p:ph type="title"/>
          </p:nvPr>
        </p:nvSpPr>
        <p:spPr>
          <a:xfrm>
            <a:off x="628650" y="360275"/>
            <a:ext cx="7886700" cy="1042416"/>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2053BCD-2F54-4A0A-9404-EB4BA9A7C699}"/>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ECE411C-1F59-47D8-A553-7FD149C1CA7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65508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27750-E989-42E1-85EA-B283ABB8F43F}"/>
              </a:ext>
            </a:extLst>
          </p:cNvPr>
          <p:cNvSpPr>
            <a:spLocks noGrp="1"/>
          </p:cNvSpPr>
          <p:nvPr>
            <p:ph type="title"/>
          </p:nvPr>
        </p:nvSpPr>
        <p:spPr>
          <a:xfrm>
            <a:off x="646511" y="358517"/>
            <a:ext cx="7891272" cy="1042416"/>
          </a:xfrm>
        </p:spPr>
        <p:txBody>
          <a:bodyPr/>
          <a:lstStyle/>
          <a:p>
            <a:r>
              <a:rPr lang="en-US"/>
              <a:t>Click to edit Master title style</a:t>
            </a:r>
          </a:p>
        </p:txBody>
      </p:sp>
      <p:sp>
        <p:nvSpPr>
          <p:cNvPr id="3" name="Text Placeholder 2">
            <a:extLst>
              <a:ext uri="{FF2B5EF4-FFF2-40B4-BE49-F238E27FC236}">
                <a16:creationId xmlns:a16="http://schemas.microsoft.com/office/drawing/2014/main" id="{1703CE5D-AEFD-4304-8BB8-521B2A47521B}"/>
              </a:ext>
            </a:extLst>
          </p:cNvPr>
          <p:cNvSpPr>
            <a:spLocks noGrp="1"/>
          </p:cNvSpPr>
          <p:nvPr>
            <p:ph type="body" idx="1"/>
          </p:nvPr>
        </p:nvSpPr>
        <p:spPr>
          <a:xfrm>
            <a:off x="646513" y="1681163"/>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116F4435-131E-4F88-9269-C3FA6101F249}"/>
              </a:ext>
            </a:extLst>
          </p:cNvPr>
          <p:cNvSpPr>
            <a:spLocks noGrp="1"/>
          </p:cNvSpPr>
          <p:nvPr>
            <p:ph sz="half" idx="2"/>
          </p:nvPr>
        </p:nvSpPr>
        <p:spPr>
          <a:xfrm>
            <a:off x="629842" y="2505075"/>
            <a:ext cx="386834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ED8856AE-F49A-4C80-83E3-EC3B15C0D2D2}"/>
              </a:ext>
            </a:extLst>
          </p:cNvPr>
          <p:cNvSpPr>
            <a:spLocks noGrp="1"/>
          </p:cNvSpPr>
          <p:nvPr>
            <p:ph type="body" sz="quarter" idx="3"/>
          </p:nvPr>
        </p:nvSpPr>
        <p:spPr>
          <a:xfrm>
            <a:off x="4629152" y="1681163"/>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CD6D8EA7-F412-47B2-90FD-7A9C9762B284}"/>
              </a:ext>
            </a:extLst>
          </p:cNvPr>
          <p:cNvSpPr>
            <a:spLocks noGrp="1"/>
          </p:cNvSpPr>
          <p:nvPr>
            <p:ph sz="quarter" idx="4"/>
          </p:nvPr>
        </p:nvSpPr>
        <p:spPr>
          <a:xfrm>
            <a:off x="4629152"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9525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64814-3467-4D26-BFFF-52A18F78E6CD}"/>
              </a:ext>
            </a:extLst>
          </p:cNvPr>
          <p:cNvSpPr>
            <a:spLocks noGrp="1"/>
          </p:cNvSpPr>
          <p:nvPr>
            <p:ph type="title"/>
          </p:nvPr>
        </p:nvSpPr>
        <p:spPr>
          <a:xfrm>
            <a:off x="628650" y="180984"/>
            <a:ext cx="7886700" cy="1325563"/>
          </a:xfrm>
        </p:spPr>
        <p:txBody>
          <a:bodyPr/>
          <a:lstStyle/>
          <a:p>
            <a:r>
              <a:rPr lang="en-US"/>
              <a:t>Click to edit Master title style</a:t>
            </a:r>
          </a:p>
        </p:txBody>
      </p:sp>
    </p:spTree>
    <p:extLst>
      <p:ext uri="{BB962C8B-B14F-4D97-AF65-F5344CB8AC3E}">
        <p14:creationId xmlns:p14="http://schemas.microsoft.com/office/powerpoint/2010/main" val="6775358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8793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EC7CC-61B4-4A57-AEC1-6B45BD51729E}"/>
              </a:ext>
            </a:extLst>
          </p:cNvPr>
          <p:cNvSpPr>
            <a:spLocks noGrp="1"/>
          </p:cNvSpPr>
          <p:nvPr>
            <p:ph type="title"/>
          </p:nvPr>
        </p:nvSpPr>
        <p:spPr>
          <a:xfrm>
            <a:off x="629841" y="457200"/>
            <a:ext cx="2949178" cy="876300"/>
          </a:xfrm>
        </p:spPr>
        <p:txBody>
          <a:bodyPr anchor="b"/>
          <a:lstStyle>
            <a:lvl1pPr>
              <a:defRPr sz="3200"/>
            </a:lvl1pPr>
          </a:lstStyle>
          <a:p>
            <a:r>
              <a:rPr lang="en-US" dirty="0"/>
              <a:t>Click to edit Master title style</a:t>
            </a:r>
          </a:p>
        </p:txBody>
      </p:sp>
      <p:sp>
        <p:nvSpPr>
          <p:cNvPr id="4" name="Text Placeholder 3">
            <a:extLst>
              <a:ext uri="{FF2B5EF4-FFF2-40B4-BE49-F238E27FC236}">
                <a16:creationId xmlns:a16="http://schemas.microsoft.com/office/drawing/2014/main" id="{A7D82634-C662-4D30-A456-A3C406D01D5E}"/>
              </a:ext>
            </a:extLst>
          </p:cNvPr>
          <p:cNvSpPr>
            <a:spLocks noGrp="1"/>
          </p:cNvSpPr>
          <p:nvPr>
            <p:ph type="body" sz="half" idx="2"/>
          </p:nvPr>
        </p:nvSpPr>
        <p:spPr>
          <a:xfrm>
            <a:off x="629841" y="1446215"/>
            <a:ext cx="2949178" cy="442277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9CAE74DC-C2C7-43A6-BBF0-AF07DE2D00D1}"/>
              </a:ext>
            </a:extLst>
          </p:cNvPr>
          <p:cNvSpPr>
            <a:spLocks noGrp="1"/>
          </p:cNvSpPr>
          <p:nvPr>
            <p:ph idx="1"/>
          </p:nvPr>
        </p:nvSpPr>
        <p:spPr>
          <a:xfrm>
            <a:off x="3887391" y="1438275"/>
            <a:ext cx="4629150" cy="442277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678538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B3E45-7DCB-43D9-A8F6-F996162C191E}"/>
              </a:ext>
            </a:extLst>
          </p:cNvPr>
          <p:cNvSpPr>
            <a:spLocks noGrp="1"/>
          </p:cNvSpPr>
          <p:nvPr>
            <p:ph type="title"/>
          </p:nvPr>
        </p:nvSpPr>
        <p:spPr>
          <a:xfrm>
            <a:off x="629841" y="457200"/>
            <a:ext cx="2949178" cy="876300"/>
          </a:xfrm>
        </p:spPr>
        <p:txBody>
          <a:bodyPr anchor="b"/>
          <a:lstStyle>
            <a:lvl1pPr>
              <a:defRPr sz="3200"/>
            </a:lvl1pPr>
          </a:lstStyle>
          <a:p>
            <a:r>
              <a:rPr lang="en-US"/>
              <a:t>Click to edit Master title style</a:t>
            </a:r>
          </a:p>
        </p:txBody>
      </p:sp>
      <p:sp>
        <p:nvSpPr>
          <p:cNvPr id="4" name="Text Placeholder 3">
            <a:extLst>
              <a:ext uri="{FF2B5EF4-FFF2-40B4-BE49-F238E27FC236}">
                <a16:creationId xmlns:a16="http://schemas.microsoft.com/office/drawing/2014/main" id="{AA0EF7B0-00F0-41BA-B6CA-13DBCA778AAB}"/>
              </a:ext>
            </a:extLst>
          </p:cNvPr>
          <p:cNvSpPr>
            <a:spLocks noGrp="1"/>
          </p:cNvSpPr>
          <p:nvPr>
            <p:ph type="body" sz="half" idx="2"/>
          </p:nvPr>
        </p:nvSpPr>
        <p:spPr>
          <a:xfrm>
            <a:off x="629841" y="1828800"/>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A0F4763C-A6AC-4FC2-9B24-1D1A4CF76625}"/>
              </a:ext>
            </a:extLst>
          </p:cNvPr>
          <p:cNvSpPr>
            <a:spLocks noGrp="1"/>
          </p:cNvSpPr>
          <p:nvPr>
            <p:ph type="pic" idx="1"/>
          </p:nvPr>
        </p:nvSpPr>
        <p:spPr>
          <a:xfrm>
            <a:off x="3885009" y="1609732"/>
            <a:ext cx="462915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Tree>
    <p:extLst>
      <p:ext uri="{BB962C8B-B14F-4D97-AF65-F5344CB8AC3E}">
        <p14:creationId xmlns:p14="http://schemas.microsoft.com/office/powerpoint/2010/main" val="36793820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1B89CE3-59F3-4862-823A-0FEB939B00F0}"/>
              </a:ext>
            </a:extLst>
          </p:cNvPr>
          <p:cNvSpPr>
            <a:spLocks noGrp="1"/>
          </p:cNvSpPr>
          <p:nvPr>
            <p:ph sz="half" idx="1"/>
          </p:nvPr>
        </p:nvSpPr>
        <p:spPr>
          <a:xfrm>
            <a:off x="1804397" y="1825625"/>
            <a:ext cx="3258054"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B80462D6-05EC-42BC-90B3-E1244B68257D}"/>
              </a:ext>
            </a:extLst>
          </p:cNvPr>
          <p:cNvSpPr>
            <a:spLocks noGrp="1"/>
          </p:cNvSpPr>
          <p:nvPr>
            <p:ph sz="half" idx="2"/>
          </p:nvPr>
        </p:nvSpPr>
        <p:spPr>
          <a:xfrm>
            <a:off x="5257296" y="1825625"/>
            <a:ext cx="3258054"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7F6FFCB7-78F2-42A0-B3F8-7C78139E98F4}"/>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4244305F-9E51-4C97-993B-6CFA7BD879E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35816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32FF2B2-B59F-4D5B-A313-235F016BE53D}"/>
              </a:ext>
            </a:extLst>
          </p:cNvPr>
          <p:cNvSpPr>
            <a:spLocks noGrp="1"/>
          </p:cNvSpPr>
          <p:nvPr>
            <p:ph type="body" idx="1"/>
          </p:nvPr>
        </p:nvSpPr>
        <p:spPr>
          <a:xfrm>
            <a:off x="1745674" y="1857375"/>
            <a:ext cx="3304460" cy="6477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57BA152-9EDA-4028-9FB3-1B5DFCFAC5D3}"/>
              </a:ext>
            </a:extLst>
          </p:cNvPr>
          <p:cNvSpPr>
            <a:spLocks noGrp="1"/>
          </p:cNvSpPr>
          <p:nvPr>
            <p:ph sz="half" idx="2"/>
          </p:nvPr>
        </p:nvSpPr>
        <p:spPr>
          <a:xfrm>
            <a:off x="1745674" y="2505075"/>
            <a:ext cx="3304460" cy="368458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1FFF0849-E536-4C9C-A18E-53D9F5C3EF33}"/>
              </a:ext>
            </a:extLst>
          </p:cNvPr>
          <p:cNvSpPr>
            <a:spLocks noGrp="1"/>
          </p:cNvSpPr>
          <p:nvPr>
            <p:ph type="body" sz="quarter" idx="3"/>
          </p:nvPr>
        </p:nvSpPr>
        <p:spPr>
          <a:xfrm>
            <a:off x="5212082" y="1857375"/>
            <a:ext cx="3304461" cy="647700"/>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8BC04F7-725C-41F9-A8AE-514B613376BE}"/>
              </a:ext>
            </a:extLst>
          </p:cNvPr>
          <p:cNvSpPr>
            <a:spLocks noGrp="1"/>
          </p:cNvSpPr>
          <p:nvPr>
            <p:ph sz="quarter" idx="4"/>
          </p:nvPr>
        </p:nvSpPr>
        <p:spPr>
          <a:xfrm>
            <a:off x="5212081" y="2505075"/>
            <a:ext cx="330446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64B873F2-787E-4D79-B474-995E13D0B43A}"/>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7" name="Title 6">
            <a:extLst>
              <a:ext uri="{FF2B5EF4-FFF2-40B4-BE49-F238E27FC236}">
                <a16:creationId xmlns:a16="http://schemas.microsoft.com/office/drawing/2014/main" id="{2AF102D7-3CF1-4506-A572-0F149F76CDE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75210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47034204-8D8F-4BBA-A894-01CA67052E85}"/>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3" name="Title 2">
            <a:extLst>
              <a:ext uri="{FF2B5EF4-FFF2-40B4-BE49-F238E27FC236}">
                <a16:creationId xmlns:a16="http://schemas.microsoft.com/office/drawing/2014/main" id="{0A279DC7-45CD-4962-BAF3-9EA0BFF1F55F}"/>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32392051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ntent No Title">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9837F793-1857-4684-9922-D6742A648266}"/>
              </a:ext>
            </a:extLst>
          </p:cNvPr>
          <p:cNvSpPr>
            <a:spLocks noGrp="1"/>
          </p:cNvSpPr>
          <p:nvPr>
            <p:ph sz="quarter" idx="13"/>
          </p:nvPr>
        </p:nvSpPr>
        <p:spPr>
          <a:xfrm>
            <a:off x="1809750" y="409575"/>
            <a:ext cx="7104460" cy="56896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526" y="5493990"/>
            <a:ext cx="1510299" cy="1084556"/>
          </a:xfrm>
          <a:prstGeom prst="rect">
            <a:avLst/>
          </a:prstGeom>
        </p:spPr>
      </p:pic>
    </p:spTree>
    <p:extLst>
      <p:ext uri="{BB962C8B-B14F-4D97-AF65-F5344CB8AC3E}">
        <p14:creationId xmlns:p14="http://schemas.microsoft.com/office/powerpoint/2010/main" val="862650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4CA0034-A29B-41C8-8050-85AE27DBECD1}"/>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pic>
        <p:nvPicPr>
          <p:cNvPr id="5" name="Picture 4">
            <a:extLst>
              <a:ext uri="{FF2B5EF4-FFF2-40B4-BE49-F238E27FC236}">
                <a16:creationId xmlns:a16="http://schemas.microsoft.com/office/drawing/2014/main" id="{F5D41109-E4E8-4F1B-8F73-C7512A5AFE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6" name="Rectangle 5">
            <a:extLst>
              <a:ext uri="{FF2B5EF4-FFF2-40B4-BE49-F238E27FC236}">
                <a16:creationId xmlns:a16="http://schemas.microsoft.com/office/drawing/2014/main" id="{7B8D643E-9023-4501-A748-7AE3454331FD}"/>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8" name="Straight Connector 22" title="&quot; &quot;">
            <a:extLst>
              <a:ext uri="{FF2B5EF4-FFF2-40B4-BE49-F238E27FC236}">
                <a16:creationId xmlns:a16="http://schemas.microsoft.com/office/drawing/2014/main" id="{D77F26A8-E80E-47FF-A4E8-5DC6A4DF9AED}"/>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90404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922B5D5-FCFF-42FF-AE3D-76CF37FAAABB}"/>
              </a:ext>
            </a:extLst>
          </p:cNvPr>
          <p:cNvSpPr>
            <a:spLocks noGrp="1"/>
          </p:cNvSpPr>
          <p:nvPr>
            <p:ph type="body" sz="half" idx="2"/>
          </p:nvPr>
        </p:nvSpPr>
        <p:spPr>
          <a:xfrm>
            <a:off x="1708419" y="2049462"/>
            <a:ext cx="2949178"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3" name="Content Placeholder 2">
            <a:extLst>
              <a:ext uri="{FF2B5EF4-FFF2-40B4-BE49-F238E27FC236}">
                <a16:creationId xmlns:a16="http://schemas.microsoft.com/office/drawing/2014/main" id="{A6E7AA98-2AF5-4BC2-9262-C4B6AFB91145}"/>
              </a:ext>
            </a:extLst>
          </p:cNvPr>
          <p:cNvSpPr>
            <a:spLocks noGrp="1"/>
          </p:cNvSpPr>
          <p:nvPr>
            <p:ph idx="1"/>
          </p:nvPr>
        </p:nvSpPr>
        <p:spPr>
          <a:xfrm>
            <a:off x="4816338" y="2049463"/>
            <a:ext cx="3699012" cy="38115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a:extLst>
              <a:ext uri="{FF2B5EF4-FFF2-40B4-BE49-F238E27FC236}">
                <a16:creationId xmlns:a16="http://schemas.microsoft.com/office/drawing/2014/main" id="{18C68D7E-257E-4871-AF53-6BBE721E8728}"/>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A0B201C-AA90-47D5-96C6-0D8499E3684A}"/>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282732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A34D9B1-AB0A-4034-96D1-1272B15D79DC}"/>
              </a:ext>
            </a:extLst>
          </p:cNvPr>
          <p:cNvSpPr>
            <a:spLocks noGrp="1"/>
          </p:cNvSpPr>
          <p:nvPr>
            <p:ph type="body" sz="half" idx="2"/>
          </p:nvPr>
        </p:nvSpPr>
        <p:spPr>
          <a:xfrm>
            <a:off x="1714502" y="1894114"/>
            <a:ext cx="3268047" cy="4325710"/>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Edit Master text styles</a:t>
            </a:r>
          </a:p>
        </p:txBody>
      </p:sp>
      <p:sp>
        <p:nvSpPr>
          <p:cNvPr id="3" name="Picture Placeholder 2">
            <a:extLst>
              <a:ext uri="{FF2B5EF4-FFF2-40B4-BE49-F238E27FC236}">
                <a16:creationId xmlns:a16="http://schemas.microsoft.com/office/drawing/2014/main" id="{579CA2B5-7745-4EE4-AA6B-4C04515407BB}"/>
              </a:ext>
            </a:extLst>
          </p:cNvPr>
          <p:cNvSpPr>
            <a:spLocks noGrp="1"/>
          </p:cNvSpPr>
          <p:nvPr>
            <p:ph type="pic" idx="1"/>
          </p:nvPr>
        </p:nvSpPr>
        <p:spPr>
          <a:xfrm>
            <a:off x="5087520" y="1"/>
            <a:ext cx="4056485" cy="6858000"/>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US" dirty="0"/>
          </a:p>
        </p:txBody>
      </p:sp>
      <p:sp>
        <p:nvSpPr>
          <p:cNvPr id="7" name="Slide Number Placeholder 6">
            <a:extLst>
              <a:ext uri="{FF2B5EF4-FFF2-40B4-BE49-F238E27FC236}">
                <a16:creationId xmlns:a16="http://schemas.microsoft.com/office/drawing/2014/main" id="{870E3C69-5B65-4D5C-9592-62EF77FDDEAF}"/>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5" name="Title 4">
            <a:extLst>
              <a:ext uri="{FF2B5EF4-FFF2-40B4-BE49-F238E27FC236}">
                <a16:creationId xmlns:a16="http://schemas.microsoft.com/office/drawing/2014/main" id="{5BB432F0-4273-4145-92A4-EE447DB13456}"/>
              </a:ext>
            </a:extLst>
          </p:cNvPr>
          <p:cNvSpPr>
            <a:spLocks noGrp="1"/>
          </p:cNvSpPr>
          <p:nvPr>
            <p:ph type="title"/>
          </p:nvPr>
        </p:nvSpPr>
        <p:spPr>
          <a:xfrm>
            <a:off x="1714500" y="365129"/>
            <a:ext cx="3268048" cy="1325563"/>
          </a:xfrm>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1158945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79D3D943-9064-4951-B936-9F56B4BCBC3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21C0C536-92FC-4E64-9194-22969EFD7D83}"/>
              </a:ext>
            </a:extLst>
          </p:cNvPr>
          <p:cNvSpPr>
            <a:spLocks noGrp="1"/>
          </p:cNvSpPr>
          <p:nvPr>
            <p:ph type="ftr" sz="quarter" idx="11"/>
          </p:nvPr>
        </p:nvSpPr>
        <p:spPr>
          <a:xfrm>
            <a:off x="3028950" y="6356359"/>
            <a:ext cx="30861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C9CB27D1-BF3D-4ED3-8A08-CC7E8DE907F5}"/>
              </a:ext>
            </a:extLst>
          </p:cNvPr>
          <p:cNvSpPr>
            <a:spLocks noGrp="1"/>
          </p:cNvSpPr>
          <p:nvPr>
            <p:ph type="sldNum" sz="quarter" idx="12"/>
          </p:nvPr>
        </p:nvSpPr>
        <p:spPr>
          <a:xfrm>
            <a:off x="6457950" y="6356359"/>
            <a:ext cx="2057400" cy="365125"/>
          </a:xfrm>
          <a:prstGeom prst="rect">
            <a:avLst/>
          </a:prstGeom>
        </p:spPr>
        <p:txBody>
          <a:bodyPr/>
          <a:lstStyle/>
          <a:p>
            <a:fld id="{21EDE7A0-2A40-4843-A4BA-64BCA4242F6B}" type="slidenum">
              <a:rPr lang="en-US" smtClean="0"/>
              <a:t>‹#›</a:t>
            </a:fld>
            <a:endParaRPr lang="en-US" dirty="0"/>
          </a:p>
        </p:txBody>
      </p:sp>
      <p:sp>
        <p:nvSpPr>
          <p:cNvPr id="8" name="Title 7">
            <a:extLst>
              <a:ext uri="{FF2B5EF4-FFF2-40B4-BE49-F238E27FC236}">
                <a16:creationId xmlns:a16="http://schemas.microsoft.com/office/drawing/2014/main" id="{D19A5C61-4DCC-422D-B66E-7FA5A8D32E80}"/>
              </a:ext>
            </a:extLst>
          </p:cNvPr>
          <p:cNvSpPr>
            <a:spLocks noGrp="1"/>
          </p:cNvSpPr>
          <p:nvPr>
            <p:ph type="title"/>
          </p:nvPr>
        </p:nvSpPr>
        <p:spPr/>
        <p:txBody>
          <a:bodyPr/>
          <a:lstStyle>
            <a:lvl1pPr>
              <a:defRPr b="1"/>
            </a:lvl1pPr>
          </a:lstStyle>
          <a:p>
            <a:r>
              <a:rPr lang="en-US" dirty="0"/>
              <a:t>Click to edit Master title style</a:t>
            </a:r>
          </a:p>
        </p:txBody>
      </p:sp>
    </p:spTree>
    <p:extLst>
      <p:ext uri="{BB962C8B-B14F-4D97-AF65-F5344CB8AC3E}">
        <p14:creationId xmlns:p14="http://schemas.microsoft.com/office/powerpoint/2010/main" val="441571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pic>
        <p:nvPicPr>
          <p:cNvPr id="7" name="Picture 6" title="&quot;&quot;">
            <a:extLst>
              <a:ext uri="{FF2B5EF4-FFF2-40B4-BE49-F238E27FC236}">
                <a16:creationId xmlns:a16="http://schemas.microsoft.com/office/drawing/2014/main" id="{7620AFCD-4C7A-490F-B4EC-1E8A313F49F9}"/>
              </a:ext>
            </a:extLst>
          </p:cNvPr>
          <p:cNvPicPr>
            <a:picLocks noChangeAspect="1"/>
          </p:cNvPicPr>
          <p:nvPr userDrawn="1"/>
        </p:nvPicPr>
        <p:blipFill rotWithShape="1">
          <a:blip r:embed="rId13">
            <a:extLst>
              <a:ext uri="{28A0092B-C50C-407E-A947-70E740481C1C}">
                <a14:useLocalDpi xmlns:a14="http://schemas.microsoft.com/office/drawing/2010/main" val="0"/>
              </a:ext>
            </a:extLst>
          </a:blip>
          <a:srcRect l="7951" t="11802" r="75174" b="3720"/>
          <a:stretch/>
        </p:blipFill>
        <p:spPr>
          <a:xfrm>
            <a:off x="5" y="0"/>
            <a:ext cx="1657349" cy="6858000"/>
          </a:xfrm>
          <a:prstGeom prst="rect">
            <a:avLst/>
          </a:prstGeom>
          <a:ln>
            <a:noFill/>
          </a:ln>
        </p:spPr>
      </p:pic>
      <p:sp>
        <p:nvSpPr>
          <p:cNvPr id="8" name="Pentagon 9" title="&quot;&quot;">
            <a:extLst>
              <a:ext uri="{FF2B5EF4-FFF2-40B4-BE49-F238E27FC236}">
                <a16:creationId xmlns:a16="http://schemas.microsoft.com/office/drawing/2014/main" id="{28070A9E-BB8B-4EB5-A97A-72B95557EE0B}"/>
              </a:ext>
            </a:extLst>
          </p:cNvPr>
          <p:cNvSpPr/>
          <p:nvPr userDrawn="1"/>
        </p:nvSpPr>
        <p:spPr>
          <a:xfrm>
            <a:off x="147053" y="1684927"/>
            <a:ext cx="8368301" cy="140698"/>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cxnSp>
        <p:nvCxnSpPr>
          <p:cNvPr id="9" name="Straight Connector 22" title="&quot; &quot;">
            <a:extLst>
              <a:ext uri="{FF2B5EF4-FFF2-40B4-BE49-F238E27FC236}">
                <a16:creationId xmlns:a16="http://schemas.microsoft.com/office/drawing/2014/main" id="{3868AE59-EB1E-4C7C-9634-491E3BC80F71}"/>
              </a:ext>
            </a:extLst>
          </p:cNvPr>
          <p:cNvCxnSpPr>
            <a:cxnSpLocks noChangeShapeType="1"/>
          </p:cNvCxnSpPr>
          <p:nvPr userDrawn="1"/>
        </p:nvCxnSpPr>
        <p:spPr bwMode="auto">
          <a:xfrm>
            <a:off x="5" y="6647575"/>
            <a:ext cx="1657349"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
        <p:nvSpPr>
          <p:cNvPr id="10" name="Rectangle 9" title="&quot;&quot;">
            <a:extLst>
              <a:ext uri="{FF2B5EF4-FFF2-40B4-BE49-F238E27FC236}">
                <a16:creationId xmlns:a16="http://schemas.microsoft.com/office/drawing/2014/main" id="{4D4A2005-8354-4C11-9408-7FFA3C38C317}"/>
              </a:ext>
            </a:extLst>
          </p:cNvPr>
          <p:cNvSpPr/>
          <p:nvPr userDrawn="1"/>
        </p:nvSpPr>
        <p:spPr>
          <a:xfrm>
            <a:off x="0" y="6647584"/>
            <a:ext cx="1657350" cy="210425"/>
          </a:xfrm>
          <a:prstGeom prst="rect">
            <a:avLst/>
          </a:prstGeom>
          <a:solidFill>
            <a:srgbClr val="0030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a:extLst>
              <a:ext uri="{FF2B5EF4-FFF2-40B4-BE49-F238E27FC236}">
                <a16:creationId xmlns:a16="http://schemas.microsoft.com/office/drawing/2014/main" id="{46B789B8-5CE2-4A8E-A3CF-6573D397933D}"/>
              </a:ext>
            </a:extLst>
          </p:cNvPr>
          <p:cNvSpPr>
            <a:spLocks noGrp="1"/>
          </p:cNvSpPr>
          <p:nvPr>
            <p:ph type="title"/>
          </p:nvPr>
        </p:nvSpPr>
        <p:spPr>
          <a:xfrm>
            <a:off x="1804403" y="365129"/>
            <a:ext cx="6710951" cy="1325563"/>
          </a:xfrm>
          <a:prstGeom prst="rect">
            <a:avLst/>
          </a:prstGeom>
        </p:spPr>
        <p:txBody>
          <a:bodyPr vert="horz" lIns="91440" tIns="45720" rIns="91440" bIns="45720" rtlCol="0" anchor="ctr">
            <a:normAutofit/>
          </a:bodyPr>
          <a:lstStyle/>
          <a:p>
            <a:r>
              <a:rPr kumimoji="0" lang="en-US" sz="4000" b="1" i="0" u="none" strike="noStrike" kern="1200" cap="none" spc="0" normalizeH="0" baseline="0" noProof="0" dirty="0">
                <a:ln>
                  <a:noFill/>
                </a:ln>
                <a:solidFill>
                  <a:srgbClr val="003087"/>
                </a:solidFill>
                <a:effectLst/>
                <a:uLnTx/>
                <a:uFillTx/>
                <a:latin typeface="Calibri" panose="020F0502020204030204"/>
                <a:ea typeface="+mj-ea"/>
                <a:cs typeface="+mj-cs"/>
              </a:rPr>
              <a:t>Click to edit Master title style</a:t>
            </a:r>
            <a:endParaRPr lang="en-US" dirty="0"/>
          </a:p>
        </p:txBody>
      </p:sp>
      <p:sp>
        <p:nvSpPr>
          <p:cNvPr id="3" name="Text Placeholder 2">
            <a:extLst>
              <a:ext uri="{FF2B5EF4-FFF2-40B4-BE49-F238E27FC236}">
                <a16:creationId xmlns:a16="http://schemas.microsoft.com/office/drawing/2014/main" id="{80BE2A73-A47F-4628-B24D-71BF9CA2E7DF}"/>
              </a:ext>
            </a:extLst>
          </p:cNvPr>
          <p:cNvSpPr>
            <a:spLocks noGrp="1"/>
          </p:cNvSpPr>
          <p:nvPr>
            <p:ph type="body" idx="1"/>
          </p:nvPr>
        </p:nvSpPr>
        <p:spPr>
          <a:xfrm>
            <a:off x="1804399" y="2236745"/>
            <a:ext cx="6339494" cy="379952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Slide Number Placeholder 13">
            <a:extLst>
              <a:ext uri="{FF2B5EF4-FFF2-40B4-BE49-F238E27FC236}">
                <a16:creationId xmlns:a16="http://schemas.microsoft.com/office/drawing/2014/main" id="{258A82E9-29F0-4669-AE6A-42B92398A5C0}"/>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1B6698-EAFE-4EF4-8E59-4E345DB88409}" type="slidenum">
              <a:rPr lang="en-US" smtClean="0"/>
              <a:t>‹#›</a:t>
            </a:fld>
            <a:endParaRPr lang="en-US" dirty="0"/>
          </a:p>
        </p:txBody>
      </p:sp>
      <p:pic>
        <p:nvPicPr>
          <p:cNvPr id="12" name="Picture 11" title="Texas Department of State Health Services logo">
            <a:extLst>
              <a:ext uri="{FF2B5EF4-FFF2-40B4-BE49-F238E27FC236}">
                <a16:creationId xmlns:a16="http://schemas.microsoft.com/office/drawing/2014/main" id="{25AFC768-FDBA-4F71-84A8-646DFECB7BF1}"/>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73526" y="5493990"/>
            <a:ext cx="1510299" cy="1084556"/>
          </a:xfrm>
          <a:prstGeom prst="rect">
            <a:avLst/>
          </a:prstGeom>
        </p:spPr>
      </p:pic>
    </p:spTree>
    <p:extLst>
      <p:ext uri="{BB962C8B-B14F-4D97-AF65-F5344CB8AC3E}">
        <p14:creationId xmlns:p14="http://schemas.microsoft.com/office/powerpoint/2010/main" val="2313362923"/>
      </p:ext>
    </p:extLst>
  </p:cSld>
  <p:clrMap bg1="lt1" tx1="dk1" bg2="lt2" tx2="dk2" accent1="accent1" accent2="accent2" accent3="accent3" accent4="accent4" accent5="accent5" accent6="accent6" hlink="hlink" folHlink="folHlink"/>
  <p:sldLayoutIdLst>
    <p:sldLayoutId id="2147483688" r:id="rId1"/>
    <p:sldLayoutId id="2147483690" r:id="rId2"/>
    <p:sldLayoutId id="2147483691" r:id="rId3"/>
    <p:sldLayoutId id="2147483692" r:id="rId4"/>
    <p:sldLayoutId id="2147483703" r:id="rId5"/>
    <p:sldLayoutId id="2147483693" r:id="rId6"/>
    <p:sldLayoutId id="2147483694" r:id="rId7"/>
    <p:sldLayoutId id="2147483695" r:id="rId8"/>
    <p:sldLayoutId id="2147483696" r:id="rId9"/>
    <p:sldLayoutId id="2147483704" r:id="rId10"/>
    <p:sldLayoutId id="2147483706" r:id="rId11"/>
  </p:sldLayoutIdLst>
  <p:txStyles>
    <p:titleStyle>
      <a:lvl1pPr algn="l" defTabSz="914377" rtl="0" eaLnBrk="1" latinLnBrk="0" hangingPunct="1">
        <a:lnSpc>
          <a:spcPct val="90000"/>
        </a:lnSpc>
        <a:spcBef>
          <a:spcPct val="0"/>
        </a:spcBef>
        <a:buNone/>
        <a:defRPr sz="4400" b="0" kern="1200">
          <a:solidFill>
            <a:srgbClr val="003087"/>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2F2F2"/>
        </a:solidFill>
        <a:effectLst/>
      </p:bgPr>
    </p:bg>
    <p:spTree>
      <p:nvGrpSpPr>
        <p:cNvPr id="1" name=""/>
        <p:cNvGrpSpPr/>
        <p:nvPr/>
      </p:nvGrpSpPr>
      <p:grpSpPr>
        <a:xfrm>
          <a:off x="0" y="0"/>
          <a:ext cx="0" cy="0"/>
          <a:chOff x="0" y="0"/>
          <a:chExt cx="0" cy="0"/>
        </a:xfrm>
      </p:grpSpPr>
      <p:sp>
        <p:nvSpPr>
          <p:cNvPr id="7" name="Rectangle 6" title="&quot;&quot;">
            <a:extLst>
              <a:ext uri="{FF2B5EF4-FFF2-40B4-BE49-F238E27FC236}">
                <a16:creationId xmlns:a16="http://schemas.microsoft.com/office/drawing/2014/main" id="{48752905-4F9E-4308-9D7D-79136CE22E29}"/>
              </a:ext>
            </a:extLst>
          </p:cNvPr>
          <p:cNvSpPr/>
          <p:nvPr userDrawn="1"/>
        </p:nvSpPr>
        <p:spPr>
          <a:xfrm>
            <a:off x="4" y="-24702"/>
            <a:ext cx="9144001" cy="89861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Pentagon 12" title="&quot;&quot;">
            <a:extLst>
              <a:ext uri="{FF2B5EF4-FFF2-40B4-BE49-F238E27FC236}">
                <a16:creationId xmlns:a16="http://schemas.microsoft.com/office/drawing/2014/main" id="{26D6B718-8D13-46EE-A2EA-3EC07DCA572F}"/>
              </a:ext>
            </a:extLst>
          </p:cNvPr>
          <p:cNvSpPr/>
          <p:nvPr userDrawn="1"/>
        </p:nvSpPr>
        <p:spPr>
          <a:xfrm>
            <a:off x="4860721" y="513145"/>
            <a:ext cx="4283280" cy="743040"/>
          </a:xfrm>
          <a:prstGeom prst="homePlate">
            <a:avLst/>
          </a:prstGeom>
          <a:solidFill>
            <a:srgbClr val="FFC6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sp>
        <p:nvSpPr>
          <p:cNvPr id="9" name="Pentagon 13" title="&quot;&quot;">
            <a:extLst>
              <a:ext uri="{FF2B5EF4-FFF2-40B4-BE49-F238E27FC236}">
                <a16:creationId xmlns:a16="http://schemas.microsoft.com/office/drawing/2014/main" id="{ED62EF45-C9C0-4413-81FE-899E260FD808}"/>
              </a:ext>
            </a:extLst>
          </p:cNvPr>
          <p:cNvSpPr/>
          <p:nvPr userDrawn="1"/>
        </p:nvSpPr>
        <p:spPr>
          <a:xfrm>
            <a:off x="4" y="365125"/>
            <a:ext cx="7111001" cy="1039080"/>
          </a:xfrm>
          <a:prstGeom prst="homePlate">
            <a:avLst/>
          </a:prstGeom>
          <a:solidFill>
            <a:srgbClr val="005CB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86061" tIns="43031" rIns="86061" bIns="43031" numCol="1" spcCol="0" rtlCol="0" fromWordArt="0" anchor="ctr" anchorCtr="0" forceAA="0" compatLnSpc="1">
            <a:prstTxWarp prst="textNoShape">
              <a:avLst/>
            </a:prstTxWarp>
            <a:noAutofit/>
          </a:bodyPr>
          <a:lstStyle/>
          <a:p>
            <a:pPr algn="ctr"/>
            <a:endParaRPr lang="en-US" sz="2259" b="1" dirty="0">
              <a:solidFill>
                <a:schemeClr val="tx1"/>
              </a:solidFill>
            </a:endParaRPr>
          </a:p>
        </p:txBody>
      </p:sp>
      <p:pic>
        <p:nvPicPr>
          <p:cNvPr id="11" name="Picture 10" title="&quot;&quot;">
            <a:extLst>
              <a:ext uri="{FF2B5EF4-FFF2-40B4-BE49-F238E27FC236}">
                <a16:creationId xmlns:a16="http://schemas.microsoft.com/office/drawing/2014/main" id="{53B8FF7F-B71D-4E67-925E-01F7866EB63E}"/>
              </a:ext>
            </a:extLst>
          </p:cNvPr>
          <p:cNvPicPr>
            <a:picLocks noChangeAspect="1"/>
          </p:cNvPicPr>
          <p:nvPr userDrawn="1"/>
        </p:nvPicPr>
        <p:blipFill rotWithShape="1">
          <a:blip r:embed="rId10">
            <a:extLst>
              <a:ext uri="{28A0092B-C50C-407E-A947-70E740481C1C}">
                <a14:useLocalDpi xmlns:a14="http://schemas.microsoft.com/office/drawing/2010/main" val="0"/>
              </a:ext>
            </a:extLst>
          </a:blip>
          <a:srcRect t="89614" b="8157"/>
          <a:stretch/>
        </p:blipFill>
        <p:spPr>
          <a:xfrm>
            <a:off x="0" y="6677034"/>
            <a:ext cx="9144000" cy="180975"/>
          </a:xfrm>
          <a:prstGeom prst="rect">
            <a:avLst/>
          </a:prstGeom>
          <a:ln>
            <a:noFill/>
          </a:ln>
        </p:spPr>
      </p:pic>
      <p:sp>
        <p:nvSpPr>
          <p:cNvPr id="2" name="Title Placeholder 1">
            <a:extLst>
              <a:ext uri="{FF2B5EF4-FFF2-40B4-BE49-F238E27FC236}">
                <a16:creationId xmlns:a16="http://schemas.microsoft.com/office/drawing/2014/main" id="{5D2D2514-FF0E-43CF-9DEC-E8FFEC1363A7}"/>
              </a:ext>
            </a:extLst>
          </p:cNvPr>
          <p:cNvSpPr>
            <a:spLocks noGrp="1"/>
          </p:cNvSpPr>
          <p:nvPr>
            <p:ph type="title"/>
          </p:nvPr>
        </p:nvSpPr>
        <p:spPr>
          <a:xfrm>
            <a:off x="628650" y="366411"/>
            <a:ext cx="7886700" cy="10424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F43C64B-EE6C-49CE-AC9C-4EF026EBE31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C643558-8669-4E59-AFD4-2D647B027985}"/>
              </a:ext>
            </a:extLst>
          </p:cNvPr>
          <p:cNvSpPr>
            <a:spLocks noGrp="1"/>
          </p:cNvSpPr>
          <p:nvPr>
            <p:ph type="dt" sz="half" idx="2"/>
          </p:nvPr>
        </p:nvSpPr>
        <p:spPr>
          <a:xfrm>
            <a:off x="628650" y="6356359"/>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05D06A-407B-46FA-A0EC-F072866C22BF}" type="datetimeFigureOut">
              <a:rPr lang="en-US" smtClean="0"/>
              <a:t>9/9/2022</a:t>
            </a:fld>
            <a:endParaRPr lang="en-US" dirty="0"/>
          </a:p>
        </p:txBody>
      </p:sp>
      <p:sp>
        <p:nvSpPr>
          <p:cNvPr id="5" name="Footer Placeholder 4">
            <a:extLst>
              <a:ext uri="{FF2B5EF4-FFF2-40B4-BE49-F238E27FC236}">
                <a16:creationId xmlns:a16="http://schemas.microsoft.com/office/drawing/2014/main" id="{C21AD61A-3E46-4A91-9409-1DF22E3CDDDD}"/>
              </a:ext>
            </a:extLst>
          </p:cNvPr>
          <p:cNvSpPr>
            <a:spLocks noGrp="1"/>
          </p:cNvSpPr>
          <p:nvPr>
            <p:ph type="ftr" sz="quarter" idx="3"/>
          </p:nvPr>
        </p:nvSpPr>
        <p:spPr>
          <a:xfrm>
            <a:off x="3028950" y="6356359"/>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65899FE-B918-439A-8725-B7C544019876}"/>
              </a:ext>
            </a:extLst>
          </p:cNvPr>
          <p:cNvSpPr>
            <a:spLocks noGrp="1"/>
          </p:cNvSpPr>
          <p:nvPr>
            <p:ph type="sldNum" sz="quarter" idx="4"/>
          </p:nvPr>
        </p:nvSpPr>
        <p:spPr>
          <a:xfrm>
            <a:off x="6457950" y="6356359"/>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6B54E4-5A71-4511-84E9-33A1CA2A9EE3}" type="slidenum">
              <a:rPr lang="en-US" smtClean="0"/>
              <a:t>‹#›</a:t>
            </a:fld>
            <a:endParaRPr lang="en-US" dirty="0"/>
          </a:p>
        </p:txBody>
      </p:sp>
      <p:cxnSp>
        <p:nvCxnSpPr>
          <p:cNvPr id="10" name="Straight Connector 22" title="&quot; &quot;">
            <a:extLst>
              <a:ext uri="{FF2B5EF4-FFF2-40B4-BE49-F238E27FC236}">
                <a16:creationId xmlns:a16="http://schemas.microsoft.com/office/drawing/2014/main" id="{6E5C70A8-3EE5-4D69-8AA3-93C6F7056F47}"/>
              </a:ext>
            </a:extLst>
          </p:cNvPr>
          <p:cNvCxnSpPr>
            <a:cxnSpLocks noChangeShapeType="1"/>
          </p:cNvCxnSpPr>
          <p:nvPr userDrawn="1"/>
        </p:nvCxnSpPr>
        <p:spPr bwMode="auto">
          <a:xfrm>
            <a:off x="-1" y="6659554"/>
            <a:ext cx="9144000" cy="0"/>
          </a:xfrm>
          <a:prstGeom prst="line">
            <a:avLst/>
          </a:prstGeom>
          <a:ln w="38100">
            <a:solidFill>
              <a:srgbClr val="FFC600"/>
            </a:solidFill>
            <a:headEnd/>
            <a:tailEnd/>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1796791"/>
      </p:ext>
    </p:extLst>
  </p:cSld>
  <p:clrMap bg1="lt1" tx1="dk1" bg2="lt2" tx2="dk2" accent1="accent1" accent2="accent2" accent3="accent3" accent4="accent4" accent5="accent5" accent6="accent6" hlink="hlink" folHlink="folHlink"/>
  <p:sldLayoutIdLst>
    <p:sldLayoutId id="2147483677" r:id="rId1"/>
    <p:sldLayoutId id="2147483685" r:id="rId2"/>
    <p:sldLayoutId id="2147483679" r:id="rId3"/>
    <p:sldLayoutId id="2147483680" r:id="rId4"/>
    <p:sldLayoutId id="2147483681" r:id="rId5"/>
    <p:sldLayoutId id="2147483682" r:id="rId6"/>
    <p:sldLayoutId id="2147483683" r:id="rId7"/>
    <p:sldLayoutId id="2147483684" r:id="rId8"/>
  </p:sldLayoutIdLst>
  <p:txStyles>
    <p:titleStyle>
      <a:lvl1pPr algn="l" defTabSz="914377" rtl="0" eaLnBrk="1" latinLnBrk="0" hangingPunct="1">
        <a:lnSpc>
          <a:spcPct val="90000"/>
        </a:lnSpc>
        <a:spcBef>
          <a:spcPct val="0"/>
        </a:spcBef>
        <a:buNone/>
        <a:defRPr sz="4400" b="1" kern="1200">
          <a:solidFill>
            <a:schemeClr val="bg1"/>
          </a:solidFill>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hyperlink" Target="https://www.dshs.texas.gov/tcr/actcr.aspx" TargetMode="Externa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hyperlink" Target="https://www.dshs.texas.gov/tcr/actcr/ACTCR-Operating-Principles.pdf"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8" Type="http://schemas.openxmlformats.org/officeDocument/2006/relationships/hyperlink" Target="https://www.dshs.texas.gov/tcr/actcr-members.aspx" TargetMode="External"/><Relationship Id="rId3" Type="http://schemas.openxmlformats.org/officeDocument/2006/relationships/hyperlink" Target="https://www.dshs.texas.gov/tcr/" TargetMode="External"/><Relationship Id="rId7" Type="http://schemas.openxmlformats.org/officeDocument/2006/relationships/hyperlink" Target="https://www.dshs.texas.gov/tcr/actcr/ACTCR-Operating-Principles.pdf" TargetMode="Externa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hyperlink" Target="https://www.dshs.texas.gov/tcr/actcr.aspx" TargetMode="External"/><Relationship Id="rId5" Type="http://schemas.openxmlformats.org/officeDocument/2006/relationships/hyperlink" Target="https://www.dshs.texas.gov/tcr/contact.aspx" TargetMode="External"/><Relationship Id="rId4" Type="http://schemas.openxmlformats.org/officeDocument/2006/relationships/hyperlink" Target="https://www.dshs.texas.gov/tcr/about.aspx" TargetMode="External"/><Relationship Id="rId9" Type="http://schemas.openxmlformats.org/officeDocument/2006/relationships/image" Target="../media/image17.jpeg"/></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69ACB0-6E40-461A-BFE3-2AD17524E41C}"/>
              </a:ext>
            </a:extLst>
          </p:cNvPr>
          <p:cNvSpPr>
            <a:spLocks noGrp="1"/>
          </p:cNvSpPr>
          <p:nvPr>
            <p:ph type="title"/>
          </p:nvPr>
        </p:nvSpPr>
        <p:spPr>
          <a:xfrm>
            <a:off x="421341" y="860611"/>
            <a:ext cx="8089247" cy="2873190"/>
          </a:xfrm>
        </p:spPr>
        <p:txBody>
          <a:bodyPr/>
          <a:lstStyle/>
          <a:p>
            <a:pPr algn="ctr"/>
            <a:r>
              <a:rPr lang="en-US" dirty="0"/>
              <a:t>Welcome New Members</a:t>
            </a:r>
          </a:p>
        </p:txBody>
      </p:sp>
      <p:sp>
        <p:nvSpPr>
          <p:cNvPr id="3" name="Text Placeholder 2">
            <a:extLst>
              <a:ext uri="{FF2B5EF4-FFF2-40B4-BE49-F238E27FC236}">
                <a16:creationId xmlns:a16="http://schemas.microsoft.com/office/drawing/2014/main" id="{808C1FA2-C060-4502-8857-1A61C6589DB7}"/>
              </a:ext>
            </a:extLst>
          </p:cNvPr>
          <p:cNvSpPr>
            <a:spLocks noGrp="1"/>
          </p:cNvSpPr>
          <p:nvPr>
            <p:ph type="body" idx="1"/>
          </p:nvPr>
        </p:nvSpPr>
        <p:spPr/>
        <p:txBody>
          <a:bodyPr/>
          <a:lstStyle/>
          <a:p>
            <a:pPr algn="ctr"/>
            <a:r>
              <a:rPr lang="en-US" dirty="0"/>
              <a:t>ACTCR Informational Meet and Greet</a:t>
            </a:r>
          </a:p>
          <a:p>
            <a:pPr algn="ctr"/>
            <a:endParaRPr lang="en-US" dirty="0"/>
          </a:p>
        </p:txBody>
      </p:sp>
    </p:spTree>
    <p:extLst>
      <p:ext uri="{BB962C8B-B14F-4D97-AF65-F5344CB8AC3E}">
        <p14:creationId xmlns:p14="http://schemas.microsoft.com/office/powerpoint/2010/main" val="242211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2215-44A5-454B-B5CA-60E56DAA4716}"/>
              </a:ext>
            </a:extLst>
          </p:cNvPr>
          <p:cNvSpPr>
            <a:spLocks noGrp="1"/>
          </p:cNvSpPr>
          <p:nvPr>
            <p:ph type="title"/>
          </p:nvPr>
        </p:nvSpPr>
        <p:spPr>
          <a:xfrm>
            <a:off x="175491" y="362310"/>
            <a:ext cx="8339859" cy="1042416"/>
          </a:xfrm>
        </p:spPr>
        <p:txBody>
          <a:bodyPr/>
          <a:lstStyle/>
          <a:p>
            <a:r>
              <a:rPr lang="en-US" dirty="0"/>
              <a:t>Problems Before ACTCR</a:t>
            </a:r>
          </a:p>
        </p:txBody>
      </p:sp>
      <p:sp>
        <p:nvSpPr>
          <p:cNvPr id="3" name="Content Placeholder 2">
            <a:extLst>
              <a:ext uri="{FF2B5EF4-FFF2-40B4-BE49-F238E27FC236}">
                <a16:creationId xmlns:a16="http://schemas.microsoft.com/office/drawing/2014/main" id="{7D63BD17-3709-4120-8E9C-293D537F06F5}"/>
              </a:ext>
            </a:extLst>
          </p:cNvPr>
          <p:cNvSpPr>
            <a:spLocks noGrp="1"/>
          </p:cNvSpPr>
          <p:nvPr>
            <p:ph idx="1"/>
          </p:nvPr>
        </p:nvSpPr>
        <p:spPr>
          <a:xfrm>
            <a:off x="402070" y="1964172"/>
            <a:ext cx="7886700" cy="4351338"/>
          </a:xfrm>
        </p:spPr>
        <p:txBody>
          <a:bodyPr/>
          <a:lstStyle/>
          <a:p>
            <a:r>
              <a:rPr lang="en-US" dirty="0"/>
              <a:t>Needs of the TCR, reporters, cancer control, and research community were not being met.</a:t>
            </a:r>
          </a:p>
          <a:p>
            <a:r>
              <a:rPr lang="en-US" dirty="0"/>
              <a:t>Diverse and sometimes conflicting point of views about goals, priorities, and the process prevented progress.</a:t>
            </a:r>
          </a:p>
          <a:p>
            <a:r>
              <a:rPr lang="en-US" dirty="0"/>
              <a:t>The TCR also desperately needed external support to gain the resources needed to become statewide and meet national data quality standards.</a:t>
            </a:r>
          </a:p>
          <a:p>
            <a:endParaRPr lang="en-US" dirty="0"/>
          </a:p>
        </p:txBody>
      </p:sp>
    </p:spTree>
    <p:extLst>
      <p:ext uri="{BB962C8B-B14F-4D97-AF65-F5344CB8AC3E}">
        <p14:creationId xmlns:p14="http://schemas.microsoft.com/office/powerpoint/2010/main" val="7483434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48F234-B35C-4BF9-98F6-559B66E4AE8D}"/>
              </a:ext>
            </a:extLst>
          </p:cNvPr>
          <p:cNvSpPr>
            <a:spLocks noGrp="1"/>
          </p:cNvSpPr>
          <p:nvPr>
            <p:ph type="title"/>
          </p:nvPr>
        </p:nvSpPr>
        <p:spPr>
          <a:xfrm>
            <a:off x="341745" y="362310"/>
            <a:ext cx="8173605" cy="1042416"/>
          </a:xfrm>
        </p:spPr>
        <p:txBody>
          <a:bodyPr/>
          <a:lstStyle/>
          <a:p>
            <a:r>
              <a:rPr lang="en-US" dirty="0"/>
              <a:t>Creation of ACTCR</a:t>
            </a:r>
          </a:p>
        </p:txBody>
      </p:sp>
      <p:sp>
        <p:nvSpPr>
          <p:cNvPr id="3" name="Content Placeholder 2">
            <a:extLst>
              <a:ext uri="{FF2B5EF4-FFF2-40B4-BE49-F238E27FC236}">
                <a16:creationId xmlns:a16="http://schemas.microsoft.com/office/drawing/2014/main" id="{AD49680F-BCB1-4149-9BBB-54D3C0AF0334}"/>
              </a:ext>
            </a:extLst>
          </p:cNvPr>
          <p:cNvSpPr>
            <a:spLocks noGrp="1"/>
          </p:cNvSpPr>
          <p:nvPr>
            <p:ph idx="1"/>
          </p:nvPr>
        </p:nvSpPr>
        <p:spPr/>
        <p:txBody>
          <a:bodyPr/>
          <a:lstStyle/>
          <a:p>
            <a:r>
              <a:rPr lang="en-US" dirty="0"/>
              <a:t>ACTCR was founded on the premise that the Texas Cancer Registry (TCR) and whole Texas cancer community needed better communication for cooperative work.</a:t>
            </a:r>
          </a:p>
          <a:p>
            <a:r>
              <a:rPr lang="en-US" dirty="0"/>
              <a:t>It began as the Texas Cancer Data Work Group in 1997.</a:t>
            </a:r>
          </a:p>
          <a:p>
            <a:r>
              <a:rPr lang="en-US" dirty="0"/>
              <a:t>In 2007 the name changed to the Advisory Committee to the Texas Cancer Registry (ACTCR)</a:t>
            </a:r>
          </a:p>
          <a:p>
            <a:r>
              <a:rPr lang="en-US" dirty="0"/>
              <a:t>This group became and remains a strong advocate for the TCR.</a:t>
            </a:r>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133899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76FEF-10B5-4633-80C7-E3EA8A4683E0}"/>
              </a:ext>
            </a:extLst>
          </p:cNvPr>
          <p:cNvSpPr>
            <a:spLocks noGrp="1"/>
          </p:cNvSpPr>
          <p:nvPr>
            <p:ph type="title"/>
          </p:nvPr>
        </p:nvSpPr>
        <p:spPr>
          <a:xfrm>
            <a:off x="0" y="362310"/>
            <a:ext cx="7104185" cy="1042416"/>
          </a:xfrm>
        </p:spPr>
        <p:txBody>
          <a:bodyPr>
            <a:normAutofit/>
          </a:bodyPr>
          <a:lstStyle/>
          <a:p>
            <a:r>
              <a:rPr lang="en-US" dirty="0"/>
              <a:t>More on ACTCR</a:t>
            </a:r>
          </a:p>
        </p:txBody>
      </p:sp>
      <p:sp>
        <p:nvSpPr>
          <p:cNvPr id="5" name="Content Placeholder 4">
            <a:extLst>
              <a:ext uri="{FF2B5EF4-FFF2-40B4-BE49-F238E27FC236}">
                <a16:creationId xmlns:a16="http://schemas.microsoft.com/office/drawing/2014/main" id="{9F837AD0-F565-40A0-9E6D-E8380C203AFC}"/>
              </a:ext>
            </a:extLst>
          </p:cNvPr>
          <p:cNvSpPr>
            <a:spLocks noGrp="1"/>
          </p:cNvSpPr>
          <p:nvPr>
            <p:ph idx="1"/>
          </p:nvPr>
        </p:nvSpPr>
        <p:spPr>
          <a:xfrm>
            <a:off x="311972" y="1825625"/>
            <a:ext cx="8203378" cy="4351338"/>
          </a:xfrm>
        </p:spPr>
        <p:txBody>
          <a:bodyPr/>
          <a:lstStyle/>
          <a:p>
            <a:r>
              <a:rPr lang="en-US" sz="2600" dirty="0"/>
              <a:t>ACTCR’s mission statement is:</a:t>
            </a:r>
          </a:p>
          <a:p>
            <a:pPr lvl="1"/>
            <a:r>
              <a:rPr lang="en-US" dirty="0"/>
              <a:t>“To advise and support the Texas Cancer Registry in achieving its mission.”</a:t>
            </a:r>
          </a:p>
          <a:p>
            <a:r>
              <a:rPr lang="en-US" sz="2600" dirty="0"/>
              <a:t>ACTCR’s vision statement is:</a:t>
            </a:r>
          </a:p>
          <a:p>
            <a:pPr lvl="1"/>
            <a:r>
              <a:rPr lang="en-US" dirty="0"/>
              <a:t>“To contribute significantly to the knowledge of cancer for use in improving the health of Texans.”</a:t>
            </a:r>
          </a:p>
          <a:p>
            <a:r>
              <a:rPr lang="en-US" sz="2600" dirty="0"/>
              <a:t>ACTCR fulfills the NPCR’s requirement for TCR to establish and regularly convene with an advisory committee.</a:t>
            </a:r>
          </a:p>
        </p:txBody>
      </p:sp>
    </p:spTree>
    <p:extLst>
      <p:ext uri="{BB962C8B-B14F-4D97-AF65-F5344CB8AC3E}">
        <p14:creationId xmlns:p14="http://schemas.microsoft.com/office/powerpoint/2010/main" val="13295315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4B6017-C62B-45E8-A797-BC0BE98EA3FE}"/>
              </a:ext>
            </a:extLst>
          </p:cNvPr>
          <p:cNvSpPr>
            <a:spLocks noGrp="1"/>
          </p:cNvSpPr>
          <p:nvPr>
            <p:ph type="title"/>
          </p:nvPr>
        </p:nvSpPr>
        <p:spPr/>
        <p:txBody>
          <a:bodyPr/>
          <a:lstStyle/>
          <a:p>
            <a:r>
              <a:rPr lang="en-US" dirty="0"/>
              <a:t>ACTCR Homepage</a:t>
            </a:r>
          </a:p>
        </p:txBody>
      </p:sp>
      <p:pic>
        <p:nvPicPr>
          <p:cNvPr id="5" name="Content Placeholder 4" descr="screenshot of ACTCR Homepage">
            <a:extLst>
              <a:ext uri="{FF2B5EF4-FFF2-40B4-BE49-F238E27FC236}">
                <a16:creationId xmlns:a16="http://schemas.microsoft.com/office/drawing/2014/main" id="{483D0BB8-1695-4C46-A3FC-073006BF31E9}"/>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l="3506" t="29660" r="2686"/>
          <a:stretch/>
        </p:blipFill>
        <p:spPr>
          <a:xfrm>
            <a:off x="98820" y="2419927"/>
            <a:ext cx="8946359" cy="3522990"/>
          </a:xfrm>
        </p:spPr>
      </p:pic>
      <p:sp>
        <p:nvSpPr>
          <p:cNvPr id="12" name="Arrow: Right 11">
            <a:extLst>
              <a:ext uri="{FF2B5EF4-FFF2-40B4-BE49-F238E27FC236}">
                <a16:creationId xmlns:a16="http://schemas.microsoft.com/office/drawing/2014/main" id="{07829957-F54D-425C-8A81-426C106EB44C}"/>
              </a:ext>
            </a:extLst>
          </p:cNvPr>
          <p:cNvSpPr/>
          <p:nvPr/>
        </p:nvSpPr>
        <p:spPr>
          <a:xfrm>
            <a:off x="2047009" y="5372100"/>
            <a:ext cx="384464" cy="197427"/>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047E79D7-3E18-4707-89D3-1BD9F71D5039}"/>
              </a:ext>
            </a:extLst>
          </p:cNvPr>
          <p:cNvPicPr>
            <a:picLocks noChangeAspect="1"/>
          </p:cNvPicPr>
          <p:nvPr/>
        </p:nvPicPr>
        <p:blipFill>
          <a:blip r:embed="rId4"/>
          <a:stretch>
            <a:fillRect/>
          </a:stretch>
        </p:blipFill>
        <p:spPr>
          <a:xfrm>
            <a:off x="2029102" y="5569527"/>
            <a:ext cx="402371" cy="237765"/>
          </a:xfrm>
          <a:prstGeom prst="rect">
            <a:avLst/>
          </a:prstGeom>
        </p:spPr>
      </p:pic>
    </p:spTree>
    <p:extLst>
      <p:ext uri="{BB962C8B-B14F-4D97-AF65-F5344CB8AC3E}">
        <p14:creationId xmlns:p14="http://schemas.microsoft.com/office/powerpoint/2010/main" val="252321643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2"/>
                  </p:tgtEl>
                </p:cond>
              </p:nextCondLst>
            </p:seq>
          </p:childTnLst>
        </p:cTn>
      </p:par>
    </p:tnLst>
    <p:bldLst>
      <p:bldP spid="12" grpId="0" animBg="1"/>
      <p:bldP spid="12"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A2F7A3F-49A7-49BF-80F2-951A0D24B0F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6066" y="3429000"/>
            <a:ext cx="3957934" cy="2955732"/>
          </a:xfrm>
          <a:prstGeom prst="rect">
            <a:avLst/>
          </a:prstGeom>
        </p:spPr>
      </p:pic>
      <p:sp>
        <p:nvSpPr>
          <p:cNvPr id="2" name="Title 1">
            <a:extLst>
              <a:ext uri="{FF2B5EF4-FFF2-40B4-BE49-F238E27FC236}">
                <a16:creationId xmlns:a16="http://schemas.microsoft.com/office/drawing/2014/main" id="{62EC1B95-AF6D-441B-83BA-65814B109B1F}"/>
              </a:ext>
            </a:extLst>
          </p:cNvPr>
          <p:cNvSpPr>
            <a:spLocks noGrp="1"/>
          </p:cNvSpPr>
          <p:nvPr>
            <p:ph type="title"/>
          </p:nvPr>
        </p:nvSpPr>
        <p:spPr>
          <a:xfrm>
            <a:off x="0" y="362310"/>
            <a:ext cx="7074040" cy="1042416"/>
          </a:xfrm>
        </p:spPr>
        <p:txBody>
          <a:bodyPr>
            <a:normAutofit/>
          </a:bodyPr>
          <a:lstStyle/>
          <a:p>
            <a:r>
              <a:rPr lang="en-US" dirty="0"/>
              <a:t>Who are ACTCR Members</a:t>
            </a:r>
          </a:p>
        </p:txBody>
      </p:sp>
      <p:sp>
        <p:nvSpPr>
          <p:cNvPr id="5" name="Content Placeholder 4">
            <a:extLst>
              <a:ext uri="{FF2B5EF4-FFF2-40B4-BE49-F238E27FC236}">
                <a16:creationId xmlns:a16="http://schemas.microsoft.com/office/drawing/2014/main" id="{60F1692F-153A-4F50-BA6A-CA75A324BFE7}"/>
              </a:ext>
            </a:extLst>
          </p:cNvPr>
          <p:cNvSpPr>
            <a:spLocks noGrp="1"/>
          </p:cNvSpPr>
          <p:nvPr>
            <p:ph idx="1"/>
          </p:nvPr>
        </p:nvSpPr>
        <p:spPr>
          <a:xfrm>
            <a:off x="376518" y="1825625"/>
            <a:ext cx="8138831" cy="4351338"/>
          </a:xfrm>
        </p:spPr>
        <p:txBody>
          <a:bodyPr>
            <a:noAutofit/>
          </a:bodyPr>
          <a:lstStyle/>
          <a:p>
            <a:pPr marL="0" indent="0">
              <a:buNone/>
            </a:pPr>
            <a:r>
              <a:rPr lang="en-US" sz="2600" dirty="0"/>
              <a:t>ACTCR members represent a variety of professionals in the cancer field in accordance with NPCR program standards.  These include reps from:</a:t>
            </a:r>
          </a:p>
          <a:p>
            <a:r>
              <a:rPr lang="en-US" sz="2600" dirty="0"/>
              <a:t>Other cancer control programs funded in whole or in part through the CDC</a:t>
            </a:r>
          </a:p>
          <a:p>
            <a:r>
              <a:rPr lang="en-US" sz="2600" dirty="0"/>
              <a:t>Hospital cancer registrars</a:t>
            </a:r>
          </a:p>
          <a:p>
            <a:r>
              <a:rPr lang="en-US" sz="2600" dirty="0"/>
              <a:t>American Cancer Society</a:t>
            </a:r>
          </a:p>
          <a:p>
            <a:r>
              <a:rPr lang="en-US" sz="2600" dirty="0"/>
              <a:t>Clinical Pathology Laboratories</a:t>
            </a:r>
          </a:p>
          <a:p>
            <a:r>
              <a:rPr lang="en-US" sz="2600" dirty="0"/>
              <a:t>Pathologists</a:t>
            </a:r>
          </a:p>
          <a:p>
            <a:r>
              <a:rPr lang="en-US" sz="2600" dirty="0"/>
              <a:t>Clinicians</a:t>
            </a:r>
          </a:p>
        </p:txBody>
      </p:sp>
    </p:spTree>
    <p:extLst>
      <p:ext uri="{BB962C8B-B14F-4D97-AF65-F5344CB8AC3E}">
        <p14:creationId xmlns:p14="http://schemas.microsoft.com/office/powerpoint/2010/main" val="3915891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31B6D-055D-4D08-A474-725312848216}"/>
              </a:ext>
            </a:extLst>
          </p:cNvPr>
          <p:cNvSpPr>
            <a:spLocks noGrp="1"/>
          </p:cNvSpPr>
          <p:nvPr>
            <p:ph type="title"/>
          </p:nvPr>
        </p:nvSpPr>
        <p:spPr>
          <a:xfrm>
            <a:off x="212942" y="362310"/>
            <a:ext cx="8302408" cy="1042416"/>
          </a:xfrm>
        </p:spPr>
        <p:txBody>
          <a:bodyPr/>
          <a:lstStyle/>
          <a:p>
            <a:r>
              <a:rPr lang="en-US" dirty="0"/>
              <a:t>ACTCR Members Page</a:t>
            </a:r>
          </a:p>
        </p:txBody>
      </p:sp>
      <p:pic>
        <p:nvPicPr>
          <p:cNvPr id="5" name="Content Placeholder 4" descr="Graphical user interface, text&#10;&#10;Description automatically generated">
            <a:extLst>
              <a:ext uri="{FF2B5EF4-FFF2-40B4-BE49-F238E27FC236}">
                <a16:creationId xmlns:a16="http://schemas.microsoft.com/office/drawing/2014/main" id="{59B0CF52-4A5E-40AB-97BE-D020A817D82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2763" t="8417"/>
          <a:stretch/>
        </p:blipFill>
        <p:spPr>
          <a:xfrm>
            <a:off x="1423121" y="1596018"/>
            <a:ext cx="6297757" cy="4769204"/>
          </a:xfrm>
        </p:spPr>
      </p:pic>
    </p:spTree>
    <p:extLst>
      <p:ext uri="{BB962C8B-B14F-4D97-AF65-F5344CB8AC3E}">
        <p14:creationId xmlns:p14="http://schemas.microsoft.com/office/powerpoint/2010/main" val="37096733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CEDF88-127B-448C-82A7-68B45EDFA1F8}"/>
              </a:ext>
            </a:extLst>
          </p:cNvPr>
          <p:cNvSpPr>
            <a:spLocks noGrp="1"/>
          </p:cNvSpPr>
          <p:nvPr>
            <p:ph type="title"/>
          </p:nvPr>
        </p:nvSpPr>
        <p:spPr>
          <a:xfrm>
            <a:off x="0" y="362309"/>
            <a:ext cx="8515350" cy="1042416"/>
          </a:xfrm>
        </p:spPr>
        <p:txBody>
          <a:bodyPr/>
          <a:lstStyle/>
          <a:p>
            <a:r>
              <a:rPr lang="en-US" dirty="0"/>
              <a:t>Expectations for Membership</a:t>
            </a:r>
          </a:p>
        </p:txBody>
      </p:sp>
      <p:sp>
        <p:nvSpPr>
          <p:cNvPr id="3" name="TextBox 2">
            <a:extLst>
              <a:ext uri="{FF2B5EF4-FFF2-40B4-BE49-F238E27FC236}">
                <a16:creationId xmlns:a16="http://schemas.microsoft.com/office/drawing/2014/main" id="{EDA4FF59-3EE8-43D5-8A45-FA5B51EF7D32}"/>
              </a:ext>
            </a:extLst>
          </p:cNvPr>
          <p:cNvSpPr txBox="1"/>
          <p:nvPr/>
        </p:nvSpPr>
        <p:spPr>
          <a:xfrm>
            <a:off x="378871" y="1602044"/>
            <a:ext cx="8386258" cy="4893647"/>
          </a:xfrm>
          <a:prstGeom prst="rect">
            <a:avLst/>
          </a:prstGeom>
          <a:noFill/>
        </p:spPr>
        <p:txBody>
          <a:bodyPr wrap="square" rtlCol="0">
            <a:spAutoFit/>
          </a:bodyPr>
          <a:lstStyle/>
          <a:p>
            <a:r>
              <a:rPr lang="en-US" sz="2400" dirty="0"/>
              <a:t>ACTCR members are expected to:</a:t>
            </a:r>
          </a:p>
          <a:p>
            <a:pPr marL="285750" indent="-285750">
              <a:buFont typeface="Arial" panose="020B0604020202020204" pitchFamily="34" charset="0"/>
              <a:buChar char="•"/>
            </a:pPr>
            <a:r>
              <a:rPr lang="en-US" sz="2400" dirty="0"/>
              <a:t>Regularly and actively attend meetings or send a substitute delegate</a:t>
            </a:r>
          </a:p>
          <a:p>
            <a:pPr marL="285750" indent="-285750">
              <a:buFont typeface="Arial" panose="020B0604020202020204" pitchFamily="34" charset="0"/>
              <a:buChar char="•"/>
            </a:pPr>
            <a:r>
              <a:rPr lang="en-US" sz="2400" dirty="0"/>
              <a:t>Provide input on matters concerning TCR</a:t>
            </a:r>
          </a:p>
          <a:p>
            <a:pPr marL="285750" indent="-285750">
              <a:buFont typeface="Arial" panose="020B0604020202020204" pitchFamily="34" charset="0"/>
              <a:buChar char="•"/>
            </a:pPr>
            <a:r>
              <a:rPr lang="en-US" sz="2400" dirty="0"/>
              <a:t>Provide letters of support to the TCR for registry funding and/or project proposals</a:t>
            </a:r>
          </a:p>
          <a:p>
            <a:pPr marL="285750" indent="-285750">
              <a:buFont typeface="Arial" panose="020B0604020202020204" pitchFamily="34" charset="0"/>
              <a:buChar char="•"/>
            </a:pPr>
            <a:r>
              <a:rPr lang="en-US" sz="2400" dirty="0"/>
              <a:t>Actively participate in any ad hoc committees or workgroups</a:t>
            </a:r>
          </a:p>
          <a:p>
            <a:pPr marL="285750" indent="-285750">
              <a:buFont typeface="Arial" panose="020B0604020202020204" pitchFamily="34" charset="0"/>
              <a:buChar char="•"/>
            </a:pPr>
            <a:r>
              <a:rPr lang="en-US" sz="2400" dirty="0"/>
              <a:t>Collaborate with fellow members</a:t>
            </a:r>
          </a:p>
          <a:p>
            <a:pPr marL="285750" indent="-285750">
              <a:buFont typeface="Arial" panose="020B0604020202020204" pitchFamily="34" charset="0"/>
              <a:buChar char="•"/>
            </a:pPr>
            <a:r>
              <a:rPr lang="en-US" sz="2400" dirty="0"/>
              <a:t>And when unable to meet these commitments, notify the Chair and/or TCR ACTCR Coordinator (</a:t>
            </a:r>
            <a:r>
              <a:rPr lang="en-US" sz="2400" i="1" dirty="0"/>
              <a:t>Kristen</a:t>
            </a:r>
            <a:r>
              <a:rPr lang="en-US" sz="2400" dirty="0"/>
              <a:t>) of your resignation.</a:t>
            </a:r>
          </a:p>
          <a:p>
            <a:endParaRPr lang="en-US" sz="2400" dirty="0"/>
          </a:p>
          <a:p>
            <a:r>
              <a:rPr lang="en-US" sz="2400" dirty="0"/>
              <a:t>Membership should not exceed 30 members and strive for balanced regional and operational representation.</a:t>
            </a:r>
          </a:p>
        </p:txBody>
      </p:sp>
    </p:spTree>
    <p:extLst>
      <p:ext uri="{BB962C8B-B14F-4D97-AF65-F5344CB8AC3E}">
        <p14:creationId xmlns:p14="http://schemas.microsoft.com/office/powerpoint/2010/main" val="23803363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53BB23-879A-4CA0-910B-82466358F001}"/>
              </a:ext>
            </a:extLst>
          </p:cNvPr>
          <p:cNvSpPr>
            <a:spLocks noGrp="1"/>
          </p:cNvSpPr>
          <p:nvPr>
            <p:ph type="title"/>
          </p:nvPr>
        </p:nvSpPr>
        <p:spPr/>
        <p:txBody>
          <a:bodyPr/>
          <a:lstStyle/>
          <a:p>
            <a:r>
              <a:rPr lang="en-US" dirty="0"/>
              <a:t>Benefits for Members</a:t>
            </a:r>
          </a:p>
        </p:txBody>
      </p:sp>
      <p:sp>
        <p:nvSpPr>
          <p:cNvPr id="3" name="Content Placeholder 2">
            <a:extLst>
              <a:ext uri="{FF2B5EF4-FFF2-40B4-BE49-F238E27FC236}">
                <a16:creationId xmlns:a16="http://schemas.microsoft.com/office/drawing/2014/main" id="{9AE78547-38F7-4D86-94C7-23D881C1FAF8}"/>
              </a:ext>
            </a:extLst>
          </p:cNvPr>
          <p:cNvSpPr>
            <a:spLocks noGrp="1"/>
          </p:cNvSpPr>
          <p:nvPr>
            <p:ph idx="1"/>
          </p:nvPr>
        </p:nvSpPr>
        <p:spPr/>
        <p:txBody>
          <a:bodyPr>
            <a:normAutofit fontScale="77500" lnSpcReduction="20000"/>
          </a:bodyPr>
          <a:lstStyle/>
          <a:p>
            <a:pPr marL="0" indent="0">
              <a:buNone/>
            </a:pPr>
            <a:r>
              <a:rPr lang="en-US" dirty="0"/>
              <a:t>How does advisory committee membership benefit members?</a:t>
            </a:r>
          </a:p>
          <a:p>
            <a:r>
              <a:rPr lang="en-US" dirty="0"/>
              <a:t>They feel as though they are custodians of an incredible valuable resource.</a:t>
            </a:r>
          </a:p>
          <a:p>
            <a:r>
              <a:rPr lang="en-US" dirty="0"/>
              <a:t>It provides an opportunity to see the “bigger picture” of cancer reporting.</a:t>
            </a:r>
          </a:p>
          <a:p>
            <a:r>
              <a:rPr lang="en-US" dirty="0"/>
              <a:t>They feel as advocates with greater strength in numbers.</a:t>
            </a:r>
          </a:p>
          <a:p>
            <a:r>
              <a:rPr lang="en-US" dirty="0"/>
              <a:t>They see a tremendous value to hear their points of view and have the opportunity to openly discuss.</a:t>
            </a:r>
          </a:p>
          <a:p>
            <a:r>
              <a:rPr lang="en-US" dirty="0"/>
              <a:t>The invaluable face-to-face dialog develops important relationships.</a:t>
            </a:r>
          </a:p>
          <a:p>
            <a:r>
              <a:rPr lang="en-US" dirty="0"/>
              <a:t>They experience the chance to contribute towards and protect a critical resource in order to be successful in their work</a:t>
            </a:r>
          </a:p>
          <a:p>
            <a:endParaRPr lang="en-US" dirty="0"/>
          </a:p>
        </p:txBody>
      </p:sp>
    </p:spTree>
    <p:extLst>
      <p:ext uri="{BB962C8B-B14F-4D97-AF65-F5344CB8AC3E}">
        <p14:creationId xmlns:p14="http://schemas.microsoft.com/office/powerpoint/2010/main" val="36311515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101D2-4C2F-4A3B-AAB8-052C77781604}"/>
              </a:ext>
            </a:extLst>
          </p:cNvPr>
          <p:cNvSpPr>
            <a:spLocks noGrp="1"/>
          </p:cNvSpPr>
          <p:nvPr>
            <p:ph type="title"/>
          </p:nvPr>
        </p:nvSpPr>
        <p:spPr>
          <a:xfrm>
            <a:off x="118872" y="362310"/>
            <a:ext cx="8396478" cy="1042416"/>
          </a:xfrm>
        </p:spPr>
        <p:txBody>
          <a:bodyPr/>
          <a:lstStyle/>
          <a:p>
            <a:r>
              <a:rPr lang="en-US" dirty="0"/>
              <a:t>Communication </a:t>
            </a:r>
          </a:p>
        </p:txBody>
      </p:sp>
      <p:sp>
        <p:nvSpPr>
          <p:cNvPr id="3" name="Content Placeholder 2">
            <a:extLst>
              <a:ext uri="{FF2B5EF4-FFF2-40B4-BE49-F238E27FC236}">
                <a16:creationId xmlns:a16="http://schemas.microsoft.com/office/drawing/2014/main" id="{4B2A9A00-71D6-4F4B-AD87-3C78A0414191}"/>
              </a:ext>
            </a:extLst>
          </p:cNvPr>
          <p:cNvSpPr>
            <a:spLocks noGrp="1"/>
          </p:cNvSpPr>
          <p:nvPr>
            <p:ph idx="1"/>
          </p:nvPr>
        </p:nvSpPr>
        <p:spPr>
          <a:xfrm>
            <a:off x="373761" y="1703936"/>
            <a:ext cx="7886700" cy="3513523"/>
          </a:xfrm>
        </p:spPr>
        <p:txBody>
          <a:bodyPr>
            <a:normAutofit/>
          </a:bodyPr>
          <a:lstStyle/>
          <a:p>
            <a:pPr marL="0" indent="0">
              <a:buNone/>
            </a:pPr>
            <a:r>
              <a:rPr lang="en-US" sz="2600" dirty="0"/>
              <a:t>Outside of the biannual meetings, communication typically consists of:</a:t>
            </a:r>
          </a:p>
          <a:p>
            <a:r>
              <a:rPr lang="en-US" sz="2600" dirty="0"/>
              <a:t>Monthly emails updating members on TCR activities</a:t>
            </a:r>
          </a:p>
          <a:p>
            <a:r>
              <a:rPr lang="en-US" sz="2600" dirty="0"/>
              <a:t>Polling for the next meeting date and notification of said date no less than 30 days before the meeting </a:t>
            </a:r>
          </a:p>
          <a:p>
            <a:r>
              <a:rPr lang="en-US" sz="2600" dirty="0"/>
              <a:t>Occasional email regarding a special project, announcement, or question that may need member’s timely feedback.</a:t>
            </a:r>
          </a:p>
        </p:txBody>
      </p:sp>
    </p:spTree>
    <p:extLst>
      <p:ext uri="{BB962C8B-B14F-4D97-AF65-F5344CB8AC3E}">
        <p14:creationId xmlns:p14="http://schemas.microsoft.com/office/powerpoint/2010/main" val="1522410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00FBFF-47FA-45F6-B3D3-6BDAC40749AE}"/>
              </a:ext>
            </a:extLst>
          </p:cNvPr>
          <p:cNvSpPr>
            <a:spLocks noGrp="1"/>
          </p:cNvSpPr>
          <p:nvPr>
            <p:ph type="title"/>
          </p:nvPr>
        </p:nvSpPr>
        <p:spPr>
          <a:xfrm>
            <a:off x="109728" y="362310"/>
            <a:ext cx="8405622" cy="1042416"/>
          </a:xfrm>
        </p:spPr>
        <p:txBody>
          <a:bodyPr/>
          <a:lstStyle/>
          <a:p>
            <a:r>
              <a:rPr lang="en-US" dirty="0"/>
              <a:t>ACTCR Meetings</a:t>
            </a:r>
          </a:p>
        </p:txBody>
      </p:sp>
      <p:sp>
        <p:nvSpPr>
          <p:cNvPr id="3" name="Content Placeholder 2">
            <a:extLst>
              <a:ext uri="{FF2B5EF4-FFF2-40B4-BE49-F238E27FC236}">
                <a16:creationId xmlns:a16="http://schemas.microsoft.com/office/drawing/2014/main" id="{C6486844-BDC2-4948-B66B-785CD4B6014F}"/>
              </a:ext>
            </a:extLst>
          </p:cNvPr>
          <p:cNvSpPr>
            <a:spLocks noGrp="1"/>
          </p:cNvSpPr>
          <p:nvPr>
            <p:ph idx="1"/>
          </p:nvPr>
        </p:nvSpPr>
        <p:spPr>
          <a:xfrm>
            <a:off x="494851" y="1642745"/>
            <a:ext cx="8020497" cy="4351338"/>
          </a:xfrm>
        </p:spPr>
        <p:txBody>
          <a:bodyPr>
            <a:normAutofit fontScale="92500" lnSpcReduction="20000"/>
          </a:bodyPr>
          <a:lstStyle/>
          <a:p>
            <a:pPr>
              <a:lnSpc>
                <a:spcPct val="120000"/>
              </a:lnSpc>
            </a:pPr>
            <a:r>
              <a:rPr lang="en-US" dirty="0"/>
              <a:t>Before meetings, members can find materials on TCR’s </a:t>
            </a:r>
            <a:r>
              <a:rPr lang="en-US" dirty="0">
                <a:hlinkClick r:id="rId3"/>
              </a:rPr>
              <a:t>ACTCR page</a:t>
            </a:r>
            <a:endParaRPr lang="en-US" dirty="0"/>
          </a:p>
          <a:p>
            <a:pPr>
              <a:lnSpc>
                <a:spcPct val="120000"/>
              </a:lnSpc>
            </a:pPr>
            <a:r>
              <a:rPr lang="en-US" dirty="0"/>
              <a:t>Meetings begin with the Chair’s introduction and any relevant member business</a:t>
            </a:r>
          </a:p>
          <a:p>
            <a:pPr>
              <a:lnSpc>
                <a:spcPct val="120000"/>
              </a:lnSpc>
            </a:pPr>
            <a:r>
              <a:rPr lang="en-US" dirty="0"/>
              <a:t>A majority of the meeting will then focus on TCR news/changes/updates, allowing members to give input and guidance</a:t>
            </a:r>
          </a:p>
          <a:p>
            <a:pPr>
              <a:lnSpc>
                <a:spcPct val="120000"/>
              </a:lnSpc>
            </a:pPr>
            <a:r>
              <a:rPr lang="en-US" dirty="0"/>
              <a:t>Meetings end with a chance for members to bring up any other related business</a:t>
            </a:r>
          </a:p>
        </p:txBody>
      </p:sp>
    </p:spTree>
    <p:extLst>
      <p:ext uri="{BB962C8B-B14F-4D97-AF65-F5344CB8AC3E}">
        <p14:creationId xmlns:p14="http://schemas.microsoft.com/office/powerpoint/2010/main" val="1484303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F8592-1A0A-4B39-81E1-96817E299C2C}"/>
              </a:ext>
            </a:extLst>
          </p:cNvPr>
          <p:cNvSpPr>
            <a:spLocks noGrp="1"/>
          </p:cNvSpPr>
          <p:nvPr>
            <p:ph type="title"/>
          </p:nvPr>
        </p:nvSpPr>
        <p:spPr>
          <a:xfrm>
            <a:off x="89646" y="362310"/>
            <a:ext cx="8425703" cy="1042416"/>
          </a:xfrm>
        </p:spPr>
        <p:txBody>
          <a:bodyPr>
            <a:normAutofit/>
          </a:bodyPr>
          <a:lstStyle/>
          <a:p>
            <a:r>
              <a:rPr lang="en-US" sz="3800" dirty="0"/>
              <a:t>Presentation Acknowledgements</a:t>
            </a:r>
          </a:p>
        </p:txBody>
      </p:sp>
      <p:sp>
        <p:nvSpPr>
          <p:cNvPr id="3" name="Content Placeholder 2">
            <a:extLst>
              <a:ext uri="{FF2B5EF4-FFF2-40B4-BE49-F238E27FC236}">
                <a16:creationId xmlns:a16="http://schemas.microsoft.com/office/drawing/2014/main" id="{910430C5-F267-47BA-8AE9-8481FDBD0881}"/>
              </a:ext>
            </a:extLst>
          </p:cNvPr>
          <p:cNvSpPr>
            <a:spLocks noGrp="1"/>
          </p:cNvSpPr>
          <p:nvPr>
            <p:ph idx="1"/>
          </p:nvPr>
        </p:nvSpPr>
        <p:spPr>
          <a:xfrm>
            <a:off x="242047" y="1613648"/>
            <a:ext cx="8659906" cy="5118847"/>
          </a:xfrm>
        </p:spPr>
        <p:txBody>
          <a:bodyPr>
            <a:normAutofit fontScale="77500" lnSpcReduction="20000"/>
          </a:bodyPr>
          <a:lstStyle/>
          <a:p>
            <a:pPr marL="0" indent="0">
              <a:buNone/>
            </a:pPr>
            <a:r>
              <a:rPr lang="en-US" b="1" dirty="0"/>
              <a:t>Federal Funding</a:t>
            </a:r>
          </a:p>
          <a:p>
            <a:r>
              <a:rPr lang="en-US" dirty="0"/>
              <a:t>We acknowledge support from the following federal agencies.</a:t>
            </a:r>
          </a:p>
          <a:p>
            <a:pPr lvl="1"/>
            <a:r>
              <a:rPr lang="en-US" dirty="0"/>
              <a:t>The Centers for Disease Control and Prevention provides financial support under Cooperative Agreement #1NU58DP007140. The contents of this presentation are solely the responsibility of the authors and do not necessarily represent the official views of the CDC or US Department of Health and Human Services.</a:t>
            </a:r>
          </a:p>
          <a:p>
            <a:pPr lvl="1"/>
            <a:r>
              <a:rPr lang="en-US" dirty="0"/>
              <a:t>The National Cancer Institute’s Surveillance, Epidemiology and End Results Program provides financial support under Contract #75N91021D00011.</a:t>
            </a:r>
          </a:p>
          <a:p>
            <a:pPr marL="0" indent="0">
              <a:buNone/>
            </a:pPr>
            <a:r>
              <a:rPr lang="en-US" b="1" dirty="0"/>
              <a:t>State Agency Funding</a:t>
            </a:r>
          </a:p>
          <a:p>
            <a:r>
              <a:rPr lang="en-US" dirty="0"/>
              <a:t>We acknowledge support from the following Texas state agencies.</a:t>
            </a:r>
          </a:p>
          <a:p>
            <a:pPr lvl="1"/>
            <a:r>
              <a:rPr lang="en-US" dirty="0"/>
              <a:t>Texas Department of State Health Services</a:t>
            </a:r>
          </a:p>
          <a:p>
            <a:pPr lvl="1"/>
            <a:r>
              <a:rPr lang="en-US" dirty="0"/>
              <a:t>Cancer Prevention and Research Institute of Texas </a:t>
            </a:r>
          </a:p>
          <a:p>
            <a:pPr marL="0" indent="0">
              <a:buNone/>
            </a:pPr>
            <a:r>
              <a:rPr lang="en-US" b="1" dirty="0"/>
              <a:t>Additional Acknowledgments</a:t>
            </a:r>
          </a:p>
          <a:p>
            <a:r>
              <a:rPr lang="en-US" dirty="0"/>
              <a:t>The TCR also thanks all cancer reporters for their hard work and collaboration. Cancer reporters help us meet national high quality and timeliness standards and enable us to serve as the primary source of cancer data in Texas.</a:t>
            </a:r>
          </a:p>
          <a:p>
            <a:endParaRPr lang="en-US" dirty="0"/>
          </a:p>
        </p:txBody>
      </p:sp>
    </p:spTree>
    <p:extLst>
      <p:ext uri="{BB962C8B-B14F-4D97-AF65-F5344CB8AC3E}">
        <p14:creationId xmlns:p14="http://schemas.microsoft.com/office/powerpoint/2010/main" val="15362507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6D4D55-ECC1-4B0B-A0D8-7B943C539771}"/>
              </a:ext>
            </a:extLst>
          </p:cNvPr>
          <p:cNvSpPr>
            <a:spLocks noGrp="1"/>
          </p:cNvSpPr>
          <p:nvPr>
            <p:ph type="title"/>
          </p:nvPr>
        </p:nvSpPr>
        <p:spPr>
          <a:xfrm>
            <a:off x="325677" y="362310"/>
            <a:ext cx="8189673" cy="1042416"/>
          </a:xfrm>
        </p:spPr>
        <p:txBody>
          <a:bodyPr/>
          <a:lstStyle/>
          <a:p>
            <a:r>
              <a:rPr lang="en-US" dirty="0"/>
              <a:t>Materials for Meetings</a:t>
            </a:r>
          </a:p>
        </p:txBody>
      </p:sp>
      <p:pic>
        <p:nvPicPr>
          <p:cNvPr id="5" name="Content Placeholder 4" descr="Graphical user interface, text, application&#10;&#10;Description automatically generated">
            <a:extLst>
              <a:ext uri="{FF2B5EF4-FFF2-40B4-BE49-F238E27FC236}">
                <a16:creationId xmlns:a16="http://schemas.microsoft.com/office/drawing/2014/main" id="{6038DFC1-B998-4BCF-B3DB-E0D01C47D272}"/>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4563" t="9343"/>
          <a:stretch/>
        </p:blipFill>
        <p:spPr>
          <a:xfrm>
            <a:off x="938701" y="1517505"/>
            <a:ext cx="7266598" cy="4856747"/>
          </a:xfrm>
        </p:spPr>
      </p:pic>
      <p:sp>
        <p:nvSpPr>
          <p:cNvPr id="6" name="Arrow: Bent-Up 5">
            <a:extLst>
              <a:ext uri="{FF2B5EF4-FFF2-40B4-BE49-F238E27FC236}">
                <a16:creationId xmlns:a16="http://schemas.microsoft.com/office/drawing/2014/main" id="{F248F4AA-3842-4E63-8B2F-640582D60216}"/>
              </a:ext>
            </a:extLst>
          </p:cNvPr>
          <p:cNvSpPr/>
          <p:nvPr/>
        </p:nvSpPr>
        <p:spPr>
          <a:xfrm rot="5400000">
            <a:off x="791320" y="5105512"/>
            <a:ext cx="712694" cy="799912"/>
          </a:xfrm>
          <a:prstGeom prst="bentUpArrow">
            <a:avLst>
              <a:gd name="adj1" fmla="val 25000"/>
              <a:gd name="adj2" fmla="val 22364"/>
              <a:gd name="adj3" fmla="val 25000"/>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9" name="Arrow: Bent 8">
            <a:extLst>
              <a:ext uri="{FF2B5EF4-FFF2-40B4-BE49-F238E27FC236}">
                <a16:creationId xmlns:a16="http://schemas.microsoft.com/office/drawing/2014/main" id="{30D9CF4A-BEEE-4E95-A717-384BF96FB794}"/>
              </a:ext>
            </a:extLst>
          </p:cNvPr>
          <p:cNvSpPr/>
          <p:nvPr/>
        </p:nvSpPr>
        <p:spPr>
          <a:xfrm>
            <a:off x="747711" y="4627801"/>
            <a:ext cx="799912" cy="712694"/>
          </a:xfrm>
          <a:prstGeom prst="bentArrow">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229108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0A139-2816-46BD-83F5-AFFBBC0FEBD2}"/>
              </a:ext>
            </a:extLst>
          </p:cNvPr>
          <p:cNvSpPr>
            <a:spLocks noGrp="1"/>
          </p:cNvSpPr>
          <p:nvPr>
            <p:ph type="title"/>
          </p:nvPr>
        </p:nvSpPr>
        <p:spPr>
          <a:xfrm>
            <a:off x="210312" y="362310"/>
            <a:ext cx="8305037" cy="1042416"/>
          </a:xfrm>
        </p:spPr>
        <p:txBody>
          <a:bodyPr/>
          <a:lstStyle/>
          <a:p>
            <a:r>
              <a:rPr lang="en-US" dirty="0"/>
              <a:t>Chair and Vice Chair</a:t>
            </a:r>
          </a:p>
        </p:txBody>
      </p:sp>
      <p:sp>
        <p:nvSpPr>
          <p:cNvPr id="3" name="Content Placeholder 2">
            <a:extLst>
              <a:ext uri="{FF2B5EF4-FFF2-40B4-BE49-F238E27FC236}">
                <a16:creationId xmlns:a16="http://schemas.microsoft.com/office/drawing/2014/main" id="{BBB98623-12D8-41E4-B705-69943B503536}"/>
              </a:ext>
            </a:extLst>
          </p:cNvPr>
          <p:cNvSpPr>
            <a:spLocks noGrp="1"/>
          </p:cNvSpPr>
          <p:nvPr>
            <p:ph idx="1"/>
          </p:nvPr>
        </p:nvSpPr>
        <p:spPr>
          <a:xfrm>
            <a:off x="473335" y="1943100"/>
            <a:ext cx="7934437" cy="4021282"/>
          </a:xfrm>
        </p:spPr>
        <p:txBody>
          <a:bodyPr>
            <a:normAutofit/>
          </a:bodyPr>
          <a:lstStyle/>
          <a:p>
            <a:pPr>
              <a:lnSpc>
                <a:spcPct val="100000"/>
              </a:lnSpc>
            </a:pPr>
            <a:r>
              <a:rPr lang="en-US" sz="2600" dirty="0"/>
              <a:t>The Chair presides over meetings, the Vice Chair presides when the Chair is unavailable.</a:t>
            </a:r>
          </a:p>
          <a:p>
            <a:pPr>
              <a:lnSpc>
                <a:spcPct val="100000"/>
              </a:lnSpc>
            </a:pPr>
            <a:r>
              <a:rPr lang="en-US" sz="2600" dirty="0"/>
              <a:t>Chair terms last two meetings (around one year) and the Vice Chair becomes Chair.</a:t>
            </a:r>
          </a:p>
          <a:p>
            <a:pPr>
              <a:lnSpc>
                <a:spcPct val="100000"/>
              </a:lnSpc>
            </a:pPr>
            <a:r>
              <a:rPr lang="en-US" sz="2600" dirty="0"/>
              <a:t>Before the Vice Chair becomes Chair, there are a set of procedures in place to ensure that a new Vice Chair is chosen and has accepted the position.  For more info on this, see Article VII Section 1 in the </a:t>
            </a:r>
            <a:r>
              <a:rPr lang="en-US" sz="2600" dirty="0">
                <a:hlinkClick r:id="rId3"/>
              </a:rPr>
              <a:t>ACTCR Operating Principles</a:t>
            </a:r>
            <a:r>
              <a:rPr lang="en-US" sz="2600" dirty="0"/>
              <a:t>.</a:t>
            </a:r>
          </a:p>
          <a:p>
            <a:pPr>
              <a:lnSpc>
                <a:spcPct val="150000"/>
              </a:lnSpc>
            </a:pPr>
            <a:endParaRPr lang="en-US" sz="2200" dirty="0"/>
          </a:p>
        </p:txBody>
      </p:sp>
    </p:spTree>
    <p:extLst>
      <p:ext uri="{BB962C8B-B14F-4D97-AF65-F5344CB8AC3E}">
        <p14:creationId xmlns:p14="http://schemas.microsoft.com/office/powerpoint/2010/main" val="8937828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9F1A2-57FF-4BD3-B754-89CA6A1FA9C9}"/>
              </a:ext>
            </a:extLst>
          </p:cNvPr>
          <p:cNvSpPr>
            <a:spLocks noGrp="1"/>
          </p:cNvSpPr>
          <p:nvPr>
            <p:ph type="title"/>
          </p:nvPr>
        </p:nvSpPr>
        <p:spPr>
          <a:xfrm>
            <a:off x="137786" y="362310"/>
            <a:ext cx="8377564" cy="1042416"/>
          </a:xfrm>
        </p:spPr>
        <p:txBody>
          <a:bodyPr/>
          <a:lstStyle/>
          <a:p>
            <a:r>
              <a:rPr lang="en-US" dirty="0"/>
              <a:t>ACTCR Operating Principles</a:t>
            </a:r>
          </a:p>
        </p:txBody>
      </p:sp>
      <p:pic>
        <p:nvPicPr>
          <p:cNvPr id="5" name="Content Placeholder 4" descr="Graphical user interface, text, application, Word&#10;&#10;Description automatically generated">
            <a:extLst>
              <a:ext uri="{FF2B5EF4-FFF2-40B4-BE49-F238E27FC236}">
                <a16:creationId xmlns:a16="http://schemas.microsoft.com/office/drawing/2014/main" id="{1564F4D6-009D-425F-86F5-D259F4673C8F}"/>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26547" t="6469" r="1172"/>
          <a:stretch/>
        </p:blipFill>
        <p:spPr>
          <a:xfrm>
            <a:off x="1454790" y="1511116"/>
            <a:ext cx="6234420" cy="5092151"/>
          </a:xfrm>
        </p:spPr>
      </p:pic>
    </p:spTree>
    <p:extLst>
      <p:ext uri="{BB962C8B-B14F-4D97-AF65-F5344CB8AC3E}">
        <p14:creationId xmlns:p14="http://schemas.microsoft.com/office/powerpoint/2010/main" val="349967645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D04CC-BCB4-4ECE-88E9-FBBE49ACA03A}"/>
              </a:ext>
            </a:extLst>
          </p:cNvPr>
          <p:cNvSpPr>
            <a:spLocks noGrp="1"/>
          </p:cNvSpPr>
          <p:nvPr>
            <p:ph type="title"/>
          </p:nvPr>
        </p:nvSpPr>
        <p:spPr>
          <a:xfrm>
            <a:off x="107576" y="362310"/>
            <a:ext cx="8407774" cy="1042416"/>
          </a:xfrm>
        </p:spPr>
        <p:txBody>
          <a:bodyPr>
            <a:normAutofit/>
          </a:bodyPr>
          <a:lstStyle/>
          <a:p>
            <a:r>
              <a:rPr lang="en-US" sz="4000" dirty="0"/>
              <a:t>Chair and Vice Chair Cont’d</a:t>
            </a:r>
          </a:p>
        </p:txBody>
      </p:sp>
      <p:sp>
        <p:nvSpPr>
          <p:cNvPr id="3" name="Content Placeholder 2">
            <a:extLst>
              <a:ext uri="{FF2B5EF4-FFF2-40B4-BE49-F238E27FC236}">
                <a16:creationId xmlns:a16="http://schemas.microsoft.com/office/drawing/2014/main" id="{3D79DA25-AC3A-4ACC-B600-5F8402F7CD73}"/>
              </a:ext>
            </a:extLst>
          </p:cNvPr>
          <p:cNvSpPr>
            <a:spLocks noGrp="1"/>
          </p:cNvSpPr>
          <p:nvPr>
            <p:ph idx="1"/>
          </p:nvPr>
        </p:nvSpPr>
        <p:spPr>
          <a:xfrm>
            <a:off x="322729" y="2036619"/>
            <a:ext cx="8192621" cy="4459070"/>
          </a:xfrm>
        </p:spPr>
        <p:txBody>
          <a:bodyPr>
            <a:normAutofit/>
          </a:bodyPr>
          <a:lstStyle/>
          <a:p>
            <a:r>
              <a:rPr lang="en-US" sz="2600" dirty="0"/>
              <a:t>After six months, former officers become eligible to serve again, but it is highly encouraged that they provide informal leadership due to their experience.</a:t>
            </a:r>
          </a:p>
          <a:p>
            <a:r>
              <a:rPr lang="en-US" sz="2600" dirty="0"/>
              <a:t>Members interested in becoming Vice Chair without being nominated can express this in writing to the TCR ACTCR Coordinator (</a:t>
            </a:r>
            <a:r>
              <a:rPr lang="en-US" sz="2600" i="1" dirty="0"/>
              <a:t>Kristen</a:t>
            </a:r>
            <a:r>
              <a:rPr lang="en-US" sz="2600" dirty="0"/>
              <a:t>).</a:t>
            </a:r>
          </a:p>
        </p:txBody>
      </p:sp>
    </p:spTree>
    <p:extLst>
      <p:ext uri="{BB962C8B-B14F-4D97-AF65-F5344CB8AC3E}">
        <p14:creationId xmlns:p14="http://schemas.microsoft.com/office/powerpoint/2010/main" val="2507697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95796F-D326-47D4-96C6-F3FBC1646761}"/>
              </a:ext>
            </a:extLst>
          </p:cNvPr>
          <p:cNvSpPr>
            <a:spLocks noGrp="1"/>
          </p:cNvSpPr>
          <p:nvPr>
            <p:ph type="title"/>
          </p:nvPr>
        </p:nvSpPr>
        <p:spPr>
          <a:xfrm>
            <a:off x="0" y="362310"/>
            <a:ext cx="8515350" cy="1042416"/>
          </a:xfrm>
        </p:spPr>
        <p:txBody>
          <a:bodyPr>
            <a:normAutofit/>
          </a:bodyPr>
          <a:lstStyle/>
          <a:p>
            <a:r>
              <a:rPr lang="en-US" sz="3600" dirty="0"/>
              <a:t> Voting</a:t>
            </a:r>
          </a:p>
        </p:txBody>
      </p:sp>
      <p:sp>
        <p:nvSpPr>
          <p:cNvPr id="3" name="Content Placeholder 2">
            <a:extLst>
              <a:ext uri="{FF2B5EF4-FFF2-40B4-BE49-F238E27FC236}">
                <a16:creationId xmlns:a16="http://schemas.microsoft.com/office/drawing/2014/main" id="{27510252-5F32-462E-A9A3-F7721A67DAE9}"/>
              </a:ext>
            </a:extLst>
          </p:cNvPr>
          <p:cNvSpPr>
            <a:spLocks noGrp="1"/>
          </p:cNvSpPr>
          <p:nvPr>
            <p:ph idx="1"/>
          </p:nvPr>
        </p:nvSpPr>
        <p:spPr>
          <a:xfrm>
            <a:off x="333487" y="1592132"/>
            <a:ext cx="8181863" cy="4584831"/>
          </a:xfrm>
        </p:spPr>
        <p:txBody>
          <a:bodyPr>
            <a:normAutofit/>
          </a:bodyPr>
          <a:lstStyle/>
          <a:p>
            <a:r>
              <a:rPr lang="en-US" sz="2600" dirty="0"/>
              <a:t>Any member can request a vote on an opinion, preference, or advice on any relevant business item.</a:t>
            </a:r>
          </a:p>
          <a:p>
            <a:r>
              <a:rPr lang="en-US" sz="2600" dirty="0"/>
              <a:t>One vote per member, if member is unavailable may have appointed delegate vote instead.</a:t>
            </a:r>
          </a:p>
          <a:p>
            <a:r>
              <a:rPr lang="en-US" sz="2600" dirty="0"/>
              <a:t>If a vote is cast during a meeting, all attendees can vote, absentee voting may be allowed for those not in attendance depending on the subject.</a:t>
            </a:r>
          </a:p>
          <a:p>
            <a:r>
              <a:rPr lang="en-US" sz="2600" dirty="0"/>
              <a:t>Some votes may take place between meetings as long as all members are informed with a deadline to cast by at least seven days away from notification.</a:t>
            </a:r>
          </a:p>
          <a:p>
            <a:pPr marL="0" indent="0">
              <a:buNone/>
            </a:pPr>
            <a:endParaRPr lang="en-US" dirty="0"/>
          </a:p>
        </p:txBody>
      </p:sp>
    </p:spTree>
    <p:extLst>
      <p:ext uri="{BB962C8B-B14F-4D97-AF65-F5344CB8AC3E}">
        <p14:creationId xmlns:p14="http://schemas.microsoft.com/office/powerpoint/2010/main" val="14470075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333DE-B375-4F5E-A5F6-C98791C53DD0}"/>
              </a:ext>
            </a:extLst>
          </p:cNvPr>
          <p:cNvSpPr>
            <a:spLocks noGrp="1"/>
          </p:cNvSpPr>
          <p:nvPr>
            <p:ph type="title"/>
          </p:nvPr>
        </p:nvSpPr>
        <p:spPr>
          <a:xfrm>
            <a:off x="121024" y="362310"/>
            <a:ext cx="8394326" cy="1042416"/>
          </a:xfrm>
        </p:spPr>
        <p:txBody>
          <a:bodyPr/>
          <a:lstStyle/>
          <a:p>
            <a:r>
              <a:rPr lang="en-US" dirty="0"/>
              <a:t>Current Priorities for Focus</a:t>
            </a:r>
          </a:p>
        </p:txBody>
      </p:sp>
      <p:sp>
        <p:nvSpPr>
          <p:cNvPr id="3" name="Content Placeholder 2">
            <a:extLst>
              <a:ext uri="{FF2B5EF4-FFF2-40B4-BE49-F238E27FC236}">
                <a16:creationId xmlns:a16="http://schemas.microsoft.com/office/drawing/2014/main" id="{3E3256D5-1893-4E90-96EF-E293BE0AAD00}"/>
              </a:ext>
            </a:extLst>
          </p:cNvPr>
          <p:cNvSpPr>
            <a:spLocks noGrp="1"/>
          </p:cNvSpPr>
          <p:nvPr>
            <p:ph idx="1"/>
          </p:nvPr>
        </p:nvSpPr>
        <p:spPr/>
        <p:txBody>
          <a:bodyPr/>
          <a:lstStyle/>
          <a:p>
            <a:r>
              <a:rPr lang="en-US" dirty="0"/>
              <a:t>SEER start up activities</a:t>
            </a:r>
          </a:p>
          <a:p>
            <a:pPr lvl="1"/>
            <a:r>
              <a:rPr lang="en-US" dirty="0"/>
              <a:t>Learning new SEER requirements</a:t>
            </a:r>
          </a:p>
          <a:p>
            <a:pPr lvl="1"/>
            <a:r>
              <a:rPr lang="en-US" dirty="0"/>
              <a:t>Preparing for 2022 new SEER data items</a:t>
            </a:r>
          </a:p>
          <a:p>
            <a:pPr lvl="1"/>
            <a:r>
              <a:rPr lang="en-US" dirty="0"/>
              <a:t>Adding 10 new staff positions</a:t>
            </a:r>
          </a:p>
          <a:p>
            <a:pPr lvl="1"/>
            <a:r>
              <a:rPr lang="en-US" dirty="0"/>
              <a:t>Moving to SEER*DMS </a:t>
            </a:r>
          </a:p>
          <a:p>
            <a:r>
              <a:rPr lang="en-US" dirty="0"/>
              <a:t>Annual SEER, NPCR-CDC, and NAACCR data submissions</a:t>
            </a:r>
          </a:p>
          <a:p>
            <a:r>
              <a:rPr lang="en-US" dirty="0"/>
              <a:t>Planning transition back from full-time telework to the office</a:t>
            </a:r>
          </a:p>
          <a:p>
            <a:endParaRPr lang="en-US" dirty="0"/>
          </a:p>
        </p:txBody>
      </p:sp>
    </p:spTree>
    <p:extLst>
      <p:ext uri="{BB962C8B-B14F-4D97-AF65-F5344CB8AC3E}">
        <p14:creationId xmlns:p14="http://schemas.microsoft.com/office/powerpoint/2010/main" val="23571863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2F681-FEE7-467B-B03B-7F5EFD390E67}"/>
              </a:ext>
            </a:extLst>
          </p:cNvPr>
          <p:cNvSpPr>
            <a:spLocks noGrp="1"/>
          </p:cNvSpPr>
          <p:nvPr>
            <p:ph type="title"/>
          </p:nvPr>
        </p:nvSpPr>
        <p:spPr>
          <a:xfrm>
            <a:off x="628650" y="360275"/>
            <a:ext cx="7886700" cy="1042416"/>
          </a:xfrm>
        </p:spPr>
        <p:txBody>
          <a:bodyPr anchor="ctr">
            <a:normAutofit/>
          </a:bodyPr>
          <a:lstStyle/>
          <a:p>
            <a:r>
              <a:rPr lang="en-US"/>
              <a:t>Helpful Materials Links</a:t>
            </a:r>
          </a:p>
        </p:txBody>
      </p:sp>
      <p:sp>
        <p:nvSpPr>
          <p:cNvPr id="3" name="Content Placeholder 2">
            <a:extLst>
              <a:ext uri="{FF2B5EF4-FFF2-40B4-BE49-F238E27FC236}">
                <a16:creationId xmlns:a16="http://schemas.microsoft.com/office/drawing/2014/main" id="{C5AE01B4-C81D-494D-A92F-676765E72A5A}"/>
              </a:ext>
            </a:extLst>
          </p:cNvPr>
          <p:cNvSpPr>
            <a:spLocks noGrp="1"/>
          </p:cNvSpPr>
          <p:nvPr>
            <p:ph sz="half" idx="1"/>
          </p:nvPr>
        </p:nvSpPr>
        <p:spPr>
          <a:xfrm>
            <a:off x="322728" y="1825625"/>
            <a:ext cx="4192121" cy="4351338"/>
          </a:xfrm>
        </p:spPr>
        <p:txBody>
          <a:bodyPr>
            <a:normAutofit/>
          </a:bodyPr>
          <a:lstStyle/>
          <a:p>
            <a:pPr marL="0" indent="0">
              <a:buNone/>
            </a:pPr>
            <a:r>
              <a:rPr lang="en-US" dirty="0">
                <a:hlinkClick r:id="rId3"/>
              </a:rPr>
              <a:t>TCR Homepage</a:t>
            </a:r>
            <a:endParaRPr lang="en-US" dirty="0"/>
          </a:p>
          <a:p>
            <a:pPr marL="0" indent="0">
              <a:buNone/>
            </a:pPr>
            <a:r>
              <a:rPr lang="en-US" dirty="0">
                <a:hlinkClick r:id="rId4"/>
              </a:rPr>
              <a:t>About TCR Page</a:t>
            </a:r>
            <a:endParaRPr lang="en-US" dirty="0"/>
          </a:p>
          <a:p>
            <a:pPr marL="0" indent="0">
              <a:buNone/>
            </a:pPr>
            <a:r>
              <a:rPr lang="en-US" dirty="0">
                <a:hlinkClick r:id="rId5"/>
              </a:rPr>
              <a:t>TCR Contact Us</a:t>
            </a:r>
            <a:endParaRPr lang="en-US" dirty="0"/>
          </a:p>
          <a:p>
            <a:pPr marL="0" indent="0">
              <a:buNone/>
            </a:pPr>
            <a:r>
              <a:rPr lang="en-US" dirty="0">
                <a:hlinkClick r:id="rId6"/>
              </a:rPr>
              <a:t>ACTCR Page</a:t>
            </a:r>
            <a:endParaRPr lang="en-US" dirty="0"/>
          </a:p>
          <a:p>
            <a:pPr marL="0" indent="0">
              <a:buNone/>
            </a:pPr>
            <a:r>
              <a:rPr lang="en-US" dirty="0">
                <a:hlinkClick r:id="rId7"/>
              </a:rPr>
              <a:t>ACTCR Operating Principles</a:t>
            </a:r>
            <a:endParaRPr lang="en-US" dirty="0"/>
          </a:p>
          <a:p>
            <a:pPr marL="0" indent="0">
              <a:buNone/>
            </a:pPr>
            <a:r>
              <a:rPr lang="en-US" dirty="0">
                <a:hlinkClick r:id="rId8"/>
              </a:rPr>
              <a:t>ACTCR Members Page</a:t>
            </a:r>
            <a:endParaRPr lang="en-US" dirty="0"/>
          </a:p>
        </p:txBody>
      </p:sp>
      <p:pic>
        <p:nvPicPr>
          <p:cNvPr id="5" name="Picture 4" descr="A person wearing a garment&#10;&#10;Description automatically generated with low confidence">
            <a:extLst>
              <a:ext uri="{FF2B5EF4-FFF2-40B4-BE49-F238E27FC236}">
                <a16:creationId xmlns:a16="http://schemas.microsoft.com/office/drawing/2014/main" id="{BC493CAE-6018-4CC3-A975-6E252F514738}"/>
              </a:ext>
            </a:extLst>
          </p:cNvPr>
          <p:cNvPicPr>
            <a:picLocks noChangeAspect="1"/>
          </p:cNvPicPr>
          <p:nvPr/>
        </p:nvPicPr>
        <p:blipFill rotWithShape="1">
          <a:blip r:embed="rId9">
            <a:extLst>
              <a:ext uri="{28A0092B-C50C-407E-A947-70E740481C1C}">
                <a14:useLocalDpi xmlns:a14="http://schemas.microsoft.com/office/drawing/2010/main" val="0"/>
              </a:ext>
            </a:extLst>
          </a:blip>
          <a:srcRect t="20748" r="-2" b="3671"/>
          <a:stretch/>
        </p:blipFill>
        <p:spPr>
          <a:xfrm>
            <a:off x="4629148" y="1825623"/>
            <a:ext cx="3886201" cy="4351339"/>
          </a:xfrm>
          <a:prstGeom prst="rect">
            <a:avLst/>
          </a:prstGeom>
          <a:noFill/>
        </p:spPr>
      </p:pic>
    </p:spTree>
    <p:extLst>
      <p:ext uri="{BB962C8B-B14F-4D97-AF65-F5344CB8AC3E}">
        <p14:creationId xmlns:p14="http://schemas.microsoft.com/office/powerpoint/2010/main" val="2276299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4812B4-E778-45A5-B5AA-DC390BFC188A}"/>
              </a:ext>
            </a:extLst>
          </p:cNvPr>
          <p:cNvSpPr>
            <a:spLocks noGrp="1"/>
          </p:cNvSpPr>
          <p:nvPr>
            <p:ph type="title"/>
          </p:nvPr>
        </p:nvSpPr>
        <p:spPr>
          <a:xfrm>
            <a:off x="516368" y="362310"/>
            <a:ext cx="5238974" cy="1042416"/>
          </a:xfrm>
        </p:spPr>
        <p:txBody>
          <a:bodyPr/>
          <a:lstStyle/>
          <a:p>
            <a:r>
              <a:rPr lang="en-US" dirty="0"/>
              <a:t>Q &amp; A</a:t>
            </a:r>
          </a:p>
        </p:txBody>
      </p:sp>
      <p:pic>
        <p:nvPicPr>
          <p:cNvPr id="4" name="Content Placeholder 3">
            <a:extLst>
              <a:ext uri="{FF2B5EF4-FFF2-40B4-BE49-F238E27FC236}">
                <a16:creationId xmlns:a16="http://schemas.microsoft.com/office/drawing/2014/main" id="{34010032-BC54-4C49-9B65-BD607AC5E617}"/>
              </a:ext>
            </a:extLst>
          </p:cNvPr>
          <p:cNvPicPr>
            <a:picLocks noGrp="1" noChangeAspect="1"/>
          </p:cNvPicPr>
          <p:nvPr>
            <p:ph idx="1"/>
          </p:nvPr>
        </p:nvPicPr>
        <p:blipFill>
          <a:blip r:embed="rId2"/>
          <a:stretch>
            <a:fillRect/>
          </a:stretch>
        </p:blipFill>
        <p:spPr>
          <a:xfrm>
            <a:off x="1418379" y="1825625"/>
            <a:ext cx="6307242" cy="4351338"/>
          </a:xfrm>
          <a:prstGeom prst="rect">
            <a:avLst/>
          </a:prstGeom>
        </p:spPr>
      </p:pic>
    </p:spTree>
    <p:extLst>
      <p:ext uri="{BB962C8B-B14F-4D97-AF65-F5344CB8AC3E}">
        <p14:creationId xmlns:p14="http://schemas.microsoft.com/office/powerpoint/2010/main" val="37978666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3A273-AFEF-457F-9C76-E5AF74863D3E}"/>
              </a:ext>
            </a:extLst>
          </p:cNvPr>
          <p:cNvSpPr>
            <a:spLocks noGrp="1"/>
          </p:cNvSpPr>
          <p:nvPr>
            <p:ph type="title"/>
          </p:nvPr>
        </p:nvSpPr>
        <p:spPr>
          <a:xfrm>
            <a:off x="322728" y="362310"/>
            <a:ext cx="8192621" cy="1042416"/>
          </a:xfrm>
        </p:spPr>
        <p:txBody>
          <a:bodyPr>
            <a:noAutofit/>
          </a:bodyPr>
          <a:lstStyle/>
          <a:p>
            <a:r>
              <a:rPr lang="en-US" sz="3300" dirty="0"/>
              <a:t>What We’ll Cover</a:t>
            </a:r>
          </a:p>
        </p:txBody>
      </p:sp>
      <p:sp>
        <p:nvSpPr>
          <p:cNvPr id="3" name="TextBox 2">
            <a:extLst>
              <a:ext uri="{FF2B5EF4-FFF2-40B4-BE49-F238E27FC236}">
                <a16:creationId xmlns:a16="http://schemas.microsoft.com/office/drawing/2014/main" id="{41161E38-1167-4EA4-9EED-CC3F94D0E28D}"/>
              </a:ext>
            </a:extLst>
          </p:cNvPr>
          <p:cNvSpPr txBox="1"/>
          <p:nvPr/>
        </p:nvSpPr>
        <p:spPr>
          <a:xfrm>
            <a:off x="322728" y="1581374"/>
            <a:ext cx="8192621" cy="3693319"/>
          </a:xfrm>
          <a:prstGeom prst="rect">
            <a:avLst/>
          </a:prstGeom>
          <a:noFill/>
        </p:spPr>
        <p:txBody>
          <a:bodyPr wrap="square" rtlCol="0">
            <a:spAutoFit/>
          </a:bodyPr>
          <a:lstStyle/>
          <a:p>
            <a:pPr marL="285750" indent="-285750">
              <a:buFont typeface="Arial" panose="020B0604020202020204" pitchFamily="34" charset="0"/>
              <a:buChar char="•"/>
            </a:pPr>
            <a:r>
              <a:rPr lang="en-US" sz="2600" dirty="0"/>
              <a:t>Who is TCR</a:t>
            </a:r>
          </a:p>
          <a:p>
            <a:pPr marL="285750" indent="-285750">
              <a:buFont typeface="Arial" panose="020B0604020202020204" pitchFamily="34" charset="0"/>
              <a:buChar char="•"/>
            </a:pPr>
            <a:r>
              <a:rPr lang="en-US" sz="2600" dirty="0"/>
              <a:t>What is ACTCR</a:t>
            </a:r>
          </a:p>
          <a:p>
            <a:pPr marL="285750" indent="-285750">
              <a:buFont typeface="Arial" panose="020B0604020202020204" pitchFamily="34" charset="0"/>
              <a:buChar char="•"/>
            </a:pPr>
            <a:r>
              <a:rPr lang="en-US" sz="2600" dirty="0"/>
              <a:t>What does it mean to be an ACTCR member</a:t>
            </a:r>
          </a:p>
          <a:p>
            <a:pPr marL="285750" indent="-285750">
              <a:buFont typeface="Arial" panose="020B0604020202020204" pitchFamily="34" charset="0"/>
              <a:buChar char="•"/>
            </a:pPr>
            <a:r>
              <a:rPr lang="en-US" sz="2600" dirty="0"/>
              <a:t>Communication between TCR and ACTCR members</a:t>
            </a:r>
          </a:p>
          <a:p>
            <a:pPr marL="285750" indent="-285750">
              <a:buFont typeface="Arial" panose="020B0604020202020204" pitchFamily="34" charset="0"/>
              <a:buChar char="•"/>
            </a:pPr>
            <a:r>
              <a:rPr lang="en-US" sz="2600" dirty="0"/>
              <a:t>What happens at an ACTCR meeting</a:t>
            </a:r>
          </a:p>
          <a:p>
            <a:pPr marL="285750" indent="-285750">
              <a:buFont typeface="Arial" panose="020B0604020202020204" pitchFamily="34" charset="0"/>
              <a:buChar char="•"/>
            </a:pPr>
            <a:r>
              <a:rPr lang="en-US" sz="2600" dirty="0"/>
              <a:t>What are the Chair and Vice Chair Positions</a:t>
            </a:r>
          </a:p>
          <a:p>
            <a:pPr marL="285750" indent="-285750">
              <a:buFont typeface="Arial" panose="020B0604020202020204" pitchFamily="34" charset="0"/>
              <a:buChar char="•"/>
            </a:pPr>
            <a:r>
              <a:rPr lang="en-US" sz="2600" dirty="0"/>
              <a:t>How and when do members cast votes</a:t>
            </a:r>
          </a:p>
          <a:p>
            <a:pPr marL="285750" indent="-285750">
              <a:buFont typeface="Arial" panose="020B0604020202020204" pitchFamily="34" charset="0"/>
              <a:buChar char="•"/>
            </a:pPr>
            <a:r>
              <a:rPr lang="en-US" sz="2600" dirty="0"/>
              <a:t>Where to find helpful materials</a:t>
            </a:r>
          </a:p>
          <a:p>
            <a:pPr marL="285750" indent="-285750">
              <a:buFont typeface="Arial" panose="020B0604020202020204" pitchFamily="34" charset="0"/>
              <a:buChar char="•"/>
            </a:pPr>
            <a:r>
              <a:rPr lang="en-US" sz="2600" dirty="0"/>
              <a:t>Q &amp; A opportunity</a:t>
            </a:r>
          </a:p>
        </p:txBody>
      </p:sp>
    </p:spTree>
    <p:extLst>
      <p:ext uri="{BB962C8B-B14F-4D97-AF65-F5344CB8AC3E}">
        <p14:creationId xmlns:p14="http://schemas.microsoft.com/office/powerpoint/2010/main" val="30714337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77CB5-B943-4B56-B425-1A8AF025FA11}"/>
              </a:ext>
            </a:extLst>
          </p:cNvPr>
          <p:cNvSpPr>
            <a:spLocks noGrp="1"/>
          </p:cNvSpPr>
          <p:nvPr>
            <p:ph type="title"/>
          </p:nvPr>
        </p:nvSpPr>
        <p:spPr>
          <a:xfrm>
            <a:off x="182880" y="362310"/>
            <a:ext cx="6528816" cy="1042416"/>
          </a:xfrm>
        </p:spPr>
        <p:txBody>
          <a:bodyPr>
            <a:normAutofit/>
          </a:bodyPr>
          <a:lstStyle/>
          <a:p>
            <a:r>
              <a:rPr lang="en-US" dirty="0"/>
              <a:t>Who is TCR</a:t>
            </a:r>
          </a:p>
        </p:txBody>
      </p:sp>
      <p:sp>
        <p:nvSpPr>
          <p:cNvPr id="4" name="TextBox 3">
            <a:extLst>
              <a:ext uri="{FF2B5EF4-FFF2-40B4-BE49-F238E27FC236}">
                <a16:creationId xmlns:a16="http://schemas.microsoft.com/office/drawing/2014/main" id="{F494BAA4-6FFE-4EC5-89A3-568536C89434}"/>
              </a:ext>
            </a:extLst>
          </p:cNvPr>
          <p:cNvSpPr txBox="1"/>
          <p:nvPr/>
        </p:nvSpPr>
        <p:spPr>
          <a:xfrm>
            <a:off x="344245" y="1546481"/>
            <a:ext cx="8455510" cy="3477875"/>
          </a:xfrm>
          <a:prstGeom prst="rect">
            <a:avLst/>
          </a:prstGeom>
          <a:noFill/>
        </p:spPr>
        <p:txBody>
          <a:bodyPr wrap="square" rtlCol="0">
            <a:spAutoFit/>
          </a:bodyPr>
          <a:lstStyle/>
          <a:p>
            <a:pPr marL="457200" indent="-457200" algn="just">
              <a:buFont typeface="Arial" panose="020B0604020202020204" pitchFamily="34" charset="0"/>
              <a:buChar char="•"/>
            </a:pPr>
            <a:r>
              <a:rPr lang="en-US" sz="2200" dirty="0"/>
              <a:t>The TCR is part of the Texas Department of State Health Services, the state public health agency within Texas Health and Human Services.</a:t>
            </a:r>
          </a:p>
          <a:p>
            <a:pPr algn="just"/>
            <a:endParaRPr lang="en-US" sz="2200" dirty="0"/>
          </a:p>
          <a:p>
            <a:pPr marL="457200" indent="-457200" algn="just">
              <a:buFont typeface="Arial" panose="020B0604020202020204" pitchFamily="34" charset="0"/>
              <a:buChar char="•"/>
            </a:pPr>
            <a:r>
              <a:rPr lang="en-US" sz="2200" dirty="0"/>
              <a:t>TCR is one of the largest registries in the US.</a:t>
            </a:r>
          </a:p>
          <a:p>
            <a:pPr algn="just"/>
            <a:endParaRPr lang="en-US" sz="2200" dirty="0"/>
          </a:p>
          <a:p>
            <a:pPr marL="457200" indent="-457200" algn="just">
              <a:buFont typeface="Arial" panose="020B0604020202020204" pitchFamily="34" charset="0"/>
              <a:buChar char="•"/>
            </a:pPr>
            <a:r>
              <a:rPr lang="en-US" sz="2200" dirty="0"/>
              <a:t>TCR is one of only 15 state registries that are both an NCI SEER and CDC’s National Program of Cancer Registries (NPCR) designated registry .</a:t>
            </a:r>
          </a:p>
          <a:p>
            <a:pPr marL="457200" indent="-457200" algn="just">
              <a:buFont typeface="Arial" panose="020B0604020202020204" pitchFamily="34" charset="0"/>
              <a:buChar char="•"/>
            </a:pPr>
            <a:endParaRPr lang="en-US" sz="2200" dirty="0"/>
          </a:p>
          <a:p>
            <a:pPr marL="457200" indent="-457200" algn="just">
              <a:buFont typeface="Arial" panose="020B0604020202020204" pitchFamily="34" charset="0"/>
              <a:buChar char="•"/>
            </a:pPr>
            <a:endParaRPr lang="en-US" sz="2200" dirty="0"/>
          </a:p>
        </p:txBody>
      </p:sp>
      <p:pic>
        <p:nvPicPr>
          <p:cNvPr id="6" name="Content Placeholder 5" descr="Picture of the Texas DSHS building where TCR is">
            <a:extLst>
              <a:ext uri="{FF2B5EF4-FFF2-40B4-BE49-F238E27FC236}">
                <a16:creationId xmlns:a16="http://schemas.microsoft.com/office/drawing/2014/main" id="{A7E1A187-29B8-43E8-978E-04C5C597119B}"/>
              </a:ext>
            </a:extLst>
          </p:cNvPr>
          <p:cNvPicPr>
            <a:picLocks noGrp="1" noChangeAspect="1"/>
          </p:cNvPicPr>
          <p:nvPr>
            <p:ph idx="1"/>
          </p:nvPr>
        </p:nvPicPr>
        <p:blipFill>
          <a:blip r:embed="rId3"/>
          <a:stretch>
            <a:fillRect/>
          </a:stretch>
        </p:blipFill>
        <p:spPr>
          <a:xfrm>
            <a:off x="628650" y="4614736"/>
            <a:ext cx="7886700" cy="1974959"/>
          </a:xfrm>
          <a:prstGeom prst="rect">
            <a:avLst/>
          </a:prstGeom>
        </p:spPr>
      </p:pic>
    </p:spTree>
    <p:extLst>
      <p:ext uri="{BB962C8B-B14F-4D97-AF65-F5344CB8AC3E}">
        <p14:creationId xmlns:p14="http://schemas.microsoft.com/office/powerpoint/2010/main" val="25783586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BF58E-FC46-4299-9435-78E88EA92120}"/>
              </a:ext>
            </a:extLst>
          </p:cNvPr>
          <p:cNvSpPr>
            <a:spLocks noGrp="1"/>
          </p:cNvSpPr>
          <p:nvPr>
            <p:ph type="title"/>
          </p:nvPr>
        </p:nvSpPr>
        <p:spPr>
          <a:xfrm>
            <a:off x="271305" y="352262"/>
            <a:ext cx="6903218" cy="1042416"/>
          </a:xfrm>
        </p:spPr>
        <p:txBody>
          <a:bodyPr>
            <a:normAutofit/>
          </a:bodyPr>
          <a:lstStyle/>
          <a:p>
            <a:r>
              <a:rPr lang="en-US" dirty="0"/>
              <a:t>TCR Milestones</a:t>
            </a:r>
          </a:p>
        </p:txBody>
      </p:sp>
      <p:pic>
        <p:nvPicPr>
          <p:cNvPr id="3" name="Content Placeholder 2">
            <a:extLst>
              <a:ext uri="{FF2B5EF4-FFF2-40B4-BE49-F238E27FC236}">
                <a16:creationId xmlns:a16="http://schemas.microsoft.com/office/drawing/2014/main" id="{DF3EEC23-6785-4976-A994-01E3312CE993}"/>
              </a:ext>
            </a:extLst>
          </p:cNvPr>
          <p:cNvPicPr>
            <a:picLocks noGrp="1" noChangeAspect="1"/>
          </p:cNvPicPr>
          <p:nvPr>
            <p:ph idx="1"/>
          </p:nvPr>
        </p:nvPicPr>
        <p:blipFill>
          <a:blip r:embed="rId3"/>
          <a:stretch>
            <a:fillRect/>
          </a:stretch>
        </p:blipFill>
        <p:spPr>
          <a:xfrm>
            <a:off x="628650" y="1943684"/>
            <a:ext cx="7886700" cy="4115220"/>
          </a:xfrm>
          <a:prstGeom prst="rect">
            <a:avLst/>
          </a:prstGeom>
        </p:spPr>
      </p:pic>
    </p:spTree>
    <p:extLst>
      <p:ext uri="{BB962C8B-B14F-4D97-AF65-F5344CB8AC3E}">
        <p14:creationId xmlns:p14="http://schemas.microsoft.com/office/powerpoint/2010/main" val="3849141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861DA-A925-45FC-8417-E09A2A111862}"/>
              </a:ext>
            </a:extLst>
          </p:cNvPr>
          <p:cNvSpPr>
            <a:spLocks noGrp="1"/>
          </p:cNvSpPr>
          <p:nvPr>
            <p:ph type="title"/>
          </p:nvPr>
        </p:nvSpPr>
        <p:spPr>
          <a:xfrm>
            <a:off x="221673" y="362310"/>
            <a:ext cx="8293677" cy="1042416"/>
          </a:xfrm>
        </p:spPr>
        <p:txBody>
          <a:bodyPr>
            <a:normAutofit/>
          </a:bodyPr>
          <a:lstStyle/>
          <a:p>
            <a:r>
              <a:rPr lang="en-US" sz="4000" dirty="0"/>
              <a:t>TCR Philosophy </a:t>
            </a:r>
          </a:p>
        </p:txBody>
      </p:sp>
      <p:sp>
        <p:nvSpPr>
          <p:cNvPr id="5" name="Content Placeholder 4">
            <a:extLst>
              <a:ext uri="{FF2B5EF4-FFF2-40B4-BE49-F238E27FC236}">
                <a16:creationId xmlns:a16="http://schemas.microsoft.com/office/drawing/2014/main" id="{2556F609-6A8C-4306-A0F4-7203804E3A7D}"/>
              </a:ext>
            </a:extLst>
          </p:cNvPr>
          <p:cNvSpPr>
            <a:spLocks noGrp="1"/>
          </p:cNvSpPr>
          <p:nvPr>
            <p:ph idx="1"/>
          </p:nvPr>
        </p:nvSpPr>
        <p:spPr>
          <a:xfrm>
            <a:off x="290455" y="1805371"/>
            <a:ext cx="8563088" cy="2469043"/>
          </a:xfrm>
        </p:spPr>
        <p:txBody>
          <a:bodyPr>
            <a:normAutofit/>
          </a:bodyPr>
          <a:lstStyle/>
          <a:p>
            <a:pPr marL="0" indent="0">
              <a:buNone/>
            </a:pPr>
            <a:r>
              <a:rPr lang="en-US" dirty="0"/>
              <a:t>TCR’s mission is </a:t>
            </a:r>
            <a:r>
              <a:rPr lang="en-US" dirty="0">
                <a:solidFill>
                  <a:srgbClr val="3D3D3E"/>
                </a:solidFill>
              </a:rPr>
              <a:t>t</a:t>
            </a:r>
            <a:r>
              <a:rPr lang="en-US" b="0" i="0" dirty="0">
                <a:solidFill>
                  <a:srgbClr val="3D3D3E"/>
                </a:solidFill>
                <a:effectLst/>
              </a:rPr>
              <a:t>o collect, maintain, and disseminate high quality cancer data that contribute towards cancer prevention and control, research, improving diagnoses, treatment, survival, and quality of life for all cancer patients.</a:t>
            </a:r>
            <a:r>
              <a:rPr lang="en-US" dirty="0"/>
              <a:t> </a:t>
            </a:r>
          </a:p>
          <a:p>
            <a:pPr marL="0" indent="0">
              <a:buNone/>
            </a:pPr>
            <a:endParaRPr lang="en-US" dirty="0"/>
          </a:p>
          <a:p>
            <a:endParaRPr lang="en-US" sz="2600" dirty="0"/>
          </a:p>
          <a:p>
            <a:pPr marL="0" indent="0">
              <a:buNone/>
            </a:pPr>
            <a:endParaRPr lang="en-US" dirty="0"/>
          </a:p>
        </p:txBody>
      </p:sp>
      <p:pic>
        <p:nvPicPr>
          <p:cNvPr id="3" name="Picture 2" descr="Picture of the front of the Texas DSHS">
            <a:extLst>
              <a:ext uri="{FF2B5EF4-FFF2-40B4-BE49-F238E27FC236}">
                <a16:creationId xmlns:a16="http://schemas.microsoft.com/office/drawing/2014/main" id="{79A468B8-E52A-4EC6-BD29-9B703A46D7ED}"/>
              </a:ext>
            </a:extLst>
          </p:cNvPr>
          <p:cNvPicPr>
            <a:picLocks noChangeAspect="1"/>
          </p:cNvPicPr>
          <p:nvPr/>
        </p:nvPicPr>
        <p:blipFill rotWithShape="1">
          <a:blip r:embed="rId3"/>
          <a:srcRect t="25885"/>
          <a:stretch/>
        </p:blipFill>
        <p:spPr>
          <a:xfrm>
            <a:off x="2150701" y="4019695"/>
            <a:ext cx="4842597" cy="2786705"/>
          </a:xfrm>
          <a:prstGeom prst="rect">
            <a:avLst/>
          </a:prstGeom>
          <a:effectLst/>
        </p:spPr>
      </p:pic>
    </p:spTree>
    <p:extLst>
      <p:ext uri="{BB962C8B-B14F-4D97-AF65-F5344CB8AC3E}">
        <p14:creationId xmlns:p14="http://schemas.microsoft.com/office/powerpoint/2010/main" val="42736932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A435B-257B-4C37-AA0C-8CB5F7665112}"/>
              </a:ext>
            </a:extLst>
          </p:cNvPr>
          <p:cNvSpPr>
            <a:spLocks noGrp="1"/>
          </p:cNvSpPr>
          <p:nvPr>
            <p:ph type="title"/>
          </p:nvPr>
        </p:nvSpPr>
        <p:spPr>
          <a:xfrm>
            <a:off x="157018" y="362310"/>
            <a:ext cx="8358332" cy="1042416"/>
          </a:xfrm>
        </p:spPr>
        <p:txBody>
          <a:bodyPr/>
          <a:lstStyle/>
          <a:p>
            <a:r>
              <a:rPr lang="en-US" dirty="0"/>
              <a:t>TCR Products and Stats</a:t>
            </a:r>
          </a:p>
        </p:txBody>
      </p:sp>
      <p:sp>
        <p:nvSpPr>
          <p:cNvPr id="3" name="Content Placeholder 2">
            <a:extLst>
              <a:ext uri="{FF2B5EF4-FFF2-40B4-BE49-F238E27FC236}">
                <a16:creationId xmlns:a16="http://schemas.microsoft.com/office/drawing/2014/main" id="{238D4AF3-91E0-4BE9-862B-B591C89B47CF}"/>
              </a:ext>
            </a:extLst>
          </p:cNvPr>
          <p:cNvSpPr>
            <a:spLocks noGrp="1"/>
          </p:cNvSpPr>
          <p:nvPr>
            <p:ph idx="1"/>
          </p:nvPr>
        </p:nvSpPr>
        <p:spPr>
          <a:xfrm>
            <a:off x="268431" y="1588654"/>
            <a:ext cx="7886700" cy="4907035"/>
          </a:xfrm>
        </p:spPr>
        <p:txBody>
          <a:bodyPr>
            <a:normAutofit fontScale="92500" lnSpcReduction="10000"/>
          </a:bodyPr>
          <a:lstStyle/>
          <a:p>
            <a:pPr marL="0" indent="0">
              <a:buNone/>
            </a:pPr>
            <a:r>
              <a:rPr lang="en-US" dirty="0"/>
              <a:t>TCR Products Include:</a:t>
            </a:r>
          </a:p>
          <a:p>
            <a:r>
              <a:rPr lang="en-US" dirty="0"/>
              <a:t>Annual report on Cancer in Texas</a:t>
            </a:r>
          </a:p>
          <a:p>
            <a:r>
              <a:rPr lang="en-US" dirty="0"/>
              <a:t>How TCR Data Are Used (annual)</a:t>
            </a:r>
          </a:p>
          <a:p>
            <a:r>
              <a:rPr lang="en-US" dirty="0"/>
              <a:t>Texas Cancer Reporting Newsletter</a:t>
            </a:r>
          </a:p>
          <a:p>
            <a:r>
              <a:rPr lang="en-US" dirty="0"/>
              <a:t>Data tables</a:t>
            </a:r>
          </a:p>
          <a:p>
            <a:pPr lvl="1"/>
            <a:r>
              <a:rPr lang="en-US" dirty="0"/>
              <a:t>Cancer incidence and mortality rates</a:t>
            </a:r>
          </a:p>
          <a:p>
            <a:pPr lvl="1"/>
            <a:r>
              <a:rPr lang="en-US" dirty="0"/>
              <a:t>Expected cancer cases and deaths</a:t>
            </a:r>
          </a:p>
          <a:p>
            <a:pPr lvl="1"/>
            <a:r>
              <a:rPr lang="en-US" dirty="0"/>
              <a:t>Estimated cancer prevalence</a:t>
            </a:r>
          </a:p>
          <a:p>
            <a:pPr lvl="1"/>
            <a:r>
              <a:rPr lang="en-US" dirty="0"/>
              <a:t>Cancer survival</a:t>
            </a:r>
          </a:p>
          <a:p>
            <a:pPr lvl="1"/>
            <a:r>
              <a:rPr lang="en-US" dirty="0"/>
              <a:t>Potential Years of Life Lost.</a:t>
            </a:r>
          </a:p>
          <a:p>
            <a:pPr marL="0" indent="0">
              <a:buNone/>
            </a:pPr>
            <a:endParaRPr lang="en-US" dirty="0"/>
          </a:p>
          <a:p>
            <a:pPr marL="0" indent="0">
              <a:buNone/>
            </a:pPr>
            <a:r>
              <a:rPr lang="en-US" dirty="0"/>
              <a:t>The web query tool received 14,333 queries in 2021. </a:t>
            </a:r>
          </a:p>
          <a:p>
            <a:endParaRPr lang="en-US" dirty="0"/>
          </a:p>
        </p:txBody>
      </p:sp>
      <p:pic>
        <p:nvPicPr>
          <p:cNvPr id="4" name="Picture 3">
            <a:extLst>
              <a:ext uri="{FF2B5EF4-FFF2-40B4-BE49-F238E27FC236}">
                <a16:creationId xmlns:a16="http://schemas.microsoft.com/office/drawing/2014/main" id="{1CE3FD41-34CE-4711-B21B-3EA0DD6B17CC}"/>
              </a:ext>
            </a:extLst>
          </p:cNvPr>
          <p:cNvPicPr>
            <a:picLocks noChangeAspect="1"/>
          </p:cNvPicPr>
          <p:nvPr/>
        </p:nvPicPr>
        <p:blipFill>
          <a:blip r:embed="rId2"/>
          <a:stretch>
            <a:fillRect/>
          </a:stretch>
        </p:blipFill>
        <p:spPr>
          <a:xfrm>
            <a:off x="5262304" y="1350073"/>
            <a:ext cx="3213677" cy="3153455"/>
          </a:xfrm>
          <a:prstGeom prst="rect">
            <a:avLst/>
          </a:prstGeom>
        </p:spPr>
      </p:pic>
      <p:pic>
        <p:nvPicPr>
          <p:cNvPr id="5" name="Picture 4">
            <a:extLst>
              <a:ext uri="{FF2B5EF4-FFF2-40B4-BE49-F238E27FC236}">
                <a16:creationId xmlns:a16="http://schemas.microsoft.com/office/drawing/2014/main" id="{E3BE269B-6421-4F25-BC31-605B47FB9B9C}"/>
              </a:ext>
            </a:extLst>
          </p:cNvPr>
          <p:cNvPicPr>
            <a:picLocks noChangeAspect="1"/>
          </p:cNvPicPr>
          <p:nvPr/>
        </p:nvPicPr>
        <p:blipFill>
          <a:blip r:embed="rId3"/>
          <a:stretch>
            <a:fillRect/>
          </a:stretch>
        </p:blipFill>
        <p:spPr>
          <a:xfrm>
            <a:off x="6131356" y="2687430"/>
            <a:ext cx="3077929" cy="2705642"/>
          </a:xfrm>
          <a:prstGeom prst="rect">
            <a:avLst/>
          </a:prstGeom>
        </p:spPr>
      </p:pic>
      <p:pic>
        <p:nvPicPr>
          <p:cNvPr id="6" name="Picture 5">
            <a:extLst>
              <a:ext uri="{FF2B5EF4-FFF2-40B4-BE49-F238E27FC236}">
                <a16:creationId xmlns:a16="http://schemas.microsoft.com/office/drawing/2014/main" id="{9036AC00-698A-4369-AB22-61A6EED9CEDC}"/>
              </a:ext>
            </a:extLst>
          </p:cNvPr>
          <p:cNvPicPr>
            <a:picLocks noChangeAspect="1"/>
          </p:cNvPicPr>
          <p:nvPr/>
        </p:nvPicPr>
        <p:blipFill>
          <a:blip r:embed="rId4"/>
          <a:stretch>
            <a:fillRect/>
          </a:stretch>
        </p:blipFill>
        <p:spPr>
          <a:xfrm>
            <a:off x="5068910" y="3698478"/>
            <a:ext cx="2408017" cy="2296803"/>
          </a:xfrm>
          <a:prstGeom prst="rect">
            <a:avLst/>
          </a:prstGeom>
        </p:spPr>
      </p:pic>
    </p:spTree>
    <p:extLst>
      <p:ext uri="{BB962C8B-B14F-4D97-AF65-F5344CB8AC3E}">
        <p14:creationId xmlns:p14="http://schemas.microsoft.com/office/powerpoint/2010/main" val="4281228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74188-B927-470B-89B3-62E2CE21DF60}"/>
              </a:ext>
            </a:extLst>
          </p:cNvPr>
          <p:cNvSpPr>
            <a:spLocks noGrp="1"/>
          </p:cNvSpPr>
          <p:nvPr>
            <p:ph type="title"/>
          </p:nvPr>
        </p:nvSpPr>
        <p:spPr/>
        <p:txBody>
          <a:bodyPr/>
          <a:lstStyle/>
          <a:p>
            <a:r>
              <a:rPr lang="en-US" dirty="0"/>
              <a:t>TCR Partners</a:t>
            </a:r>
          </a:p>
        </p:txBody>
      </p:sp>
      <p:sp>
        <p:nvSpPr>
          <p:cNvPr id="3" name="Content Placeholder 2">
            <a:extLst>
              <a:ext uri="{FF2B5EF4-FFF2-40B4-BE49-F238E27FC236}">
                <a16:creationId xmlns:a16="http://schemas.microsoft.com/office/drawing/2014/main" id="{3FD8FA4B-A206-4081-96F8-A69FF6D6DCF6}"/>
              </a:ext>
            </a:extLst>
          </p:cNvPr>
          <p:cNvSpPr>
            <a:spLocks noGrp="1"/>
          </p:cNvSpPr>
          <p:nvPr>
            <p:ph idx="1"/>
          </p:nvPr>
        </p:nvSpPr>
        <p:spPr/>
        <p:txBody>
          <a:bodyPr>
            <a:normAutofit fontScale="92500"/>
          </a:bodyPr>
          <a:lstStyle/>
          <a:p>
            <a:r>
              <a:rPr lang="en-US" dirty="0"/>
              <a:t>Four NCI-designated cancer centers</a:t>
            </a:r>
          </a:p>
          <a:p>
            <a:pPr lvl="1"/>
            <a:r>
              <a:rPr lang="en-US" dirty="0"/>
              <a:t>University of Texas MD Anderson Cancer Center</a:t>
            </a:r>
          </a:p>
          <a:p>
            <a:pPr lvl="1"/>
            <a:r>
              <a:rPr lang="en-US" dirty="0"/>
              <a:t>Dan L. Duncan Cancer Center at Baylor College of Medicine</a:t>
            </a:r>
          </a:p>
          <a:p>
            <a:pPr lvl="1"/>
            <a:r>
              <a:rPr lang="en-US" dirty="0"/>
              <a:t>Simmons Comprehensive Cancer Center at UT Southwestern</a:t>
            </a:r>
          </a:p>
          <a:p>
            <a:pPr lvl="1"/>
            <a:r>
              <a:rPr lang="en-US" dirty="0"/>
              <a:t>Mays Cancer Center at UT Health San Antonio</a:t>
            </a:r>
          </a:p>
          <a:p>
            <a:r>
              <a:rPr lang="en-US" dirty="0"/>
              <a:t>Cancer Prevention and Research Institute of Texas</a:t>
            </a:r>
          </a:p>
          <a:p>
            <a:pPr lvl="1"/>
            <a:r>
              <a:rPr lang="en-US" dirty="0"/>
              <a:t>CPRIT is a $6 billion, 20-year initiative – the largest state cancer research investment in the history of the US and the second largest cancer research and prevention program in the world. </a:t>
            </a:r>
          </a:p>
          <a:p>
            <a:r>
              <a:rPr lang="en-US" dirty="0"/>
              <a:t>Advisory Committee to the Texas Cancer Registry</a:t>
            </a:r>
          </a:p>
          <a:p>
            <a:endParaRPr lang="en-US" dirty="0"/>
          </a:p>
        </p:txBody>
      </p:sp>
    </p:spTree>
    <p:extLst>
      <p:ext uri="{BB962C8B-B14F-4D97-AF65-F5344CB8AC3E}">
        <p14:creationId xmlns:p14="http://schemas.microsoft.com/office/powerpoint/2010/main" val="30791617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9F39A-6407-46DB-B29D-F549DAFC69AA}"/>
              </a:ext>
            </a:extLst>
          </p:cNvPr>
          <p:cNvSpPr>
            <a:spLocks noGrp="1"/>
          </p:cNvSpPr>
          <p:nvPr>
            <p:ph type="title"/>
          </p:nvPr>
        </p:nvSpPr>
        <p:spPr>
          <a:xfrm>
            <a:off x="64008" y="362310"/>
            <a:ext cx="8451342" cy="1042416"/>
          </a:xfrm>
        </p:spPr>
        <p:txBody>
          <a:bodyPr/>
          <a:lstStyle/>
          <a:p>
            <a:r>
              <a:rPr lang="en-US" dirty="0"/>
              <a:t>What is ACTCR</a:t>
            </a:r>
          </a:p>
        </p:txBody>
      </p:sp>
      <p:pic>
        <p:nvPicPr>
          <p:cNvPr id="6" name="Content Placeholder 5" descr="Logo for the Advisory Committee to the Texas Cancer Registry&#10;">
            <a:extLst>
              <a:ext uri="{FF2B5EF4-FFF2-40B4-BE49-F238E27FC236}">
                <a16:creationId xmlns:a16="http://schemas.microsoft.com/office/drawing/2014/main" id="{6A83A16F-E6A9-4F4F-86B2-AC0B8940209C}"/>
              </a:ext>
            </a:extLst>
          </p:cNvPr>
          <p:cNvPicPr>
            <a:picLocks noGrp="1" noChangeAspect="1"/>
          </p:cNvPicPr>
          <p:nvPr>
            <p:ph idx="1"/>
          </p:nvPr>
        </p:nvPicPr>
        <p:blipFill>
          <a:blip r:embed="rId2"/>
          <a:stretch>
            <a:fillRect/>
          </a:stretch>
        </p:blipFill>
        <p:spPr>
          <a:xfrm>
            <a:off x="1676889" y="1799615"/>
            <a:ext cx="5790221" cy="2024643"/>
          </a:xfrm>
          <a:prstGeom prst="rect">
            <a:avLst/>
          </a:prstGeom>
        </p:spPr>
      </p:pic>
      <p:sp>
        <p:nvSpPr>
          <p:cNvPr id="3" name="TextBox 2">
            <a:extLst>
              <a:ext uri="{FF2B5EF4-FFF2-40B4-BE49-F238E27FC236}">
                <a16:creationId xmlns:a16="http://schemas.microsoft.com/office/drawing/2014/main" id="{ACA0415E-88C4-4BF9-A3F3-C0F6E1661C84}"/>
              </a:ext>
            </a:extLst>
          </p:cNvPr>
          <p:cNvSpPr txBox="1"/>
          <p:nvPr/>
        </p:nvSpPr>
        <p:spPr>
          <a:xfrm>
            <a:off x="720763" y="4219147"/>
            <a:ext cx="7667848" cy="1292662"/>
          </a:xfrm>
          <a:prstGeom prst="rect">
            <a:avLst/>
          </a:prstGeom>
          <a:noFill/>
        </p:spPr>
        <p:txBody>
          <a:bodyPr wrap="square" rtlCol="0">
            <a:spAutoFit/>
          </a:bodyPr>
          <a:lstStyle/>
          <a:p>
            <a:pPr algn="just"/>
            <a:r>
              <a:rPr lang="en-US" sz="2600" dirty="0"/>
              <a:t>ACTCR is a mix of professionals in various fields in the cancer sphere that advises TCR on important research, funding, and data quality initiatives.</a:t>
            </a:r>
          </a:p>
        </p:txBody>
      </p:sp>
    </p:spTree>
    <p:extLst>
      <p:ext uri="{BB962C8B-B14F-4D97-AF65-F5344CB8AC3E}">
        <p14:creationId xmlns:p14="http://schemas.microsoft.com/office/powerpoint/2010/main" val="1507596477"/>
      </p:ext>
    </p:extLst>
  </p:cSld>
  <p:clrMapOvr>
    <a:masterClrMapping/>
  </p:clrMapOvr>
</p:sld>
</file>

<file path=ppt/theme/theme1.xml><?xml version="1.0" encoding="utf-8"?>
<a:theme xmlns:a="http://schemas.openxmlformats.org/drawingml/2006/main" name="DSHS Slide Layout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DSHS Powerpoint Template" id="{3EFDD4D9-9690-48DC-A8C6-1AE520EA3AEB}" vid="{B9B722CC-94A7-4807-ACB7-8FFEEAA9822C}"/>
    </a:ext>
  </a:extLst>
</a:theme>
</file>

<file path=ppt/theme/theme2.xml><?xml version="1.0" encoding="utf-8"?>
<a:theme xmlns:a="http://schemas.openxmlformats.org/drawingml/2006/main" name="DSHS Slide Layout 3">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lt DSHS Powerpoint Template" id="{3EFDD4D9-9690-48DC-A8C6-1AE520EA3AEB}" vid="{3884F2DB-C08B-488B-8633-31D5DE9B961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DRAFT - PPT for TxTRA_Keisha Musonda</Template>
  <TotalTime>7769</TotalTime>
  <Words>2041</Words>
  <Application>Microsoft Office PowerPoint</Application>
  <PresentationFormat>On-screen Show (4:3)</PresentationFormat>
  <Paragraphs>187</Paragraphs>
  <Slides>27</Slides>
  <Notes>13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27</vt:i4>
      </vt:variant>
    </vt:vector>
  </HeadingPairs>
  <TitlesOfParts>
    <vt:vector size="33" baseType="lpstr">
      <vt:lpstr>Arial</vt:lpstr>
      <vt:lpstr>Calibri</vt:lpstr>
      <vt:lpstr>Calibri Light</vt:lpstr>
      <vt:lpstr>PT Sans</vt:lpstr>
      <vt:lpstr>DSHS Slide Layout 2</vt:lpstr>
      <vt:lpstr>DSHS Slide Layout 3</vt:lpstr>
      <vt:lpstr>Welcome New Members</vt:lpstr>
      <vt:lpstr>Presentation Acknowledgements</vt:lpstr>
      <vt:lpstr>What We’ll Cover</vt:lpstr>
      <vt:lpstr>Who is TCR</vt:lpstr>
      <vt:lpstr>TCR Milestones</vt:lpstr>
      <vt:lpstr>TCR Philosophy </vt:lpstr>
      <vt:lpstr>TCR Products and Stats</vt:lpstr>
      <vt:lpstr>TCR Partners</vt:lpstr>
      <vt:lpstr>What is ACTCR</vt:lpstr>
      <vt:lpstr>Problems Before ACTCR</vt:lpstr>
      <vt:lpstr>Creation of ACTCR</vt:lpstr>
      <vt:lpstr>More on ACTCR</vt:lpstr>
      <vt:lpstr>ACTCR Homepage</vt:lpstr>
      <vt:lpstr>Who are ACTCR Members</vt:lpstr>
      <vt:lpstr>ACTCR Members Page</vt:lpstr>
      <vt:lpstr>Expectations for Membership</vt:lpstr>
      <vt:lpstr>Benefits for Members</vt:lpstr>
      <vt:lpstr>Communication </vt:lpstr>
      <vt:lpstr>ACTCR Meetings</vt:lpstr>
      <vt:lpstr>Materials for Meetings</vt:lpstr>
      <vt:lpstr>Chair and Vice Chair</vt:lpstr>
      <vt:lpstr>ACTCR Operating Principles</vt:lpstr>
      <vt:lpstr>Chair and Vice Chair Cont’d</vt:lpstr>
      <vt:lpstr> Voting</vt:lpstr>
      <vt:lpstr>Current Priorities for Focus</vt:lpstr>
      <vt:lpstr>Helpful Materials Links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Musonda,Keisha (DSHS)</dc:creator>
  <cp:lastModifiedBy>Smith,Kristen (DSHS)</cp:lastModifiedBy>
  <cp:revision>391</cp:revision>
  <cp:lastPrinted>2019-10-10T18:45:09Z</cp:lastPrinted>
  <dcterms:created xsi:type="dcterms:W3CDTF">2019-08-06T13:13:05Z</dcterms:created>
  <dcterms:modified xsi:type="dcterms:W3CDTF">2022-09-09T16:53:37Z</dcterms:modified>
</cp:coreProperties>
</file>