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2"/>
  </p:notesMasterIdLst>
  <p:handoutMasterIdLst>
    <p:handoutMasterId r:id="rId33"/>
  </p:handoutMasterIdLst>
  <p:sldIdLst>
    <p:sldId id="491" r:id="rId2"/>
    <p:sldId id="652" r:id="rId3"/>
    <p:sldId id="572" r:id="rId4"/>
    <p:sldId id="573" r:id="rId5"/>
    <p:sldId id="575" r:id="rId6"/>
    <p:sldId id="602" r:id="rId7"/>
    <p:sldId id="667" r:id="rId8"/>
    <p:sldId id="576" r:id="rId9"/>
    <p:sldId id="580" r:id="rId10"/>
    <p:sldId id="640" r:id="rId11"/>
    <p:sldId id="641" r:id="rId12"/>
    <p:sldId id="642" r:id="rId13"/>
    <p:sldId id="653" r:id="rId14"/>
    <p:sldId id="643" r:id="rId15"/>
    <p:sldId id="644" r:id="rId16"/>
    <p:sldId id="645" r:id="rId17"/>
    <p:sldId id="646" r:id="rId18"/>
    <p:sldId id="647" r:id="rId19"/>
    <p:sldId id="661" r:id="rId20"/>
    <p:sldId id="662" r:id="rId21"/>
    <p:sldId id="657" r:id="rId22"/>
    <p:sldId id="658" r:id="rId23"/>
    <p:sldId id="659" r:id="rId24"/>
    <p:sldId id="660" r:id="rId25"/>
    <p:sldId id="663" r:id="rId26"/>
    <p:sldId id="664" r:id="rId27"/>
    <p:sldId id="665" r:id="rId28"/>
    <p:sldId id="666" r:id="rId29"/>
    <p:sldId id="668" r:id="rId30"/>
    <p:sldId id="29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1720" autoAdjust="0"/>
    <p:restoredTop sz="87829" autoAdjust="0"/>
  </p:normalViewPr>
  <p:slideViewPr>
    <p:cSldViewPr>
      <p:cViewPr varScale="1">
        <p:scale>
          <a:sx n="57" d="100"/>
          <a:sy n="57" d="100"/>
        </p:scale>
        <p:origin x="1210" y="48"/>
      </p:cViewPr>
      <p:guideLst>
        <p:guide orient="horz" pos="2160"/>
        <p:guide pos="2880"/>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4"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1" y="2"/>
            <a:ext cx="3038474" cy="466578"/>
          </a:xfrm>
          <a:prstGeom prst="rect">
            <a:avLst/>
          </a:prstGeom>
        </p:spPr>
        <p:txBody>
          <a:bodyPr vert="horz" lIns="91440" tIns="45720" rIns="91440" bIns="45720" rtlCol="0"/>
          <a:lstStyle>
            <a:lvl1pPr algn="r">
              <a:defRPr sz="1200"/>
            </a:lvl1pPr>
          </a:lstStyle>
          <a:p>
            <a:fld id="{F6FD06E4-2658-4EF5-B12F-79D767223FA8}" type="datetimeFigureOut">
              <a:rPr lang="en-US" smtClean="0"/>
              <a:t>2/17/2023</a:t>
            </a:fld>
            <a:endParaRPr lang="en-US" dirty="0"/>
          </a:p>
        </p:txBody>
      </p:sp>
      <p:sp>
        <p:nvSpPr>
          <p:cNvPr id="4" name="Footer Placeholder 3"/>
          <p:cNvSpPr>
            <a:spLocks noGrp="1"/>
          </p:cNvSpPr>
          <p:nvPr>
            <p:ph type="ftr" sz="quarter" idx="2"/>
          </p:nvPr>
        </p:nvSpPr>
        <p:spPr>
          <a:xfrm>
            <a:off x="4" y="8829822"/>
            <a:ext cx="3038474" cy="4665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822"/>
            <a:ext cx="3038474" cy="466578"/>
          </a:xfrm>
          <a:prstGeom prst="rect">
            <a:avLst/>
          </a:prstGeom>
        </p:spPr>
        <p:txBody>
          <a:bodyPr vert="horz" lIns="91440" tIns="45720" rIns="91440" bIns="45720" rtlCol="0" anchor="b"/>
          <a:lstStyle>
            <a:lvl1pPr algn="r">
              <a:defRPr sz="1200"/>
            </a:lvl1pPr>
          </a:lstStyle>
          <a:p>
            <a:fld id="{1DA1E07D-BA0F-455D-8099-B8726485C21A}" type="slidenum">
              <a:rPr lang="en-US" smtClean="0"/>
              <a:t>‹#›</a:t>
            </a:fld>
            <a:endParaRPr lang="en-US" dirty="0"/>
          </a:p>
        </p:txBody>
      </p:sp>
    </p:spTree>
    <p:extLst>
      <p:ext uri="{BB962C8B-B14F-4D97-AF65-F5344CB8AC3E}">
        <p14:creationId xmlns:p14="http://schemas.microsoft.com/office/powerpoint/2010/main" val="2088273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2830" tIns="46415" rIns="92830" bIns="46415" rtlCol="0"/>
          <a:lstStyle>
            <a:lvl1pPr algn="r">
              <a:defRPr sz="1200"/>
            </a:lvl1pPr>
          </a:lstStyle>
          <a:p>
            <a:fld id="{0CD4EA39-B36F-4DC3-9311-7C38E797991F}" type="datetimeFigureOut">
              <a:rPr lang="en-US" smtClean="0"/>
              <a:t>2/17/2023</a:t>
            </a:fld>
            <a:endParaRPr lang="en-US"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2830" tIns="46415" rIns="92830" bIns="46415" rtlCol="0" anchor="b"/>
          <a:lstStyle>
            <a:lvl1pPr algn="r">
              <a:defRPr sz="1200"/>
            </a:lvl1pPr>
          </a:lstStyle>
          <a:p>
            <a:fld id="{314D61C5-B119-4AA7-BAD7-903E159FF403}" type="slidenum">
              <a:rPr lang="en-US" smtClean="0"/>
              <a:t>‹#›</a:t>
            </a:fld>
            <a:endParaRPr lang="en-US" dirty="0"/>
          </a:p>
        </p:txBody>
      </p:sp>
    </p:spTree>
    <p:extLst>
      <p:ext uri="{BB962C8B-B14F-4D97-AF65-F5344CB8AC3E}">
        <p14:creationId xmlns:p14="http://schemas.microsoft.com/office/powerpoint/2010/main" val="375966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D61C5-B119-4AA7-BAD7-903E159FF403}" type="slidenum">
              <a:rPr lang="en-US" smtClean="0"/>
              <a:pPr/>
              <a:t>1</a:t>
            </a:fld>
            <a:endParaRPr lang="en-US" dirty="0"/>
          </a:p>
        </p:txBody>
      </p:sp>
    </p:spTree>
    <p:extLst>
      <p:ext uri="{BB962C8B-B14F-4D97-AF65-F5344CB8AC3E}">
        <p14:creationId xmlns:p14="http://schemas.microsoft.com/office/powerpoint/2010/main" val="299110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Advance warning</a:t>
            </a:r>
            <a:r>
              <a:rPr lang="en-US" baseline="0" dirty="0"/>
              <a:t> of possible attack or natural pandemic</a:t>
            </a:r>
          </a:p>
          <a:p>
            <a:pPr marL="171450" indent="-171450">
              <a:buFont typeface="Arial" panose="020B0604020202020204" pitchFamily="34" charset="0"/>
              <a:buChar char="•"/>
            </a:pPr>
            <a:r>
              <a:rPr lang="en-US" baseline="0" dirty="0"/>
              <a:t>Provides baseline</a:t>
            </a:r>
            <a:endParaRPr lang="en-US" dirty="0"/>
          </a:p>
          <a:p>
            <a:pPr marL="171450" indent="-171450">
              <a:buFont typeface="Arial" panose="020B0604020202020204" pitchFamily="34" charset="0"/>
              <a:buChar char="•"/>
            </a:pPr>
            <a:r>
              <a:rPr lang="en-US" dirty="0"/>
              <a:t>Helps</a:t>
            </a:r>
            <a:r>
              <a:rPr lang="en-US" baseline="0" dirty="0"/>
              <a:t> answer vital public health questions:</a:t>
            </a:r>
            <a:endParaRPr lang="en-US" dirty="0"/>
          </a:p>
          <a:p>
            <a:pPr marL="628650" lvl="1" indent="-171450">
              <a:buFont typeface="Arial" panose="020B0604020202020204" pitchFamily="34" charset="0"/>
              <a:buChar char="•"/>
            </a:pPr>
            <a:r>
              <a:rPr lang="en-US" dirty="0"/>
              <a:t>How do we know if vaccines</a:t>
            </a:r>
            <a:r>
              <a:rPr lang="en-US" baseline="0" dirty="0"/>
              <a:t> are working?</a:t>
            </a:r>
          </a:p>
          <a:p>
            <a:pPr marL="628650" lvl="1" indent="-171450">
              <a:buFont typeface="Arial" panose="020B0604020202020204" pitchFamily="34" charset="0"/>
              <a:buChar char="•"/>
            </a:pPr>
            <a:r>
              <a:rPr lang="en-US" baseline="0" dirty="0"/>
              <a:t>How can we detect changes in the microbiology of a particular virus or bacteria</a:t>
            </a:r>
          </a:p>
          <a:p>
            <a:pPr marL="628650" lvl="1" indent="-171450">
              <a:buFont typeface="Arial" panose="020B0604020202020204" pitchFamily="34" charset="0"/>
              <a:buChar char="•"/>
            </a:pPr>
            <a:r>
              <a:rPr lang="en-US" baseline="0" dirty="0"/>
              <a:t>How do we know an occurrence of disease is “unusual”?</a:t>
            </a:r>
          </a:p>
          <a:p>
            <a:pPr marL="628650" lvl="1" indent="-171450">
              <a:buFont typeface="Arial" panose="020B0604020202020204" pitchFamily="34" charset="0"/>
              <a:buChar char="•"/>
            </a:pPr>
            <a:r>
              <a:rPr lang="en-US" baseline="0" dirty="0"/>
              <a:t>How do we track the effectiveness of control measures implemented for an outbreak?</a:t>
            </a:r>
          </a:p>
          <a:p>
            <a:pPr marL="171450" indent="-171450">
              <a:buFont typeface="Arial" panose="020B0604020202020204" pitchFamily="34" charset="0"/>
              <a:buChar char="•"/>
            </a:pPr>
            <a:r>
              <a:rPr lang="en-US" baseline="0" dirty="0"/>
              <a:t>Increase awareness throughout the public health system of conditions/diseases and their impact on communities throughout Texas</a:t>
            </a:r>
          </a:p>
          <a:p>
            <a:pPr marL="628650" lvl="1" indent="-171450">
              <a:buFont typeface="Arial" panose="020B0604020202020204" pitchFamily="34" charset="0"/>
              <a:buChar char="•"/>
            </a:pPr>
            <a:r>
              <a:rPr lang="en-US" baseline="0" dirty="0"/>
              <a:t>Provides vital data for community health assessments</a:t>
            </a:r>
            <a:endParaRPr lang="en-US" dirty="0"/>
          </a:p>
        </p:txBody>
      </p:sp>
      <p:sp>
        <p:nvSpPr>
          <p:cNvPr id="4" name="Slide Number Placeholder 3"/>
          <p:cNvSpPr>
            <a:spLocks noGrp="1"/>
          </p:cNvSpPr>
          <p:nvPr>
            <p:ph type="sldNum" sz="quarter" idx="10"/>
          </p:nvPr>
        </p:nvSpPr>
        <p:spPr/>
        <p:txBody>
          <a:bodyPr/>
          <a:lstStyle/>
          <a:p>
            <a:fld id="{314D61C5-B119-4AA7-BAD7-903E159FF403}" type="slidenum">
              <a:rPr lang="en-US" smtClean="0"/>
              <a:t>11</a:t>
            </a:fld>
            <a:endParaRPr lang="en-US" dirty="0"/>
          </a:p>
        </p:txBody>
      </p:sp>
    </p:spTree>
    <p:extLst>
      <p:ext uri="{BB962C8B-B14F-4D97-AF65-F5344CB8AC3E}">
        <p14:creationId xmlns:p14="http://schemas.microsoft.com/office/powerpoint/2010/main" val="215606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Texas</a:t>
            </a:r>
            <a:r>
              <a:rPr lang="en-US" baseline="0" dirty="0"/>
              <a:t>, as in other states, there are laws which require reporting of notifiable conditions.  As mentioned earlier, there isn’t enforcement and compliance varies greatly by condition.</a:t>
            </a:r>
            <a:endParaRPr lang="en-US" dirty="0"/>
          </a:p>
        </p:txBody>
      </p:sp>
      <p:sp>
        <p:nvSpPr>
          <p:cNvPr id="4" name="Slide Number Placeholder 3"/>
          <p:cNvSpPr>
            <a:spLocks noGrp="1"/>
          </p:cNvSpPr>
          <p:nvPr>
            <p:ph type="sldNum" sz="quarter" idx="10"/>
          </p:nvPr>
        </p:nvSpPr>
        <p:spPr/>
        <p:txBody>
          <a:bodyPr/>
          <a:lstStyle/>
          <a:p>
            <a:fld id="{314D61C5-B119-4AA7-BAD7-903E159FF403}" type="slidenum">
              <a:rPr lang="en-US" smtClean="0"/>
              <a:t>12</a:t>
            </a:fld>
            <a:endParaRPr lang="en-US" dirty="0"/>
          </a:p>
        </p:txBody>
      </p:sp>
    </p:spTree>
    <p:extLst>
      <p:ext uri="{BB962C8B-B14F-4D97-AF65-F5344CB8AC3E}">
        <p14:creationId xmlns:p14="http://schemas.microsoft.com/office/powerpoint/2010/main" val="374882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times we are asked by facilities for consent form to obtain the information. This is the exact language out of 45 CFR 164.512 which states that consent is not required and facilities are authorized to share data with the health department as part of public health investigation.  </a:t>
            </a:r>
          </a:p>
        </p:txBody>
      </p:sp>
      <p:sp>
        <p:nvSpPr>
          <p:cNvPr id="4" name="Slide Number Placeholder 3"/>
          <p:cNvSpPr>
            <a:spLocks noGrp="1"/>
          </p:cNvSpPr>
          <p:nvPr>
            <p:ph type="sldNum" sz="quarter" idx="10"/>
          </p:nvPr>
        </p:nvSpPr>
        <p:spPr/>
        <p:txBody>
          <a:bodyPr/>
          <a:lstStyle/>
          <a:p>
            <a:fld id="{5F23A751-9FD0-446D-996F-17C1FE95EA37}" type="slidenum">
              <a:rPr lang="en-US" smtClean="0"/>
              <a:pPr/>
              <a:t>13</a:t>
            </a:fld>
            <a:endParaRPr lang="en-US" dirty="0"/>
          </a:p>
        </p:txBody>
      </p:sp>
    </p:spTree>
    <p:extLst>
      <p:ext uri="{BB962C8B-B14F-4D97-AF65-F5344CB8AC3E}">
        <p14:creationId xmlns:p14="http://schemas.microsoft.com/office/powerpoint/2010/main" val="1708902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Note the unusual expressions of disease </a:t>
            </a:r>
            <a:r>
              <a:rPr lang="en-US" baseline="0" dirty="0"/>
              <a:t>and outbreaks are reportable even if they are NOT on the official notifiable conditions list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Listed on this slide are the bare minimum data requirements for submitting a report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Lets take a second and brainstorm other variables</a:t>
            </a:r>
            <a:r>
              <a:rPr lang="en-US" dirty="0"/>
              <a:t>,</a:t>
            </a:r>
            <a:r>
              <a:rPr lang="en-US" baseline="0" dirty="0"/>
              <a:t> especially for HCIDs that you think are vital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TRAVEL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ANIMAL EXPOSURES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MERS-CoV has been found in some camels, and some MERS patients have reported contact with camels. However, we do not know exactly how people become infected with MERS-CoV—many people with MERS have had close contact with a person sick with MERS.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Pigs may become infected with flu viruses from people and from birds. This cross-species spread and possible mixing of flu viruses can lead to new and very different flu viruses that might gain the ability to spread easily between people.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Most people who get sick from anthrax are exposed while working with infected animals or animal products such as wool, hides, or hair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WATER EXPOSURES – RWI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LABORATORY TEST RESULTS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FOOD</a:t>
            </a:r>
            <a:r>
              <a:rPr lang="en-US" baseline="0" dirty="0"/>
              <a:t> HISTORY</a:t>
            </a:r>
            <a:endParaRPr lang="en-US" dirty="0"/>
          </a:p>
          <a:p>
            <a:endParaRPr lang="en-US" dirty="0"/>
          </a:p>
        </p:txBody>
      </p:sp>
      <p:sp>
        <p:nvSpPr>
          <p:cNvPr id="4" name="Slide Number Placeholder 3"/>
          <p:cNvSpPr>
            <a:spLocks noGrp="1"/>
          </p:cNvSpPr>
          <p:nvPr>
            <p:ph type="sldNum" sz="quarter" idx="10"/>
          </p:nvPr>
        </p:nvSpPr>
        <p:spPr/>
        <p:txBody>
          <a:bodyPr/>
          <a:lstStyle/>
          <a:p>
            <a:fld id="{314D61C5-B119-4AA7-BAD7-903E159FF403}" type="slidenum">
              <a:rPr lang="en-US" smtClean="0"/>
              <a:t>14</a:t>
            </a:fld>
            <a:endParaRPr lang="en-US" dirty="0"/>
          </a:p>
        </p:txBody>
      </p:sp>
    </p:spTree>
    <p:extLst>
      <p:ext uri="{BB962C8B-B14F-4D97-AF65-F5344CB8AC3E}">
        <p14:creationId xmlns:p14="http://schemas.microsoft.com/office/powerpoint/2010/main" val="98441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a:t>
            </a:r>
            <a:r>
              <a:rPr lang="en-US" baseline="0" dirty="0"/>
              <a:t> in the list require a formal rules change process…input from stakeholders, etc.</a:t>
            </a:r>
            <a:endParaRPr lang="en-US" dirty="0"/>
          </a:p>
        </p:txBody>
      </p:sp>
      <p:sp>
        <p:nvSpPr>
          <p:cNvPr id="4" name="Slide Number Placeholder 3"/>
          <p:cNvSpPr>
            <a:spLocks noGrp="1"/>
          </p:cNvSpPr>
          <p:nvPr>
            <p:ph type="sldNum" sz="quarter" idx="10"/>
          </p:nvPr>
        </p:nvSpPr>
        <p:spPr/>
        <p:txBody>
          <a:bodyPr/>
          <a:lstStyle/>
          <a:p>
            <a:fld id="{314D61C5-B119-4AA7-BAD7-903E159FF403}" type="slidenum">
              <a:rPr lang="en-US" smtClean="0"/>
              <a:t>15</a:t>
            </a:fld>
            <a:endParaRPr lang="en-US" dirty="0"/>
          </a:p>
        </p:txBody>
      </p:sp>
    </p:spTree>
    <p:extLst>
      <p:ext uri="{BB962C8B-B14F-4D97-AF65-F5344CB8AC3E}">
        <p14:creationId xmlns:p14="http://schemas.microsoft.com/office/powerpoint/2010/main" val="245862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Electronic</a:t>
            </a:r>
            <a:r>
              <a:rPr lang="en-US" baseline="0" dirty="0"/>
              <a:t> files are </a:t>
            </a:r>
            <a:r>
              <a:rPr lang="en-US" dirty="0"/>
              <a:t>in PDF format </a:t>
            </a:r>
          </a:p>
          <a:p>
            <a:pPr marL="628650" lvl="1" indent="-171450">
              <a:buFont typeface="Arial" panose="020B0604020202020204" pitchFamily="34" charset="0"/>
              <a:buChar char="•"/>
            </a:pPr>
            <a:r>
              <a:rPr lang="en-US" dirty="0"/>
              <a:t>Epi-2  for more detailed single case medical care provider reports</a:t>
            </a:r>
          </a:p>
          <a:p>
            <a:pPr marL="628650" lvl="1" indent="-171450">
              <a:buFont typeface="Arial" panose="020B0604020202020204" pitchFamily="34" charset="0"/>
              <a:buChar char="•"/>
            </a:pPr>
            <a:r>
              <a:rPr lang="en-US" dirty="0"/>
              <a:t>Epi-1for less detailed multiple reports</a:t>
            </a:r>
          </a:p>
          <a:p>
            <a:endParaRPr lang="en-US" dirty="0"/>
          </a:p>
        </p:txBody>
      </p:sp>
      <p:sp>
        <p:nvSpPr>
          <p:cNvPr id="4" name="Slide Number Placeholder 3"/>
          <p:cNvSpPr>
            <a:spLocks noGrp="1"/>
          </p:cNvSpPr>
          <p:nvPr>
            <p:ph type="sldNum" sz="quarter" idx="10"/>
          </p:nvPr>
        </p:nvSpPr>
        <p:spPr/>
        <p:txBody>
          <a:bodyPr/>
          <a:lstStyle/>
          <a:p>
            <a:fld id="{B8C0158B-3000-46A6-978D-042C83567CEC}" type="slidenum">
              <a:rPr lang="en-US" smtClean="0"/>
              <a:t>16</a:t>
            </a:fld>
            <a:endParaRPr lang="en-US" dirty="0"/>
          </a:p>
        </p:txBody>
      </p:sp>
    </p:spTree>
    <p:extLst>
      <p:ext uri="{BB962C8B-B14F-4D97-AF65-F5344CB8AC3E}">
        <p14:creationId xmlns:p14="http://schemas.microsoft.com/office/powerpoint/2010/main" val="879681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a:t>
            </a:r>
            <a:r>
              <a:rPr lang="en-US" baseline="0" dirty="0"/>
              <a:t> central office processes thousands of electronic laboratory results every week</a:t>
            </a:r>
          </a:p>
          <a:p>
            <a:pPr marL="628650" lvl="1" indent="-171450">
              <a:buFont typeface="Arial" panose="020B0604020202020204" pitchFamily="34" charset="0"/>
              <a:buChar char="•"/>
            </a:pPr>
            <a:r>
              <a:rPr lang="en-US" baseline="0" dirty="0"/>
              <a:t>Start off a high % of case investigations</a:t>
            </a:r>
          </a:p>
          <a:p>
            <a:pPr marL="628650" lvl="1" indent="-171450">
              <a:buFont typeface="Arial" panose="020B0604020202020204" pitchFamily="34" charset="0"/>
              <a:buChar char="•"/>
            </a:pPr>
            <a:r>
              <a:rPr lang="en-US" baseline="0" dirty="0"/>
              <a:t>Beginning of data collection for a high % of records in the National Electronic Disease Surveillance System (NEDSS)</a:t>
            </a:r>
            <a:endParaRPr lang="en-US" dirty="0"/>
          </a:p>
          <a:p>
            <a:pPr marL="171450" indent="-171450">
              <a:buFont typeface="Arial" panose="020B0604020202020204" pitchFamily="34" charset="0"/>
              <a:buChar char="•"/>
            </a:pPr>
            <a:r>
              <a:rPr lang="en-US" dirty="0"/>
              <a:t>The arrows are two-way</a:t>
            </a:r>
            <a:r>
              <a:rPr lang="en-US" baseline="0" dirty="0"/>
              <a:t> because communication in an effective surveillance system must be two-way.</a:t>
            </a:r>
          </a:p>
          <a:p>
            <a:pPr marL="171450" indent="-171450">
              <a:buFont typeface="Arial" panose="020B0604020202020204" pitchFamily="34" charset="0"/>
              <a:buChar char="•"/>
            </a:pPr>
            <a:r>
              <a:rPr lang="en-US" baseline="0" dirty="0"/>
              <a:t>QUESTION for audience:</a:t>
            </a:r>
          </a:p>
          <a:p>
            <a:pPr marL="628650" lvl="1" indent="-171450">
              <a:buFont typeface="Arial" panose="020B0604020202020204" pitchFamily="34" charset="0"/>
              <a:buChar char="•"/>
            </a:pPr>
            <a:r>
              <a:rPr lang="en-US" dirty="0"/>
              <a:t>What entities would you include in “others” and “institutions”?  ISDs,</a:t>
            </a:r>
            <a:r>
              <a:rPr lang="en-US" baseline="0" dirty="0"/>
              <a:t> businesses, day cares, urgent care centers, etc.</a:t>
            </a:r>
            <a:endParaRPr lang="en-US" dirty="0"/>
          </a:p>
        </p:txBody>
      </p:sp>
      <p:sp>
        <p:nvSpPr>
          <p:cNvPr id="4" name="Slide Number Placeholder 3"/>
          <p:cNvSpPr>
            <a:spLocks noGrp="1"/>
          </p:cNvSpPr>
          <p:nvPr>
            <p:ph type="sldNum" sz="quarter" idx="10"/>
          </p:nvPr>
        </p:nvSpPr>
        <p:spPr/>
        <p:txBody>
          <a:bodyPr/>
          <a:lstStyle/>
          <a:p>
            <a:fld id="{B8C0158B-3000-46A6-978D-042C83567CEC}" type="slidenum">
              <a:rPr lang="en-US" smtClean="0"/>
              <a:t>17</a:t>
            </a:fld>
            <a:endParaRPr lang="en-US" dirty="0"/>
          </a:p>
        </p:txBody>
      </p:sp>
    </p:spTree>
    <p:extLst>
      <p:ext uri="{BB962C8B-B14F-4D97-AF65-F5344CB8AC3E}">
        <p14:creationId xmlns:p14="http://schemas.microsoft.com/office/powerpoint/2010/main" val="149502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D61C5-B119-4AA7-BAD7-903E159FF403}" type="slidenum">
              <a:rPr lang="en-US" smtClean="0"/>
              <a:t>18</a:t>
            </a:fld>
            <a:endParaRPr lang="en-US" dirty="0"/>
          </a:p>
        </p:txBody>
      </p:sp>
    </p:spTree>
    <p:extLst>
      <p:ext uri="{BB962C8B-B14F-4D97-AF65-F5344CB8AC3E}">
        <p14:creationId xmlns:p14="http://schemas.microsoft.com/office/powerpoint/2010/main" val="103178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wanted to make sure everyone was aware of what an LRN.  LRN was created to</a:t>
            </a:r>
          </a:p>
          <a:p>
            <a:r>
              <a:rPr lang="en-US" dirty="0"/>
              <a:t>maintain an integrated national and international network of laboratories that are fully equipped to respond quickly to</a:t>
            </a:r>
          </a:p>
          <a:p>
            <a:r>
              <a:rPr lang="en-US" dirty="0"/>
              <a:t>-   Acts of biological or chemical terrorism</a:t>
            </a:r>
          </a:p>
          <a:p>
            <a:r>
              <a:rPr lang="en-US" dirty="0"/>
              <a:t>-   Emerging infectious diseases, and</a:t>
            </a:r>
          </a:p>
          <a:p>
            <a:r>
              <a:rPr lang="en-US" dirty="0"/>
              <a:t>-   Other public health threats and emergencies</a:t>
            </a:r>
          </a:p>
          <a:p>
            <a:endParaRPr lang="en-US" dirty="0"/>
          </a:p>
          <a:p>
            <a:r>
              <a:rPr lang="en-US" dirty="0"/>
              <a:t>The LRN is a diverse network made up of laboratories at all levels: federal, military, state and local public health, veterinary, agricultural, international, hospital and clinical</a:t>
            </a:r>
          </a:p>
          <a:p>
            <a:r>
              <a:rPr lang="en-US" dirty="0"/>
              <a:t> </a:t>
            </a:r>
          </a:p>
        </p:txBody>
      </p:sp>
      <p:sp>
        <p:nvSpPr>
          <p:cNvPr id="4" name="Slide Number Placeholder 3"/>
          <p:cNvSpPr>
            <a:spLocks noGrp="1"/>
          </p:cNvSpPr>
          <p:nvPr>
            <p:ph type="sldNum" sz="quarter" idx="10"/>
          </p:nvPr>
        </p:nvSpPr>
        <p:spPr/>
        <p:txBody>
          <a:bodyPr/>
          <a:lstStyle/>
          <a:p>
            <a:fld id="{5F23A751-9FD0-446D-996F-17C1FE95EA37}" type="slidenum">
              <a:rPr lang="en-US" smtClean="0"/>
              <a:pPr/>
              <a:t>19</a:t>
            </a:fld>
            <a:endParaRPr lang="en-US" dirty="0"/>
          </a:p>
        </p:txBody>
      </p:sp>
    </p:spTree>
    <p:extLst>
      <p:ext uri="{BB962C8B-B14F-4D97-AF65-F5344CB8AC3E}">
        <p14:creationId xmlns:p14="http://schemas.microsoft.com/office/powerpoint/2010/main" val="995858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laboratory response network (LRN) covering the state with laboratories in: Austin (central office), Corpus Christi/Nueces County, Dallas, Houston, Tyler, San Antonio, South Texas, Tarrant County, and Lubbock (Texas Tech)</a:t>
            </a:r>
          </a:p>
        </p:txBody>
      </p:sp>
      <p:sp>
        <p:nvSpPr>
          <p:cNvPr id="4" name="Slide Number Placeholder 3"/>
          <p:cNvSpPr>
            <a:spLocks noGrp="1"/>
          </p:cNvSpPr>
          <p:nvPr>
            <p:ph type="sldNum" sz="quarter" idx="10"/>
          </p:nvPr>
        </p:nvSpPr>
        <p:spPr/>
        <p:txBody>
          <a:bodyPr/>
          <a:lstStyle/>
          <a:p>
            <a:fld id="{314D61C5-B119-4AA7-BAD7-903E159FF403}" type="slidenum">
              <a:rPr lang="en-US" smtClean="0"/>
              <a:t>20</a:t>
            </a:fld>
            <a:endParaRPr lang="en-US" dirty="0"/>
          </a:p>
        </p:txBody>
      </p:sp>
    </p:spTree>
    <p:extLst>
      <p:ext uri="{BB962C8B-B14F-4D97-AF65-F5344CB8AC3E}">
        <p14:creationId xmlns:p14="http://schemas.microsoft.com/office/powerpoint/2010/main" val="78013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morning, this morning I will describe for you the disease reporting requirements in Texas. </a:t>
            </a:r>
          </a:p>
        </p:txBody>
      </p:sp>
      <p:sp>
        <p:nvSpPr>
          <p:cNvPr id="4" name="Slide Number Placeholder 3"/>
          <p:cNvSpPr>
            <a:spLocks noGrp="1"/>
          </p:cNvSpPr>
          <p:nvPr>
            <p:ph type="sldNum" sz="quarter" idx="10"/>
          </p:nvPr>
        </p:nvSpPr>
        <p:spPr/>
        <p:txBody>
          <a:bodyPr/>
          <a:lstStyle/>
          <a:p>
            <a:fld id="{5F23A751-9FD0-446D-996F-17C1FE95EA37}" type="slidenum">
              <a:rPr lang="en-US" smtClean="0"/>
              <a:pPr/>
              <a:t>2</a:t>
            </a:fld>
            <a:endParaRPr lang="en-US" dirty="0"/>
          </a:p>
        </p:txBody>
      </p:sp>
    </p:spTree>
    <p:extLst>
      <p:ext uri="{BB962C8B-B14F-4D97-AF65-F5344CB8AC3E}">
        <p14:creationId xmlns:p14="http://schemas.microsoft.com/office/powerpoint/2010/main" val="669179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Isolates (pure cultures) or specimens from patients suspected of having an exotic, newly emerging or extremely rare pathogen may be classified as Category A agents. </a:t>
            </a:r>
          </a:p>
        </p:txBody>
      </p:sp>
      <p:sp>
        <p:nvSpPr>
          <p:cNvPr id="4" name="Slide Number Placeholder 3"/>
          <p:cNvSpPr>
            <a:spLocks noGrp="1"/>
          </p:cNvSpPr>
          <p:nvPr>
            <p:ph type="sldNum" sz="quarter" idx="10"/>
          </p:nvPr>
        </p:nvSpPr>
        <p:spPr/>
        <p:txBody>
          <a:bodyPr/>
          <a:lstStyle/>
          <a:p>
            <a:fld id="{70FFB572-FCA2-4D56-82C7-7B04BDFA18AC}" type="slidenum">
              <a:rPr lang="en-US" smtClean="0"/>
              <a:t>21</a:t>
            </a:fld>
            <a:endParaRPr lang="en-US" dirty="0"/>
          </a:p>
        </p:txBody>
      </p:sp>
    </p:spTree>
    <p:extLst>
      <p:ext uri="{BB962C8B-B14F-4D97-AF65-F5344CB8AC3E}">
        <p14:creationId xmlns:p14="http://schemas.microsoft.com/office/powerpoint/2010/main" val="3310275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30">
              <a:defRPr/>
            </a:pPr>
            <a:r>
              <a:rPr lang="en-US" dirty="0"/>
              <a:t>Refer to the </a:t>
            </a:r>
            <a:r>
              <a:rPr lang="en-US" baseline="0" dirty="0"/>
              <a:t>IRID/VPD guidelines</a:t>
            </a:r>
            <a:endParaRPr lang="en-US" dirty="0"/>
          </a:p>
          <a:p>
            <a:endParaRPr lang="en-US" dirty="0"/>
          </a:p>
        </p:txBody>
      </p:sp>
    </p:spTree>
    <p:extLst>
      <p:ext uri="{BB962C8B-B14F-4D97-AF65-F5344CB8AC3E}">
        <p14:creationId xmlns:p14="http://schemas.microsoft.com/office/powerpoint/2010/main" val="2104372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Pink</a:t>
            </a:r>
            <a:r>
              <a:rPr lang="en-US" baseline="0" dirty="0"/>
              <a:t> book is available on line, CIFOR is online. </a:t>
            </a:r>
            <a:r>
              <a:rPr lang="en-US" dirty="0"/>
              <a:t>For DSHS employees, the red book is available</a:t>
            </a:r>
            <a:r>
              <a:rPr lang="en-US" baseline="0" dirty="0"/>
              <a:t> online. </a:t>
            </a:r>
            <a:endParaRPr lang="en-US" dirty="0"/>
          </a:p>
        </p:txBody>
      </p:sp>
    </p:spTree>
    <p:extLst>
      <p:ext uri="{BB962C8B-B14F-4D97-AF65-F5344CB8AC3E}">
        <p14:creationId xmlns:p14="http://schemas.microsoft.com/office/powerpoint/2010/main" val="3616172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is an excellent source</a:t>
            </a:r>
            <a:r>
              <a:rPr lang="en-US" baseline="0" dirty="0"/>
              <a:t> of information on many different topics, often offering very specific recommendations on situations you may be dealing with. </a:t>
            </a:r>
            <a:endParaRPr lang="en-US" dirty="0"/>
          </a:p>
        </p:txBody>
      </p:sp>
      <p:sp>
        <p:nvSpPr>
          <p:cNvPr id="4" name="Slide Number Placeholder 3"/>
          <p:cNvSpPr>
            <a:spLocks noGrp="1"/>
          </p:cNvSpPr>
          <p:nvPr>
            <p:ph type="sldNum" sz="quarter" idx="10"/>
          </p:nvPr>
        </p:nvSpPr>
        <p:spPr/>
        <p:txBody>
          <a:bodyPr/>
          <a:lstStyle/>
          <a:p>
            <a:fld id="{314D61C5-B119-4AA7-BAD7-903E159FF403}" type="slidenum">
              <a:rPr lang="en-US" smtClean="0"/>
              <a:t>25</a:t>
            </a:fld>
            <a:endParaRPr lang="en-US" dirty="0"/>
          </a:p>
        </p:txBody>
      </p:sp>
    </p:spTree>
    <p:extLst>
      <p:ext uri="{BB962C8B-B14F-4D97-AF65-F5344CB8AC3E}">
        <p14:creationId xmlns:p14="http://schemas.microsoft.com/office/powerpoint/2010/main" val="2322663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confirmed cases of hantavirus infection in people who recently visited Yosemite National Park. The visitors to Yosemite are residents of: California (8), Pennsylvania (1), and West Virginia (1).</a:t>
            </a:r>
          </a:p>
          <a:p>
            <a:r>
              <a:rPr lang="en-US" dirty="0"/>
              <a:t>Three of the confirmed cases were fatal.</a:t>
            </a:r>
          </a:p>
          <a:p>
            <a:r>
              <a:rPr lang="en-US" dirty="0"/>
              <a:t>NPS public health officials believe that 9 of the 10 people with confirmed hantavirus infection were exposed to the virus while staying at the Signature Tent Cabins in Curry Village in Yosemite National Park. The other park visitor with hantavirus infection was probably exposed to the virus while hiking or staying at the High Sierra Camps, located about 15 miles from Curry Village. </a:t>
            </a:r>
          </a:p>
          <a:p>
            <a:endParaRPr lang="en-US" dirty="0"/>
          </a:p>
        </p:txBody>
      </p:sp>
      <p:sp>
        <p:nvSpPr>
          <p:cNvPr id="4" name="Slide Number Placeholder 3"/>
          <p:cNvSpPr>
            <a:spLocks noGrp="1"/>
          </p:cNvSpPr>
          <p:nvPr>
            <p:ph type="sldNum" sz="quarter" idx="10"/>
          </p:nvPr>
        </p:nvSpPr>
        <p:spPr/>
        <p:txBody>
          <a:bodyPr/>
          <a:lstStyle/>
          <a:p>
            <a:fld id="{B8C0158B-3000-46A6-978D-042C83567CEC}" type="slidenum">
              <a:rPr lang="en-US" smtClean="0"/>
              <a:t>26</a:t>
            </a:fld>
            <a:endParaRPr lang="en-US" dirty="0"/>
          </a:p>
        </p:txBody>
      </p:sp>
    </p:spTree>
    <p:extLst>
      <p:ext uri="{BB962C8B-B14F-4D97-AF65-F5344CB8AC3E}">
        <p14:creationId xmlns:p14="http://schemas.microsoft.com/office/powerpoint/2010/main" val="111038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emphasizes the need to think outside the box when considering who should be concerned about public health and disease reporting.   Public health preparedness and infectious disease need to be integrated into your community’s  community health assessment and community health improvement plan.</a:t>
            </a:r>
          </a:p>
          <a:p>
            <a:endParaRPr lang="en-US" baseline="0" dirty="0"/>
          </a:p>
          <a:p>
            <a:r>
              <a:rPr lang="en-US" baseline="0" dirty="0"/>
              <a:t>How can you prevent flu outbreaks and importation of HCID without involving businesses and schools/universities?</a:t>
            </a:r>
          </a:p>
          <a:p>
            <a:endParaRPr lang="en-US" baseline="0" dirty="0"/>
          </a:p>
          <a:p>
            <a:r>
              <a:rPr lang="en-US" baseline="0" dirty="0"/>
              <a:t>Are there school nurses in the audience?  You are essential employees are the front line of disease reporting and we truly value your contribution.  Social workers are also essential, particular during the recovery period of a disaster.  Think of the World Trade Center and hurricanes….the long term impact is devastating.</a:t>
            </a:r>
            <a:endParaRPr lang="en-US" dirty="0"/>
          </a:p>
        </p:txBody>
      </p:sp>
      <p:sp>
        <p:nvSpPr>
          <p:cNvPr id="4" name="Slide Number Placeholder 3"/>
          <p:cNvSpPr>
            <a:spLocks noGrp="1"/>
          </p:cNvSpPr>
          <p:nvPr>
            <p:ph type="sldNum" sz="quarter" idx="10"/>
          </p:nvPr>
        </p:nvSpPr>
        <p:spPr/>
        <p:txBody>
          <a:bodyPr/>
          <a:lstStyle/>
          <a:p>
            <a:fld id="{314D61C5-B119-4AA7-BAD7-903E159FF403}" type="slidenum">
              <a:rPr lang="en-US" smtClean="0"/>
              <a:t>3</a:t>
            </a:fld>
            <a:endParaRPr lang="en-US" dirty="0"/>
          </a:p>
        </p:txBody>
      </p:sp>
    </p:spTree>
    <p:extLst>
      <p:ext uri="{BB962C8B-B14F-4D97-AF65-F5344CB8AC3E}">
        <p14:creationId xmlns:p14="http://schemas.microsoft.com/office/powerpoint/2010/main" val="152508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11 public health regions in Texas managed by 8</a:t>
            </a:r>
            <a:r>
              <a:rPr lang="en-US" baseline="0" dirty="0"/>
              <a:t> regional offices.  </a:t>
            </a:r>
          </a:p>
        </p:txBody>
      </p:sp>
      <p:sp>
        <p:nvSpPr>
          <p:cNvPr id="4" name="Slide Number Placeholder 3"/>
          <p:cNvSpPr>
            <a:spLocks noGrp="1"/>
          </p:cNvSpPr>
          <p:nvPr>
            <p:ph type="sldNum" sz="quarter" idx="10"/>
          </p:nvPr>
        </p:nvSpPr>
        <p:spPr/>
        <p:txBody>
          <a:bodyPr/>
          <a:lstStyle/>
          <a:p>
            <a:fld id="{314D61C5-B119-4AA7-BAD7-903E159FF403}" type="slidenum">
              <a:rPr lang="en-US" smtClean="0"/>
              <a:t>4</a:t>
            </a:fld>
            <a:endParaRPr lang="en-US" dirty="0"/>
          </a:p>
        </p:txBody>
      </p:sp>
    </p:spTree>
    <p:extLst>
      <p:ext uri="{BB962C8B-B14F-4D97-AF65-F5344CB8AC3E}">
        <p14:creationId xmlns:p14="http://schemas.microsoft.com/office/powerpoint/2010/main" val="69484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currently six epidemiologists certified in infection control that are managed administratively out of the central office that specialize in healthcare-associated infections (HAI).  They work closely with the regional epidemiologists  and LHDs in addressing the growing problem of drug resistant organisms in healthcare facilities.</a:t>
            </a:r>
            <a:endParaRPr lang="en-US" dirty="0"/>
          </a:p>
        </p:txBody>
      </p:sp>
      <p:sp>
        <p:nvSpPr>
          <p:cNvPr id="4" name="Slide Number Placeholder 3"/>
          <p:cNvSpPr>
            <a:spLocks noGrp="1"/>
          </p:cNvSpPr>
          <p:nvPr>
            <p:ph type="sldNum" sz="quarter" idx="10"/>
          </p:nvPr>
        </p:nvSpPr>
        <p:spPr/>
        <p:txBody>
          <a:bodyPr/>
          <a:lstStyle/>
          <a:p>
            <a:fld id="{314D61C5-B119-4AA7-BAD7-903E159FF403}" type="slidenum">
              <a:rPr lang="en-US" smtClean="0"/>
              <a:t>5</a:t>
            </a:fld>
            <a:endParaRPr lang="en-US" dirty="0"/>
          </a:p>
        </p:txBody>
      </p:sp>
    </p:spTree>
    <p:extLst>
      <p:ext uri="{BB962C8B-B14F-4D97-AF65-F5344CB8AC3E}">
        <p14:creationId xmlns:p14="http://schemas.microsoft.com/office/powerpoint/2010/main" val="237496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D61C5-B119-4AA7-BAD7-903E159FF403}" type="slidenum">
              <a:rPr lang="en-US" smtClean="0"/>
              <a:t>6</a:t>
            </a:fld>
            <a:endParaRPr lang="en-US" dirty="0"/>
          </a:p>
        </p:txBody>
      </p:sp>
    </p:spTree>
    <p:extLst>
      <p:ext uri="{BB962C8B-B14F-4D97-AF65-F5344CB8AC3E}">
        <p14:creationId xmlns:p14="http://schemas.microsoft.com/office/powerpoint/2010/main" val="162938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is move the</a:t>
            </a:r>
            <a:r>
              <a:rPr lang="en-US" baseline="0" dirty="0"/>
              <a:t> conference to October </a:t>
            </a:r>
            <a:endParaRPr lang="en-US" dirty="0"/>
          </a:p>
        </p:txBody>
      </p:sp>
      <p:sp>
        <p:nvSpPr>
          <p:cNvPr id="4" name="Slide Number Placeholder 3"/>
          <p:cNvSpPr>
            <a:spLocks noGrp="1"/>
          </p:cNvSpPr>
          <p:nvPr>
            <p:ph type="sldNum" sz="quarter" idx="10"/>
          </p:nvPr>
        </p:nvSpPr>
        <p:spPr/>
        <p:txBody>
          <a:bodyPr/>
          <a:lstStyle/>
          <a:p>
            <a:fld id="{314D61C5-B119-4AA7-BAD7-903E159FF403}" type="slidenum">
              <a:rPr lang="en-US" smtClean="0"/>
              <a:t>8</a:t>
            </a:fld>
            <a:endParaRPr lang="en-US" dirty="0"/>
          </a:p>
        </p:txBody>
      </p:sp>
    </p:spTree>
    <p:extLst>
      <p:ext uri="{BB962C8B-B14F-4D97-AF65-F5344CB8AC3E}">
        <p14:creationId xmlns:p14="http://schemas.microsoft.com/office/powerpoint/2010/main" val="424502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14D61C5-B119-4AA7-BAD7-903E159FF403}" type="slidenum">
              <a:rPr lang="en-US" smtClean="0"/>
              <a:t>9</a:t>
            </a:fld>
            <a:endParaRPr lang="en-US" dirty="0"/>
          </a:p>
        </p:txBody>
      </p:sp>
    </p:spTree>
    <p:extLst>
      <p:ext uri="{BB962C8B-B14F-4D97-AF65-F5344CB8AC3E}">
        <p14:creationId xmlns:p14="http://schemas.microsoft.com/office/powerpoint/2010/main" val="1077808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Passive Surveillance: </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Suspected cases and ou</a:t>
            </a:r>
            <a:r>
              <a:rPr lang="en-US" sz="1200" b="0" i="0" kern="1200" baseline="0" dirty="0">
                <a:solidFill>
                  <a:schemeClr val="tx1"/>
                </a:solidFill>
                <a:effectLst/>
                <a:latin typeface="+mn-lt"/>
                <a:ea typeface="+mn-ea"/>
                <a:cs typeface="+mn-cs"/>
              </a:rPr>
              <a:t>tbreaks are reported by healthcare providers and other parts of the public health system</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Required by law</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Diseases underreported because very difficult it not impossible to enforce reporting requirements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Positive</a:t>
            </a:r>
            <a:r>
              <a:rPr lang="en-US" sz="1200" b="0" i="0" kern="1200" baseline="0" dirty="0">
                <a:solidFill>
                  <a:schemeClr val="tx1"/>
                </a:solidFill>
                <a:effectLst/>
                <a:latin typeface="+mn-lt"/>
                <a:ea typeface="+mn-ea"/>
                <a:cs typeface="+mn-cs"/>
              </a:rPr>
              <a:t> aspects of passive surveillance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Monitor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trends over time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Occurs continuously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Requires few resources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Likely</a:t>
            </a:r>
            <a:r>
              <a:rPr lang="en-US" sz="1200" b="0" i="0" kern="1200" baseline="0" dirty="0">
                <a:solidFill>
                  <a:schemeClr val="tx1"/>
                </a:solidFill>
                <a:effectLst/>
                <a:latin typeface="+mn-lt"/>
                <a:ea typeface="+mn-ea"/>
                <a:cs typeface="+mn-cs"/>
              </a:rPr>
              <a:t> miss certain populations (e.g. people who don’t utilize the traditional healthcare delivery system</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Active Surveillance:</a:t>
            </a:r>
          </a:p>
          <a:p>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Health department is proactive and contacts health care providers or laboratories requesting information about diseases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Costly and labor intensive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Depends on condition, but</a:t>
            </a:r>
            <a:r>
              <a:rPr lang="en-US" sz="1200" b="0" i="0" kern="1200" baseline="0" dirty="0">
                <a:solidFill>
                  <a:schemeClr val="tx1"/>
                </a:solidFill>
                <a:effectLst/>
                <a:latin typeface="+mn-lt"/>
                <a:ea typeface="+mn-ea"/>
                <a:cs typeface="+mn-cs"/>
              </a:rPr>
              <a:t> usually provide a better estimate of disease frequency</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Syndromic surveillance:</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Screen for clinical signs and symptoms that have been recorded for patients in medical facilities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 "syndrome" is a cluster of signs and symptoms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Example: influenza is characterized by the sudden onset of fever, shivering, chills, dry (non-productive) cough, general malaise, body aches, and sometimes nausea. However, these symptoms could be caused by influenza or by any number of other upper respiratory tract infections, including the common cold,</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Some combination of these symptoms might be defined as indicating a "flu-like illness" and the frequency of this syndrome has been found to correlate with the frequency of documented influenza. The use of syndromic surveillance is attractive because of the possibility that automated surveillance systems might be created,</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OTHER SURVEILLANCE</a:t>
            </a:r>
          </a:p>
          <a:p>
            <a:endParaRPr lang="en-US" sz="1200" b="0" i="0"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Laboratory based, within hospital and other healthcare facilities</a:t>
            </a:r>
            <a:endParaRPr lang="en-US" dirty="0"/>
          </a:p>
        </p:txBody>
      </p:sp>
      <p:sp>
        <p:nvSpPr>
          <p:cNvPr id="4" name="Slide Number Placeholder 3"/>
          <p:cNvSpPr>
            <a:spLocks noGrp="1"/>
          </p:cNvSpPr>
          <p:nvPr>
            <p:ph type="sldNum" sz="quarter" idx="10"/>
          </p:nvPr>
        </p:nvSpPr>
        <p:spPr/>
        <p:txBody>
          <a:bodyPr/>
          <a:lstStyle/>
          <a:p>
            <a:fld id="{B8C0158B-3000-46A6-978D-042C83567CEC}" type="slidenum">
              <a:rPr lang="en-US" smtClean="0"/>
              <a:t>10</a:t>
            </a:fld>
            <a:endParaRPr lang="en-US" dirty="0"/>
          </a:p>
        </p:txBody>
      </p:sp>
    </p:spTree>
    <p:extLst>
      <p:ext uri="{BB962C8B-B14F-4D97-AF65-F5344CB8AC3E}">
        <p14:creationId xmlns:p14="http://schemas.microsoft.com/office/powerpoint/2010/main" val="388385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6ED9AC4-36CB-4052-9CB2-988E9A6BAEFF}" type="datetime1">
              <a:rPr lang="en-US" smtClean="0"/>
              <a:t>2/17/2023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AE966E4-1910-48C4-9DBE-6B7E0D9AE201}"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B6FA66-253E-406D-A91C-7EB00EF9218A}" type="datetime1">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966E4-1910-48C4-9DBE-6B7E0D9AE2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2FC06FB-9D36-4377-98CA-42C0467E0FBC}" type="datetime1">
              <a:rPr lang="en-US" smtClean="0"/>
              <a:t>2/17/2023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8AE966E4-1910-48C4-9DBE-6B7E0D9AE20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E709F511-CB57-4616-BC92-21E8E6A7B681}" type="datetime1">
              <a:rPr lang="en-US" altLang="en-US" smtClean="0">
                <a:solidFill>
                  <a:srgbClr val="000000"/>
                </a:solidFill>
              </a:rPr>
              <a:t>2/17/2023</a:t>
            </a:fld>
            <a:endParaRPr lang="en-US" altLang="en-US" dirty="0">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467626F-D259-41C0-8EDE-1F91386CA12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9592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60318D8-A964-4D62-8186-073F2CA43EE3}" type="datetime1">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AE966E4-1910-48C4-9DBE-6B7E0D9AE20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FCFAE56-A033-4ADB-975F-ADF1BD1838B8}" type="datetime1">
              <a:rPr lang="en-US" smtClean="0"/>
              <a:t>2/17/2023</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AE966E4-1910-48C4-9DBE-6B7E0D9AE2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5AD3802C-AF4C-4D51-B018-516B92B6C63D}" type="datetime1">
              <a:rPr lang="en-US" smtClean="0"/>
              <a:t>2/17/2023</a:t>
            </a:fld>
            <a:endParaRPr lang="en-US" dirty="0"/>
          </a:p>
        </p:txBody>
      </p:sp>
      <p:sp>
        <p:nvSpPr>
          <p:cNvPr id="10" name="Slide Number Placeholder 9"/>
          <p:cNvSpPr>
            <a:spLocks noGrp="1"/>
          </p:cNvSpPr>
          <p:nvPr>
            <p:ph type="sldNum" sz="quarter" idx="16"/>
          </p:nvPr>
        </p:nvSpPr>
        <p:spPr/>
        <p:txBody>
          <a:bodyPr rtlCol="0"/>
          <a:lstStyle/>
          <a:p>
            <a:fld id="{8AE966E4-1910-48C4-9DBE-6B7E0D9AE2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B554B35-33A5-464F-869B-0913051694F1}" type="datetime1">
              <a:rPr lang="en-US" smtClean="0"/>
              <a:t>2/17/2023</a:t>
            </a:fld>
            <a:endParaRPr lang="en-US" dirty="0"/>
          </a:p>
        </p:txBody>
      </p:sp>
      <p:sp>
        <p:nvSpPr>
          <p:cNvPr id="12" name="Slide Number Placeholder 11"/>
          <p:cNvSpPr>
            <a:spLocks noGrp="1"/>
          </p:cNvSpPr>
          <p:nvPr>
            <p:ph type="sldNum" sz="quarter" idx="16"/>
          </p:nvPr>
        </p:nvSpPr>
        <p:spPr/>
        <p:txBody>
          <a:bodyPr rtlCol="0"/>
          <a:lstStyle/>
          <a:p>
            <a:fld id="{8AE966E4-1910-48C4-9DBE-6B7E0D9AE2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64159CF-020A-412B-8946-7A6A82870037}" type="datetime1">
              <a:rPr lang="en-US" smtClean="0"/>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AE966E4-1910-48C4-9DBE-6B7E0D9AE2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8B913-4D9F-4127-85ED-908C0C48DC4F}" type="datetime1">
              <a:rPr lang="en-US" smtClean="0"/>
              <a:t>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AE966E4-1910-48C4-9DBE-6B7E0D9AE2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5935B134-0703-42A9-88D5-1901B934B0D9}" type="datetime1">
              <a:rPr lang="en-US" smtClean="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AE966E4-1910-48C4-9DBE-6B7E0D9AE20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1645F1A8-EE61-4CCC-888F-2FF0A3D21970}" type="datetime1">
              <a:rPr lang="en-US" smtClean="0"/>
              <a:t>2/17/2023</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AE966E4-1910-48C4-9DBE-6B7E0D9AE20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0B158E1-04AA-4100-ADF9-CB90877CC278}" type="datetime1">
              <a:rPr lang="en-US" smtClean="0"/>
              <a:t>2/17/2023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AE966E4-1910-48C4-9DBE-6B7E0D9AE20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shs.state.tx.us/lab/remotedata.shtm" TargetMode="External"/><Relationship Id="rId2" Type="http://schemas.openxmlformats.org/officeDocument/2006/relationships/hyperlink" Target="mailto:Labinfo@dshs.state.tx.us"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0"/>
            <a:ext cx="8077200" cy="1828800"/>
          </a:xfrm>
        </p:spPr>
        <p:txBody>
          <a:bodyPr>
            <a:noAutofit/>
          </a:bodyPr>
          <a:lstStyle/>
          <a:p>
            <a:r>
              <a:rPr lang="en-US" sz="2400" b="1" dirty="0"/>
              <a:t>David G. Bastis, MPH</a:t>
            </a:r>
            <a:br>
              <a:rPr lang="en-US" sz="2400" b="1" dirty="0"/>
            </a:br>
            <a:r>
              <a:rPr lang="en-US" sz="2400" b="1" dirty="0"/>
              <a:t>Data Group Manager/ELC Principal Investigator</a:t>
            </a:r>
            <a:br>
              <a:rPr lang="en-US" sz="2400" b="1" dirty="0"/>
            </a:br>
            <a:r>
              <a:rPr lang="en-US" sz="2400" b="1" dirty="0"/>
              <a:t>Emerging &amp; Infectious Disease Branch</a:t>
            </a:r>
            <a:br>
              <a:rPr lang="en-US" sz="2400" b="1" dirty="0"/>
            </a:br>
            <a:r>
              <a:rPr lang="en-US" sz="2400" b="1" dirty="0"/>
              <a:t>Texas department of state health services</a:t>
            </a:r>
          </a:p>
        </p:txBody>
      </p:sp>
      <p:sp>
        <p:nvSpPr>
          <p:cNvPr id="3" name="Subtitle 2"/>
          <p:cNvSpPr>
            <a:spLocks noGrp="1"/>
          </p:cNvSpPr>
          <p:nvPr>
            <p:ph type="subTitle" idx="1"/>
          </p:nvPr>
        </p:nvSpPr>
        <p:spPr/>
        <p:txBody>
          <a:bodyPr>
            <a:noAutofit/>
          </a:bodyPr>
          <a:lstStyle/>
          <a:p>
            <a:r>
              <a:rPr lang="en-US" sz="2400" dirty="0">
                <a:solidFill>
                  <a:schemeClr val="tx2">
                    <a:lumMod val="10000"/>
                  </a:schemeClr>
                </a:solidFill>
              </a:rPr>
              <a:t>Welcome Texas epidemiologists!</a:t>
            </a:r>
          </a:p>
        </p:txBody>
      </p:sp>
      <p:pic>
        <p:nvPicPr>
          <p:cNvPr id="2050" name="Picture 2" descr="http://hhscx.hhsc.state.tx.us/news/logos/DSHS/Horizontal/Color_DSHS_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108954"/>
            <a:ext cx="1600200" cy="6240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04900" y="533400"/>
            <a:ext cx="6911340" cy="923330"/>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Public Health in Texas</a:t>
            </a:r>
          </a:p>
        </p:txBody>
      </p:sp>
      <p:pic>
        <p:nvPicPr>
          <p:cNvPr id="7" name="Picture 6"/>
          <p:cNvPicPr>
            <a:picLocks noChangeAspect="1"/>
          </p:cNvPicPr>
          <p:nvPr/>
        </p:nvPicPr>
        <p:blipFill>
          <a:blip r:embed="rId4"/>
          <a:stretch>
            <a:fillRect/>
          </a:stretch>
        </p:blipFill>
        <p:spPr>
          <a:xfrm>
            <a:off x="2846070" y="1534160"/>
            <a:ext cx="3429000" cy="2286000"/>
          </a:xfrm>
          <a:prstGeom prst="rect">
            <a:avLst/>
          </a:prstGeom>
        </p:spPr>
      </p:pic>
    </p:spTree>
    <p:extLst>
      <p:ext uri="{BB962C8B-B14F-4D97-AF65-F5344CB8AC3E}">
        <p14:creationId xmlns:p14="http://schemas.microsoft.com/office/powerpoint/2010/main" val="36608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Public Health Surveillance</a:t>
            </a:r>
            <a:br>
              <a:rPr lang="en-US" dirty="0"/>
            </a:br>
            <a:endParaRPr lang="en-US" dirty="0"/>
          </a:p>
        </p:txBody>
      </p:sp>
      <p:sp>
        <p:nvSpPr>
          <p:cNvPr id="3" name="Content Placeholder 2"/>
          <p:cNvSpPr>
            <a:spLocks noGrp="1"/>
          </p:cNvSpPr>
          <p:nvPr>
            <p:ph idx="1"/>
          </p:nvPr>
        </p:nvSpPr>
        <p:spPr>
          <a:xfrm>
            <a:off x="457200" y="1524000"/>
            <a:ext cx="8229600" cy="5059363"/>
          </a:xfrm>
        </p:spPr>
        <p:txBody>
          <a:bodyPr>
            <a:normAutofit/>
          </a:bodyPr>
          <a:lstStyle/>
          <a:p>
            <a:r>
              <a:rPr lang="en-US" dirty="0"/>
              <a:t>The systematic collection, analysis, interpretation, and dissemination of health data on an ongoing basis, to gain knowledge of the pattern of disease occurrence and potential in a community, in order to control and prevent disease in the community.</a:t>
            </a:r>
          </a:p>
          <a:p>
            <a:r>
              <a:rPr lang="en-US" dirty="0"/>
              <a:t>Relies on use of standardized case definitions and consistent follow-up to initial reports of suspect cases and possible outbreaks.</a:t>
            </a:r>
          </a:p>
          <a:p>
            <a:endParaRPr lang="en-US" dirty="0"/>
          </a:p>
        </p:txBody>
      </p:sp>
      <p:pic>
        <p:nvPicPr>
          <p:cNvPr id="4" name="Picture 3"/>
          <p:cNvPicPr>
            <a:picLocks noChangeAspect="1"/>
          </p:cNvPicPr>
          <p:nvPr/>
        </p:nvPicPr>
        <p:blipFill>
          <a:blip r:embed="rId3"/>
          <a:stretch>
            <a:fillRect/>
          </a:stretch>
        </p:blipFill>
        <p:spPr>
          <a:xfrm>
            <a:off x="7315200" y="6045708"/>
            <a:ext cx="1643185" cy="640842"/>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fld id="{8AE966E4-1910-48C4-9DBE-6B7E0D9AE201}" type="slidenum">
              <a:rPr lang="en-US" smtClean="0"/>
              <a:t>10</a:t>
            </a:fld>
            <a:endParaRPr lang="en-US" dirty="0"/>
          </a:p>
        </p:txBody>
      </p:sp>
    </p:spTree>
    <p:extLst>
      <p:ext uri="{BB962C8B-B14F-4D97-AF65-F5344CB8AC3E}">
        <p14:creationId xmlns:p14="http://schemas.microsoft.com/office/powerpoint/2010/main" val="30066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Public Health Surveillance – Why?</a:t>
            </a:r>
          </a:p>
        </p:txBody>
      </p:sp>
      <p:sp>
        <p:nvSpPr>
          <p:cNvPr id="3" name="Content Placeholder 2"/>
          <p:cNvSpPr>
            <a:spLocks noGrp="1"/>
          </p:cNvSpPr>
          <p:nvPr>
            <p:ph idx="1"/>
          </p:nvPr>
        </p:nvSpPr>
        <p:spPr/>
        <p:txBody>
          <a:bodyPr/>
          <a:lstStyle/>
          <a:p>
            <a:r>
              <a:rPr lang="en-US" dirty="0"/>
              <a:t>Early warning of potential threats to public health</a:t>
            </a:r>
          </a:p>
          <a:p>
            <a:r>
              <a:rPr lang="en-US" dirty="0"/>
              <a:t>Provides data for planning and evaluation of disease prevention and control programs</a:t>
            </a:r>
          </a:p>
          <a:p>
            <a:r>
              <a:rPr lang="en-US" dirty="0"/>
              <a:t>Evaluation of control measures/interventions</a:t>
            </a:r>
          </a:p>
        </p:txBody>
      </p:sp>
      <p:pic>
        <p:nvPicPr>
          <p:cNvPr id="4" name="Picture 3"/>
          <p:cNvPicPr>
            <a:picLocks noChangeAspect="1"/>
          </p:cNvPicPr>
          <p:nvPr/>
        </p:nvPicPr>
        <p:blipFill>
          <a:blip r:embed="rId3"/>
          <a:stretch>
            <a:fillRect/>
          </a:stretch>
        </p:blipFill>
        <p:spPr>
          <a:xfrm>
            <a:off x="7315200" y="6045708"/>
            <a:ext cx="1643185" cy="640842"/>
          </a:xfrm>
          <a:prstGeom prst="rect">
            <a:avLst/>
          </a:prstGeom>
        </p:spPr>
      </p:pic>
      <p:sp>
        <p:nvSpPr>
          <p:cNvPr id="6" name="Slide Number Placeholder 5"/>
          <p:cNvSpPr>
            <a:spLocks noGrp="1"/>
          </p:cNvSpPr>
          <p:nvPr>
            <p:ph type="sldNum" sz="quarter" idx="12"/>
          </p:nvPr>
        </p:nvSpPr>
        <p:spPr/>
        <p:txBody>
          <a:bodyPr>
            <a:normAutofit fontScale="85000" lnSpcReduction="20000"/>
          </a:bodyPr>
          <a:lstStyle/>
          <a:p>
            <a:fld id="{8AE966E4-1910-48C4-9DBE-6B7E0D9AE201}" type="slidenum">
              <a:rPr lang="en-US" smtClean="0"/>
              <a:t>11</a:t>
            </a:fld>
            <a:endParaRPr lang="en-US" dirty="0"/>
          </a:p>
        </p:txBody>
      </p:sp>
    </p:spTree>
    <p:extLst>
      <p:ext uri="{BB962C8B-B14F-4D97-AF65-F5344CB8AC3E}">
        <p14:creationId xmlns:p14="http://schemas.microsoft.com/office/powerpoint/2010/main" val="22604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Statutory Authority for Reporting</a:t>
            </a:r>
          </a:p>
        </p:txBody>
      </p:sp>
      <p:sp>
        <p:nvSpPr>
          <p:cNvPr id="3" name="Content Placeholder 2"/>
          <p:cNvSpPr>
            <a:spLocks noGrp="1"/>
          </p:cNvSpPr>
          <p:nvPr>
            <p:ph sz="quarter" idx="1"/>
          </p:nvPr>
        </p:nvSpPr>
        <p:spPr/>
        <p:txBody>
          <a:bodyPr>
            <a:normAutofit fontScale="92500"/>
          </a:bodyPr>
          <a:lstStyle/>
          <a:p>
            <a:r>
              <a:rPr lang="en-US" altLang="en-US" dirty="0"/>
              <a:t>Texas Health &amp; Safety Code</a:t>
            </a:r>
          </a:p>
          <a:p>
            <a:pPr lvl="1"/>
            <a:r>
              <a:rPr lang="en-US" altLang="en-US" dirty="0"/>
              <a:t>Chapter 81: Communicable Diseases</a:t>
            </a:r>
          </a:p>
          <a:p>
            <a:pPr lvl="1"/>
            <a:r>
              <a:rPr lang="en-US" altLang="en-US" dirty="0"/>
              <a:t>Chapter 96: Respiratory Syncytial Virus</a:t>
            </a:r>
          </a:p>
          <a:p>
            <a:pPr lvl="1"/>
            <a:r>
              <a:rPr lang="en-US" altLang="en-US" dirty="0"/>
              <a:t>Chapter 98: Reporting of Healthcare-Associated Infections (HAI)</a:t>
            </a:r>
          </a:p>
          <a:p>
            <a:pPr lvl="1"/>
            <a:r>
              <a:rPr lang="en-US" altLang="en-US" dirty="0"/>
              <a:t>Chapter 200: Report of HAI &amp; Preventable Adverse Events</a:t>
            </a:r>
          </a:p>
          <a:p>
            <a:r>
              <a:rPr lang="en-US" altLang="en-US" dirty="0"/>
              <a:t>Texas Administrative Code</a:t>
            </a:r>
          </a:p>
          <a:p>
            <a:pPr lvl="1"/>
            <a:r>
              <a:rPr lang="en-US" altLang="en-US" dirty="0"/>
              <a:t>Title 25, part 1, Chapter 97 Communicable Diseases</a:t>
            </a:r>
          </a:p>
          <a:p>
            <a:pPr lvl="1"/>
            <a:r>
              <a:rPr lang="en-US" altLang="en-US" dirty="0"/>
              <a:t>Title 25, part 1, Chapter 96 Blood borne Pathogen Control</a:t>
            </a:r>
          </a:p>
          <a:p>
            <a:pPr lvl="1"/>
            <a:endParaRPr lang="en-US" altLang="en-US" dirty="0"/>
          </a:p>
        </p:txBody>
      </p:sp>
      <p:pic>
        <p:nvPicPr>
          <p:cNvPr id="5" name="Picture 2" descr="http://hhscx.hhsc.state.tx.us/news/logos/DSHS/Horizontal/Color_DSHS_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7619"/>
            <a:ext cx="1600200" cy="6240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85000" lnSpcReduction="20000"/>
          </a:bodyPr>
          <a:lstStyle/>
          <a:p>
            <a:fld id="{8AE966E4-1910-48C4-9DBE-6B7E0D9AE201}" type="slidenum">
              <a:rPr lang="en-US" smtClean="0"/>
              <a:t>12</a:t>
            </a:fld>
            <a:endParaRPr lang="en-US" dirty="0"/>
          </a:p>
        </p:txBody>
      </p:sp>
    </p:spTree>
    <p:extLst>
      <p:ext uri="{BB962C8B-B14F-4D97-AF65-F5344CB8AC3E}">
        <p14:creationId xmlns:p14="http://schemas.microsoft.com/office/powerpoint/2010/main" val="99162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HIPAA &amp; Disease Reporting</a:t>
            </a:r>
          </a:p>
        </p:txBody>
      </p:sp>
      <p:sp>
        <p:nvSpPr>
          <p:cNvPr id="3" name="Content Placeholder 2"/>
          <p:cNvSpPr>
            <a:spLocks noGrp="1"/>
          </p:cNvSpPr>
          <p:nvPr>
            <p:ph sz="quarter" idx="1"/>
          </p:nvPr>
        </p:nvSpPr>
        <p:spPr>
          <a:xfrm>
            <a:off x="301752" y="1527048"/>
            <a:ext cx="8503920" cy="4568952"/>
          </a:xfrm>
        </p:spPr>
        <p:txBody>
          <a:bodyPr>
            <a:normAutofit lnSpcReduction="10000"/>
          </a:bodyPr>
          <a:lstStyle/>
          <a:p>
            <a:pPr>
              <a:buNone/>
            </a:pPr>
            <a:r>
              <a:rPr lang="en-US" sz="2000" b="1" dirty="0"/>
              <a:t>45 CFR 164.512 - Uses and disclosures for which an authorization</a:t>
            </a:r>
          </a:p>
          <a:p>
            <a:pPr>
              <a:buNone/>
            </a:pPr>
            <a:r>
              <a:rPr lang="en-US" sz="2000" b="1" dirty="0"/>
              <a:t>or opportunity to agree or object is not required.</a:t>
            </a:r>
          </a:p>
          <a:p>
            <a:r>
              <a:rPr lang="en-US" sz="2000" dirty="0"/>
              <a:t>(b) Standard: Uses and disclosures for public health activities. </a:t>
            </a:r>
          </a:p>
          <a:p>
            <a:pPr lvl="1"/>
            <a:r>
              <a:rPr lang="en-US" sz="1500" dirty="0"/>
              <a:t>(</a:t>
            </a:r>
            <a:r>
              <a:rPr lang="en-US" sz="1800" dirty="0"/>
              <a:t>1) Permitted uses and disclosures. A covered entity may use or disclose protected health information for the public health activities and purposes described in this paragraph to: </a:t>
            </a:r>
          </a:p>
          <a:p>
            <a:pPr lvl="2"/>
            <a:r>
              <a:rPr lang="en-US" sz="1600" dirty="0"/>
              <a:t>(i) A public health authority that is authorized by law to collect or receive such information for the purpose of </a:t>
            </a:r>
            <a:r>
              <a:rPr lang="en-US" sz="1600" b="1" dirty="0"/>
              <a:t>preventing or controlling disease</a:t>
            </a:r>
            <a:r>
              <a:rPr lang="en-US" sz="1600" dirty="0"/>
              <a:t>, injury, or disability, including, but not limited to, the </a:t>
            </a:r>
            <a:r>
              <a:rPr lang="en-US" sz="1600" b="1" dirty="0"/>
              <a:t>reporting of disease</a:t>
            </a:r>
            <a:r>
              <a:rPr lang="en-US" sz="1600" dirty="0"/>
              <a:t>, injury, vital events such as birth or death, and the </a:t>
            </a:r>
            <a:r>
              <a:rPr lang="en-US" sz="1600" b="1" dirty="0"/>
              <a:t>conduct of public health surveillance</a:t>
            </a:r>
            <a:r>
              <a:rPr lang="en-US" sz="1600" dirty="0"/>
              <a:t>, </a:t>
            </a:r>
            <a:r>
              <a:rPr lang="en-US" sz="1600" b="1" dirty="0"/>
              <a:t>public health investigations</a:t>
            </a:r>
            <a:r>
              <a:rPr lang="en-US" sz="1600" dirty="0"/>
              <a:t>, and </a:t>
            </a:r>
            <a:r>
              <a:rPr lang="en-US" sz="1600" b="1" dirty="0"/>
              <a:t>public health interventions</a:t>
            </a:r>
            <a:r>
              <a:rPr lang="en-US" sz="1600" dirty="0"/>
              <a:t>; or, at the direction of a public health authority, to an official of a foreign government agency that is acting in collaboration with a public health authority; </a:t>
            </a:r>
          </a:p>
          <a:p>
            <a:pPr lvl="2">
              <a:buNone/>
            </a:pPr>
            <a:endParaRPr lang="en-US" sz="1600" dirty="0"/>
          </a:p>
          <a:p>
            <a:r>
              <a:rPr lang="en-US" altLang="en-US" sz="2400" dirty="0"/>
              <a:t>The investigation of communicable diseases by a health department is </a:t>
            </a:r>
            <a:r>
              <a:rPr lang="en-US" altLang="en-US" sz="2400" b="1" dirty="0"/>
              <a:t>exempted</a:t>
            </a:r>
            <a:r>
              <a:rPr lang="en-US" altLang="en-US" sz="2400" dirty="0"/>
              <a:t> from HIPAA</a:t>
            </a:r>
          </a:p>
          <a:p>
            <a:endParaRPr lang="en-US" sz="2300" dirty="0"/>
          </a:p>
        </p:txBody>
      </p:sp>
      <p:pic>
        <p:nvPicPr>
          <p:cNvPr id="4" name="Picture 2" descr="http://hhscx.hhsc.state.tx.us/news/logos/DSHS/Horizontal/Color_DSHS_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7619"/>
            <a:ext cx="1600200" cy="62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007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1020762"/>
          </a:xfrm>
        </p:spPr>
        <p:txBody>
          <a:bodyPr>
            <a:normAutofit fontScale="90000"/>
          </a:bodyPr>
          <a:lstStyle/>
          <a:p>
            <a:r>
              <a:rPr lang="en-US" sz="4000" dirty="0"/>
              <a:t>                </a:t>
            </a:r>
            <a:br>
              <a:rPr lang="en-US" sz="4000" dirty="0"/>
            </a:br>
            <a:endParaRPr lang="en-US" sz="4000" dirty="0"/>
          </a:p>
        </p:txBody>
      </p:sp>
      <p:sp>
        <p:nvSpPr>
          <p:cNvPr id="3" name="Content Placeholder 2"/>
          <p:cNvSpPr>
            <a:spLocks noGrp="1"/>
          </p:cNvSpPr>
          <p:nvPr>
            <p:ph idx="1"/>
          </p:nvPr>
        </p:nvSpPr>
        <p:spPr>
          <a:xfrm>
            <a:off x="457200" y="1752600"/>
            <a:ext cx="8229600" cy="4449763"/>
          </a:xfrm>
        </p:spPr>
        <p:txBody>
          <a:bodyPr>
            <a:noAutofit/>
          </a:bodyPr>
          <a:lstStyle/>
          <a:p>
            <a:r>
              <a:rPr lang="en-US" sz="3000" dirty="0"/>
              <a:t>Notifiable conditions</a:t>
            </a:r>
          </a:p>
          <a:p>
            <a:r>
              <a:rPr lang="en-US" sz="3000" dirty="0"/>
              <a:t>Any </a:t>
            </a:r>
            <a:r>
              <a:rPr lang="en-US" sz="3000" b="1" dirty="0"/>
              <a:t>outbreaks, exotic diseases, and unusual group expressions of disease</a:t>
            </a:r>
            <a:r>
              <a:rPr lang="en-US" sz="3000" dirty="0"/>
              <a:t> must be reported</a:t>
            </a:r>
          </a:p>
          <a:p>
            <a:r>
              <a:rPr lang="en-US" sz="3000" dirty="0"/>
              <a:t>All diseases shall be reported by name, age, sex, race/ethnicity, DOB, address, telephone number, disease, date of onset, method of diagnosis, and name, address, and telephone number of physician. </a:t>
            </a:r>
          </a:p>
          <a:p>
            <a:pPr marL="0" indent="0">
              <a:buNone/>
            </a:pPr>
            <a:endParaRPr lang="en-US" sz="1600" dirty="0"/>
          </a:p>
        </p:txBody>
      </p:sp>
      <p:pic>
        <p:nvPicPr>
          <p:cNvPr id="4" name="Picture 3"/>
          <p:cNvPicPr>
            <a:picLocks noChangeAspect="1"/>
          </p:cNvPicPr>
          <p:nvPr/>
        </p:nvPicPr>
        <p:blipFill>
          <a:blip r:embed="rId3"/>
          <a:stretch>
            <a:fillRect/>
          </a:stretch>
        </p:blipFill>
        <p:spPr>
          <a:xfrm>
            <a:off x="7315200" y="6045708"/>
            <a:ext cx="1643185" cy="640842"/>
          </a:xfrm>
          <a:prstGeom prst="rect">
            <a:avLst/>
          </a:prstGeom>
        </p:spPr>
      </p:pic>
      <p:sp>
        <p:nvSpPr>
          <p:cNvPr id="5" name="Rectangle 4"/>
          <p:cNvSpPr/>
          <p:nvPr/>
        </p:nvSpPr>
        <p:spPr>
          <a:xfrm>
            <a:off x="609600" y="304800"/>
            <a:ext cx="4976042"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rPr>
              <a:t>What to Report?</a:t>
            </a:r>
          </a:p>
        </p:txBody>
      </p:sp>
      <p:sp>
        <p:nvSpPr>
          <p:cNvPr id="6" name="Slide Number Placeholder 5"/>
          <p:cNvSpPr>
            <a:spLocks noGrp="1"/>
          </p:cNvSpPr>
          <p:nvPr>
            <p:ph type="sldNum" sz="quarter" idx="12"/>
          </p:nvPr>
        </p:nvSpPr>
        <p:spPr/>
        <p:txBody>
          <a:bodyPr>
            <a:normAutofit fontScale="85000" lnSpcReduction="20000"/>
          </a:bodyPr>
          <a:lstStyle/>
          <a:p>
            <a:fld id="{8AE966E4-1910-48C4-9DBE-6B7E0D9AE201}" type="slidenum">
              <a:rPr lang="en-US" smtClean="0"/>
              <a:t>14</a:t>
            </a:fld>
            <a:endParaRPr lang="en-US" dirty="0"/>
          </a:p>
        </p:txBody>
      </p:sp>
    </p:spTree>
    <p:extLst>
      <p:ext uri="{BB962C8B-B14F-4D97-AF65-F5344CB8AC3E}">
        <p14:creationId xmlns:p14="http://schemas.microsoft.com/office/powerpoint/2010/main" val="3812635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6448" cy="990600"/>
          </a:xfrm>
        </p:spPr>
        <p:txBody>
          <a:bodyPr>
            <a:normAutofit/>
          </a:bodyPr>
          <a:lstStyle/>
          <a:p>
            <a:r>
              <a:rPr lang="en-US" dirty="0"/>
              <a:t>Notifiable Conditions List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09800"/>
            <a:ext cx="1960530"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7315200" y="6045708"/>
            <a:ext cx="1643185" cy="640842"/>
          </a:xfrm>
          <a:prstGeom prst="rect">
            <a:avLst/>
          </a:prstGeom>
        </p:spPr>
      </p:pic>
      <p:sp>
        <p:nvSpPr>
          <p:cNvPr id="3" name="Rectangle 2"/>
          <p:cNvSpPr/>
          <p:nvPr/>
        </p:nvSpPr>
        <p:spPr>
          <a:xfrm>
            <a:off x="609600" y="3478212"/>
            <a:ext cx="8173167" cy="1231106"/>
          </a:xfrm>
          <a:prstGeom prst="rect">
            <a:avLst/>
          </a:prstGeom>
        </p:spPr>
        <p:txBody>
          <a:bodyPr wrap="square">
            <a:spAutoFit/>
          </a:bodyPr>
          <a:lstStyle/>
          <a:p>
            <a:r>
              <a:rPr lang="en-US" sz="2800" b="1" u="sng" dirty="0">
                <a:solidFill>
                  <a:srgbClr val="0070C0"/>
                </a:solidFill>
              </a:rPr>
              <a:t>https://www.dshs.state.tx.us/idcu/investigation/conditions/</a:t>
            </a:r>
          </a:p>
          <a:p>
            <a:endParaRPr lang="en-US" b="1" dirty="0"/>
          </a:p>
        </p:txBody>
      </p:sp>
      <p:sp>
        <p:nvSpPr>
          <p:cNvPr id="8" name="Slide Number Placeholder 7"/>
          <p:cNvSpPr>
            <a:spLocks noGrp="1"/>
          </p:cNvSpPr>
          <p:nvPr>
            <p:ph type="sldNum" sz="quarter" idx="12"/>
          </p:nvPr>
        </p:nvSpPr>
        <p:spPr/>
        <p:txBody>
          <a:bodyPr>
            <a:normAutofit fontScale="85000" lnSpcReduction="20000"/>
          </a:bodyPr>
          <a:lstStyle/>
          <a:p>
            <a:fld id="{8AE966E4-1910-48C4-9DBE-6B7E0D9AE201}" type="slidenum">
              <a:rPr lang="en-US" smtClean="0"/>
              <a:t>15</a:t>
            </a:fld>
            <a:endParaRPr lang="en-US" dirty="0"/>
          </a:p>
        </p:txBody>
      </p:sp>
    </p:spTree>
    <p:extLst>
      <p:ext uri="{BB962C8B-B14F-4D97-AF65-F5344CB8AC3E}">
        <p14:creationId xmlns:p14="http://schemas.microsoft.com/office/powerpoint/2010/main" val="2544385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15200" y="6045708"/>
            <a:ext cx="1643185" cy="640842"/>
          </a:xfrm>
          <a:prstGeom prst="rect">
            <a:avLst/>
          </a:prstGeom>
        </p:spPr>
      </p:pic>
      <p:sp>
        <p:nvSpPr>
          <p:cNvPr id="5" name="Rectangle 4"/>
          <p:cNvSpPr/>
          <p:nvPr/>
        </p:nvSpPr>
        <p:spPr>
          <a:xfrm>
            <a:off x="762000" y="228600"/>
            <a:ext cx="4770858"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rPr>
              <a:t>How to Report?</a:t>
            </a:r>
          </a:p>
        </p:txBody>
      </p:sp>
      <p:sp>
        <p:nvSpPr>
          <p:cNvPr id="6" name="Rectangle 5"/>
          <p:cNvSpPr/>
          <p:nvPr/>
        </p:nvSpPr>
        <p:spPr>
          <a:xfrm>
            <a:off x="612648" y="3307056"/>
            <a:ext cx="8153400" cy="2246769"/>
          </a:xfrm>
          <a:prstGeom prst="rect">
            <a:avLst/>
          </a:prstGeom>
        </p:spPr>
        <p:txBody>
          <a:bodyPr wrap="square">
            <a:spAutoFit/>
          </a:bodyPr>
          <a:lstStyle/>
          <a:p>
            <a:r>
              <a:rPr lang="en-US" sz="2800" dirty="0">
                <a:solidFill>
                  <a:srgbClr val="0070C0"/>
                </a:solidFill>
              </a:rPr>
              <a:t>Link to reporting forms:</a:t>
            </a:r>
          </a:p>
          <a:p>
            <a:endParaRPr lang="en-US" sz="2800" u="sng" dirty="0">
              <a:solidFill>
                <a:srgbClr val="0070C0"/>
              </a:solidFill>
            </a:endParaRPr>
          </a:p>
          <a:p>
            <a:r>
              <a:rPr lang="en-US" sz="2800" u="sng" dirty="0">
                <a:solidFill>
                  <a:srgbClr val="0070C0"/>
                </a:solidFill>
              </a:rPr>
              <a:t>https://www.dshs.state.tx.us/idcu/investigation/forms/</a:t>
            </a:r>
          </a:p>
          <a:p>
            <a:endParaRPr lang="en-US" sz="2800" dirty="0">
              <a:solidFill>
                <a:srgbClr val="0070C0"/>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083" y="1859599"/>
            <a:ext cx="1960530"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8AE966E4-1910-48C4-9DBE-6B7E0D9AE201}" type="slidenum">
              <a:rPr lang="en-US" smtClean="0"/>
              <a:t>16</a:t>
            </a:fld>
            <a:endParaRPr lang="en-US" dirty="0"/>
          </a:p>
        </p:txBody>
      </p:sp>
    </p:spTree>
    <p:extLst>
      <p:ext uri="{BB962C8B-B14F-4D97-AF65-F5344CB8AC3E}">
        <p14:creationId xmlns:p14="http://schemas.microsoft.com/office/powerpoint/2010/main" val="68658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350" y="1761365"/>
            <a:ext cx="16129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HEALTH CARE PROVIDERS</a:t>
            </a:r>
          </a:p>
        </p:txBody>
      </p:sp>
      <p:sp>
        <p:nvSpPr>
          <p:cNvPr id="5" name="Rectangle 4"/>
          <p:cNvSpPr/>
          <p:nvPr/>
        </p:nvSpPr>
        <p:spPr>
          <a:xfrm>
            <a:off x="4661958" y="1761365"/>
            <a:ext cx="16637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INSTITUTIONS</a:t>
            </a:r>
          </a:p>
        </p:txBody>
      </p:sp>
      <p:sp>
        <p:nvSpPr>
          <p:cNvPr id="6" name="Rectangle 5"/>
          <p:cNvSpPr/>
          <p:nvPr/>
        </p:nvSpPr>
        <p:spPr>
          <a:xfrm>
            <a:off x="7450992" y="1913765"/>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LAB</a:t>
            </a:r>
          </a:p>
        </p:txBody>
      </p:sp>
      <p:sp>
        <p:nvSpPr>
          <p:cNvPr id="7" name="Rectangle 6"/>
          <p:cNvSpPr/>
          <p:nvPr/>
        </p:nvSpPr>
        <p:spPr>
          <a:xfrm>
            <a:off x="3061758" y="3124200"/>
            <a:ext cx="48641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COUNTY LOCAL HEALTH DEPARTMENTS/DISTRICTS </a:t>
            </a:r>
          </a:p>
          <a:p>
            <a:pPr algn="ctr"/>
            <a:r>
              <a:rPr lang="en-US" sz="1400" dirty="0">
                <a:solidFill>
                  <a:schemeClr val="tx1"/>
                </a:solidFill>
              </a:rPr>
              <a:t>STATE REGIONAL OFFICES</a:t>
            </a:r>
          </a:p>
        </p:txBody>
      </p:sp>
      <p:sp>
        <p:nvSpPr>
          <p:cNvPr id="8" name="Rectangle 7"/>
          <p:cNvSpPr/>
          <p:nvPr/>
        </p:nvSpPr>
        <p:spPr>
          <a:xfrm>
            <a:off x="4854343" y="57912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CDC</a:t>
            </a:r>
          </a:p>
        </p:txBody>
      </p:sp>
      <p:sp>
        <p:nvSpPr>
          <p:cNvPr id="10" name="Rectangle 9"/>
          <p:cNvSpPr/>
          <p:nvPr/>
        </p:nvSpPr>
        <p:spPr>
          <a:xfrm>
            <a:off x="3095625" y="4724400"/>
            <a:ext cx="372745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STATE HEALTH DEPARTMENT</a:t>
            </a:r>
          </a:p>
        </p:txBody>
      </p:sp>
      <p:sp>
        <p:nvSpPr>
          <p:cNvPr id="11" name="Rectangle 10"/>
          <p:cNvSpPr/>
          <p:nvPr/>
        </p:nvSpPr>
        <p:spPr>
          <a:xfrm>
            <a:off x="1972733" y="4000500"/>
            <a:ext cx="1066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OTHERS</a:t>
            </a:r>
          </a:p>
        </p:txBody>
      </p:sp>
      <p:pic>
        <p:nvPicPr>
          <p:cNvPr id="20" name="Picture 19"/>
          <p:cNvPicPr>
            <a:picLocks noChangeAspect="1"/>
          </p:cNvPicPr>
          <p:nvPr/>
        </p:nvPicPr>
        <p:blipFill>
          <a:blip r:embed="rId3"/>
          <a:stretch>
            <a:fillRect/>
          </a:stretch>
        </p:blipFill>
        <p:spPr>
          <a:xfrm>
            <a:off x="7315200" y="6045708"/>
            <a:ext cx="1643185" cy="640842"/>
          </a:xfrm>
          <a:prstGeom prst="rect">
            <a:avLst/>
          </a:prstGeom>
        </p:spPr>
      </p:pic>
      <p:cxnSp>
        <p:nvCxnSpPr>
          <p:cNvPr id="9" name="Straight Arrow Connector 8"/>
          <p:cNvCxnSpPr>
            <a:stCxn id="7" idx="2"/>
          </p:cNvCxnSpPr>
          <p:nvPr/>
        </p:nvCxnSpPr>
        <p:spPr>
          <a:xfrm>
            <a:off x="5493808" y="3810000"/>
            <a:ext cx="0" cy="914400"/>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a:endCxn id="7" idx="0"/>
          </p:cNvCxnSpPr>
          <p:nvPr/>
        </p:nvCxnSpPr>
        <p:spPr>
          <a:xfrm>
            <a:off x="5493808" y="2447165"/>
            <a:ext cx="0" cy="677035"/>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4" idx="2"/>
            <a:endCxn id="10" idx="1"/>
          </p:cNvCxnSpPr>
          <p:nvPr/>
        </p:nvCxnSpPr>
        <p:spPr>
          <a:xfrm rot="16200000" flipH="1">
            <a:off x="1250545" y="3222219"/>
            <a:ext cx="2315335" cy="1374825"/>
          </a:xfrm>
          <a:prstGeom prst="bentConnector2">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0"/>
          </p:cNvCxnSpPr>
          <p:nvPr/>
        </p:nvCxnSpPr>
        <p:spPr>
          <a:xfrm flipV="1">
            <a:off x="5540143" y="5410200"/>
            <a:ext cx="0" cy="381000"/>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2"/>
            <a:endCxn id="10" idx="3"/>
          </p:cNvCxnSpPr>
          <p:nvPr/>
        </p:nvCxnSpPr>
        <p:spPr>
          <a:xfrm rot="5400000">
            <a:off x="6246067" y="3176574"/>
            <a:ext cx="2467735" cy="1313717"/>
          </a:xfrm>
          <a:prstGeom prst="bentConnector2">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6" idx="2"/>
            <a:endCxn id="7" idx="3"/>
          </p:cNvCxnSpPr>
          <p:nvPr/>
        </p:nvCxnSpPr>
        <p:spPr>
          <a:xfrm rot="5400000">
            <a:off x="7597558" y="2927865"/>
            <a:ext cx="867535" cy="210934"/>
          </a:xfrm>
          <a:prstGeom prst="bentConnector2">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48" name="Elbow Connector 2047"/>
          <p:cNvCxnSpPr>
            <a:stCxn id="11" idx="0"/>
            <a:endCxn id="7" idx="1"/>
          </p:cNvCxnSpPr>
          <p:nvPr/>
        </p:nvCxnSpPr>
        <p:spPr>
          <a:xfrm rot="5400000" flipH="1" flipV="1">
            <a:off x="2517245" y="3455988"/>
            <a:ext cx="533400" cy="555625"/>
          </a:xfrm>
          <a:prstGeom prst="bentConnector2">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50" name="Elbow Connector 2049"/>
          <p:cNvCxnSpPr>
            <a:stCxn id="11" idx="2"/>
            <a:endCxn id="10" idx="1"/>
          </p:cNvCxnSpPr>
          <p:nvPr/>
        </p:nvCxnSpPr>
        <p:spPr>
          <a:xfrm rot="16200000" flipH="1">
            <a:off x="2534179" y="4505854"/>
            <a:ext cx="533400" cy="589492"/>
          </a:xfrm>
          <a:prstGeom prst="bentConnector2">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03802" y="281791"/>
            <a:ext cx="4394153"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rPr>
              <a:t>Who Reports?</a:t>
            </a:r>
          </a:p>
        </p:txBody>
      </p:sp>
      <p:sp>
        <p:nvSpPr>
          <p:cNvPr id="3" name="Slide Number Placeholder 2"/>
          <p:cNvSpPr>
            <a:spLocks noGrp="1"/>
          </p:cNvSpPr>
          <p:nvPr>
            <p:ph type="sldNum" sz="quarter" idx="12"/>
          </p:nvPr>
        </p:nvSpPr>
        <p:spPr/>
        <p:txBody>
          <a:bodyPr>
            <a:normAutofit fontScale="85000" lnSpcReduction="20000"/>
          </a:bodyPr>
          <a:lstStyle/>
          <a:p>
            <a:fld id="{8AE966E4-1910-48C4-9DBE-6B7E0D9AE201}" type="slidenum">
              <a:rPr lang="en-US" smtClean="0"/>
              <a:t>17</a:t>
            </a:fld>
            <a:endParaRPr lang="en-US" dirty="0"/>
          </a:p>
        </p:txBody>
      </p:sp>
    </p:spTree>
    <p:extLst>
      <p:ext uri="{BB962C8B-B14F-4D97-AF65-F5344CB8AC3E}">
        <p14:creationId xmlns:p14="http://schemas.microsoft.com/office/powerpoint/2010/main" val="245339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7184" y="706401"/>
            <a:ext cx="5921188" cy="1200329"/>
          </a:xfrm>
          <a:prstGeom prst="rect">
            <a:avLst/>
          </a:prstGeom>
          <a:noFill/>
        </p:spPr>
        <p:txBody>
          <a:bodyPr wrap="square" rtlCol="0">
            <a:spAutoFit/>
          </a:bodyPr>
          <a:lstStyle/>
          <a:p>
            <a:pPr algn="ctr"/>
            <a:r>
              <a:rPr lang="en-US" sz="2400" i="1" dirty="0"/>
              <a:t>Not all statutes are rigorously enforced.  Compliance varies by condition.  Most conditions are under-reported. </a:t>
            </a:r>
          </a:p>
        </p:txBody>
      </p:sp>
      <p:sp>
        <p:nvSpPr>
          <p:cNvPr id="8" name="TextBox 7"/>
          <p:cNvSpPr txBox="1"/>
          <p:nvPr/>
        </p:nvSpPr>
        <p:spPr>
          <a:xfrm>
            <a:off x="2447184" y="2304833"/>
            <a:ext cx="4953001" cy="1200329"/>
          </a:xfrm>
          <a:prstGeom prst="rect">
            <a:avLst/>
          </a:prstGeom>
          <a:noFill/>
        </p:spPr>
        <p:txBody>
          <a:bodyPr wrap="square" rtlCol="0">
            <a:spAutoFit/>
          </a:bodyPr>
          <a:lstStyle/>
          <a:p>
            <a:pPr algn="ctr"/>
            <a:r>
              <a:rPr lang="en-US" sz="2400" i="1" dirty="0"/>
              <a:t>Good surveillance systems receive duplicate reports from different parts of the public health system.</a:t>
            </a:r>
          </a:p>
        </p:txBody>
      </p:sp>
      <p:grpSp>
        <p:nvGrpSpPr>
          <p:cNvPr id="3" name="Group 2"/>
          <p:cNvGrpSpPr/>
          <p:nvPr/>
        </p:nvGrpSpPr>
        <p:grpSpPr>
          <a:xfrm>
            <a:off x="2969378" y="3846010"/>
            <a:ext cx="4879222" cy="1857375"/>
            <a:chOff x="3124200" y="3715432"/>
            <a:chExt cx="4879222" cy="1857375"/>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715432"/>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869822" y="3884801"/>
              <a:ext cx="2133600" cy="1200329"/>
            </a:xfrm>
            <a:prstGeom prst="rect">
              <a:avLst/>
            </a:prstGeom>
            <a:noFill/>
          </p:spPr>
          <p:txBody>
            <a:bodyPr wrap="square" rtlCol="0">
              <a:spAutoFit/>
            </a:bodyPr>
            <a:lstStyle/>
            <a:p>
              <a:pPr algn="ctr"/>
              <a:r>
                <a:rPr lang="en-US" sz="2400" i="1" dirty="0"/>
                <a:t>State of the art reporting technology</a:t>
              </a:r>
            </a:p>
          </p:txBody>
        </p:sp>
      </p:grpSp>
      <p:pic>
        <p:nvPicPr>
          <p:cNvPr id="9" name="Picture 8"/>
          <p:cNvPicPr>
            <a:picLocks noChangeAspect="1"/>
          </p:cNvPicPr>
          <p:nvPr/>
        </p:nvPicPr>
        <p:blipFill>
          <a:blip r:embed="rId4"/>
          <a:stretch>
            <a:fillRect/>
          </a:stretch>
        </p:blipFill>
        <p:spPr>
          <a:xfrm>
            <a:off x="7315200" y="6045708"/>
            <a:ext cx="1643185" cy="640842"/>
          </a:xfrm>
          <a:prstGeom prst="rect">
            <a:avLst/>
          </a:prstGeom>
        </p:spPr>
      </p:pic>
      <p:sp>
        <p:nvSpPr>
          <p:cNvPr id="10" name="Rectangle 9"/>
          <p:cNvSpPr/>
          <p:nvPr/>
        </p:nvSpPr>
        <p:spPr>
          <a:xfrm>
            <a:off x="1762777" y="704342"/>
            <a:ext cx="533400" cy="1107996"/>
          </a:xfrm>
          <a:prstGeom prst="rect">
            <a:avLst/>
          </a:prstGeom>
        </p:spPr>
        <p:txBody>
          <a:bodyPr wrap="square">
            <a:spAutoFit/>
          </a:bodyPr>
          <a:lstStyle/>
          <a:p>
            <a:r>
              <a:rPr lang="en-US" sz="6600" dirty="0">
                <a:solidFill>
                  <a:srgbClr val="FF0000"/>
                </a:solidFill>
                <a:sym typeface="Wingdings 2" panose="05020102010507070707" pitchFamily="18" charset="2"/>
              </a:rPr>
              <a:t></a:t>
            </a:r>
            <a:endParaRPr lang="en-US" sz="6600" dirty="0">
              <a:solidFill>
                <a:srgbClr val="FF0000"/>
              </a:solidFill>
            </a:endParaRPr>
          </a:p>
        </p:txBody>
      </p:sp>
      <p:sp>
        <p:nvSpPr>
          <p:cNvPr id="11" name="Rectangle 10"/>
          <p:cNvSpPr/>
          <p:nvPr/>
        </p:nvSpPr>
        <p:spPr>
          <a:xfrm>
            <a:off x="1600200" y="2304833"/>
            <a:ext cx="533400" cy="1107996"/>
          </a:xfrm>
          <a:prstGeom prst="rect">
            <a:avLst/>
          </a:prstGeom>
        </p:spPr>
        <p:txBody>
          <a:bodyPr wrap="square">
            <a:spAutoFit/>
          </a:bodyPr>
          <a:lstStyle/>
          <a:p>
            <a:r>
              <a:rPr lang="en-US" sz="6600" dirty="0">
                <a:solidFill>
                  <a:srgbClr val="FF0000"/>
                </a:solidFill>
                <a:sym typeface="Wingdings 2" panose="05020102010507070707" pitchFamily="18" charset="2"/>
              </a:rPr>
              <a:t></a:t>
            </a:r>
            <a:endParaRPr lang="en-US" sz="6600" dirty="0">
              <a:solidFill>
                <a:srgbClr val="FF0000"/>
              </a:solidFill>
            </a:endParaRPr>
          </a:p>
        </p:txBody>
      </p:sp>
      <p:sp>
        <p:nvSpPr>
          <p:cNvPr id="12" name="Rectangle 11"/>
          <p:cNvSpPr/>
          <p:nvPr/>
        </p:nvSpPr>
        <p:spPr>
          <a:xfrm>
            <a:off x="1600200" y="3930038"/>
            <a:ext cx="533400" cy="1107996"/>
          </a:xfrm>
          <a:prstGeom prst="rect">
            <a:avLst/>
          </a:prstGeom>
        </p:spPr>
        <p:txBody>
          <a:bodyPr wrap="square">
            <a:spAutoFit/>
          </a:bodyPr>
          <a:lstStyle/>
          <a:p>
            <a:r>
              <a:rPr lang="en-US" sz="6600" dirty="0">
                <a:solidFill>
                  <a:srgbClr val="FF0000"/>
                </a:solidFill>
                <a:sym typeface="Wingdings 2" panose="05020102010507070707" pitchFamily="18" charset="2"/>
              </a:rPr>
              <a:t></a:t>
            </a:r>
            <a:endParaRPr lang="en-US" sz="6600" dirty="0">
              <a:solidFill>
                <a:srgbClr val="FF0000"/>
              </a:solidFill>
            </a:endParaRPr>
          </a:p>
        </p:txBody>
      </p:sp>
      <p:sp>
        <p:nvSpPr>
          <p:cNvPr id="4" name="Slide Number Placeholder 3"/>
          <p:cNvSpPr>
            <a:spLocks noGrp="1"/>
          </p:cNvSpPr>
          <p:nvPr>
            <p:ph type="sldNum" sz="quarter" idx="12"/>
          </p:nvPr>
        </p:nvSpPr>
        <p:spPr/>
        <p:txBody>
          <a:bodyPr>
            <a:normAutofit/>
          </a:bodyPr>
          <a:lstStyle/>
          <a:p>
            <a:fld id="{8AE966E4-1910-48C4-9DBE-6B7E0D9AE201}" type="slidenum">
              <a:rPr lang="en-US" smtClean="0"/>
              <a:t>18</a:t>
            </a:fld>
            <a:endParaRPr lang="en-US" dirty="0"/>
          </a:p>
        </p:txBody>
      </p:sp>
    </p:spTree>
    <p:extLst>
      <p:ext uri="{BB962C8B-B14F-4D97-AF65-F5344CB8AC3E}">
        <p14:creationId xmlns:p14="http://schemas.microsoft.com/office/powerpoint/2010/main" val="220189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KG3"/>
          <p:cNvPicPr>
            <a:picLocks noChangeAspect="1" noChangeArrowheads="1"/>
          </p:cNvPicPr>
          <p:nvPr/>
        </p:nvPicPr>
        <p:blipFill>
          <a:blip r:embed="rId3" cstate="print"/>
          <a:srcRect/>
          <a:stretch>
            <a:fillRect/>
          </a:stretch>
        </p:blipFill>
        <p:spPr bwMode="auto">
          <a:xfrm>
            <a:off x="7391400" y="5791200"/>
            <a:ext cx="1524397" cy="798551"/>
          </a:xfrm>
          <a:prstGeom prst="rect">
            <a:avLst/>
          </a:prstGeom>
          <a:noFill/>
          <a:ln w="28575">
            <a:solidFill>
              <a:srgbClr val="000000"/>
            </a:solidFill>
            <a:miter lim="800000"/>
            <a:headEnd/>
            <a:tailEnd/>
          </a:ln>
        </p:spPr>
      </p:pic>
      <p:sp>
        <p:nvSpPr>
          <p:cNvPr id="5" name="Title 4"/>
          <p:cNvSpPr>
            <a:spLocks noGrp="1"/>
          </p:cNvSpPr>
          <p:nvPr>
            <p:ph type="title"/>
          </p:nvPr>
        </p:nvSpPr>
        <p:spPr/>
        <p:txBody>
          <a:bodyPr>
            <a:normAutofit fontScale="90000"/>
          </a:bodyPr>
          <a:lstStyle/>
          <a:p>
            <a:r>
              <a:rPr lang="en-US" dirty="0"/>
              <a:t>Laboratory Response Network (LRN)</a:t>
            </a:r>
          </a:p>
        </p:txBody>
      </p:sp>
      <p:sp>
        <p:nvSpPr>
          <p:cNvPr id="4" name="Content Placeholder 3"/>
          <p:cNvSpPr>
            <a:spLocks noGrp="1"/>
          </p:cNvSpPr>
          <p:nvPr>
            <p:ph sz="quarter" idx="1"/>
          </p:nvPr>
        </p:nvSpPr>
        <p:spPr/>
        <p:txBody>
          <a:bodyPr>
            <a:normAutofit fontScale="92500" lnSpcReduction="20000"/>
          </a:bodyPr>
          <a:lstStyle/>
          <a:p>
            <a:r>
              <a:rPr lang="en-US" sz="2800" dirty="0"/>
              <a:t>Maintain an integrated national and international network of laboratories that are fully equipped to respond quickly to</a:t>
            </a:r>
          </a:p>
          <a:p>
            <a:pPr lvl="1"/>
            <a:r>
              <a:rPr lang="en-US" sz="2300" dirty="0"/>
              <a:t>Acts of biological or chemical terrorism</a:t>
            </a:r>
          </a:p>
          <a:p>
            <a:pPr lvl="1"/>
            <a:r>
              <a:rPr lang="en-US" sz="2300" dirty="0"/>
              <a:t>Emerging infectious diseases, and</a:t>
            </a:r>
          </a:p>
          <a:p>
            <a:pPr lvl="1"/>
            <a:r>
              <a:rPr lang="en-US" sz="2300" dirty="0"/>
              <a:t>Other public health threats and emergencies</a:t>
            </a:r>
          </a:p>
          <a:p>
            <a:r>
              <a:rPr lang="en-US" sz="2800" dirty="0"/>
              <a:t>Diverse network</a:t>
            </a:r>
          </a:p>
          <a:p>
            <a:pPr lvl="1"/>
            <a:r>
              <a:rPr lang="en-US" sz="2300" dirty="0"/>
              <a:t>Federal</a:t>
            </a:r>
          </a:p>
          <a:p>
            <a:pPr lvl="1"/>
            <a:r>
              <a:rPr lang="en-US" sz="2300" dirty="0"/>
              <a:t>Military</a:t>
            </a:r>
          </a:p>
          <a:p>
            <a:pPr lvl="1"/>
            <a:r>
              <a:rPr lang="en-US" sz="2300" dirty="0"/>
              <a:t>State and Local Public Health</a:t>
            </a:r>
          </a:p>
          <a:p>
            <a:pPr lvl="1"/>
            <a:r>
              <a:rPr lang="en-US" sz="2300" dirty="0"/>
              <a:t>Veterinary/Agricultural</a:t>
            </a:r>
          </a:p>
          <a:p>
            <a:pPr lvl="1"/>
            <a:r>
              <a:rPr lang="en-US" sz="2300" dirty="0"/>
              <a:t>International</a:t>
            </a:r>
          </a:p>
          <a:p>
            <a:pPr lvl="1"/>
            <a:r>
              <a:rPr lang="en-US" sz="2300" dirty="0"/>
              <a:t>Hospital/Clinical</a:t>
            </a:r>
          </a:p>
          <a:p>
            <a:pPr lvl="1"/>
            <a:endParaRPr lang="en-US" sz="2300" b="1" dirty="0"/>
          </a:p>
          <a:p>
            <a:endParaRPr lang="en-US" sz="28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49363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457200" y="1600200"/>
            <a:ext cx="8458200" cy="4525965"/>
          </a:xfrm>
        </p:spPr>
        <p:txBody>
          <a:bodyPr/>
          <a:lstStyle/>
          <a:p>
            <a:r>
              <a:rPr lang="en-US" dirty="0"/>
              <a:t>Describe public health system in Texas with a focus on:</a:t>
            </a:r>
          </a:p>
          <a:p>
            <a:pPr lvl="1"/>
            <a:r>
              <a:rPr lang="en-US" dirty="0"/>
              <a:t>Infrastructure</a:t>
            </a:r>
          </a:p>
          <a:p>
            <a:pPr lvl="1"/>
            <a:r>
              <a:rPr lang="en-US" dirty="0"/>
              <a:t>Reporting Requirements </a:t>
            </a:r>
          </a:p>
          <a:p>
            <a:pPr lvl="1"/>
            <a:r>
              <a:rPr lang="en-US" dirty="0"/>
              <a:t>Resources</a:t>
            </a:r>
          </a:p>
          <a:p>
            <a:pPr lvl="1"/>
            <a:endParaRPr lang="en-US" dirty="0"/>
          </a:p>
        </p:txBody>
      </p:sp>
      <p:sp>
        <p:nvSpPr>
          <p:cNvPr id="2" name="Title 1"/>
          <p:cNvSpPr>
            <a:spLocks noGrp="1"/>
          </p:cNvSpPr>
          <p:nvPr>
            <p:ph type="title" idx="4294967295"/>
          </p:nvPr>
        </p:nvSpPr>
        <p:spPr>
          <a:xfrm>
            <a:off x="558800" y="152400"/>
            <a:ext cx="8153400" cy="990600"/>
          </a:xfrm>
        </p:spPr>
        <p:txBody>
          <a:bodyPr/>
          <a:lstStyle/>
          <a:p>
            <a:r>
              <a:rPr lang="en-US" dirty="0"/>
              <a:t>Objectives</a:t>
            </a:r>
          </a:p>
        </p:txBody>
      </p:sp>
      <p:pic>
        <p:nvPicPr>
          <p:cNvPr id="4" name="Picture 2" descr="http://hhscx.hhsc.state.tx.us/news/logos/DSHS/Horizontal/Color_DSHS_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7619"/>
            <a:ext cx="1600200" cy="62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22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Response Network</a:t>
            </a:r>
          </a:p>
        </p:txBody>
      </p:sp>
      <p:sp>
        <p:nvSpPr>
          <p:cNvPr id="3" name="Slide Number Placeholder 2"/>
          <p:cNvSpPr>
            <a:spLocks noGrp="1"/>
          </p:cNvSpPr>
          <p:nvPr>
            <p:ph type="sldNum" sz="quarter" idx="12"/>
          </p:nvPr>
        </p:nvSpPr>
        <p:spPr/>
        <p:txBody>
          <a:bodyPr>
            <a:normAutofit fontScale="85000" lnSpcReduction="20000"/>
          </a:bodyPr>
          <a:lstStyle/>
          <a:p>
            <a:fld id="{8AE966E4-1910-48C4-9DBE-6B7E0D9AE201}" type="slidenum">
              <a:rPr lang="en-US" smtClean="0"/>
              <a:t>20</a:t>
            </a:fld>
            <a:endParaRPr lang="en-US" dirty="0"/>
          </a:p>
        </p:txBody>
      </p:sp>
      <p:pic>
        <p:nvPicPr>
          <p:cNvPr id="6" name="Picture 2" descr="http://hhscx.hhsc.state.tx.us/news/logos/DSHS/Horizontal/Color_DSHS_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7619"/>
            <a:ext cx="1600200" cy="62407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533400" y="1737042"/>
            <a:ext cx="8232648" cy="4712616"/>
            <a:chOff x="533400" y="1737042"/>
            <a:chExt cx="8232648" cy="4712616"/>
          </a:xfrm>
        </p:grpSpPr>
        <p:pic>
          <p:nvPicPr>
            <p:cNvPr id="5" name="Picture 4"/>
            <p:cNvPicPr>
              <a:picLocks noChangeAspect="1"/>
            </p:cNvPicPr>
            <p:nvPr/>
          </p:nvPicPr>
          <p:blipFill>
            <a:blip r:embed="rId4"/>
            <a:stretch>
              <a:fillRect/>
            </a:stretch>
          </p:blipFill>
          <p:spPr>
            <a:xfrm>
              <a:off x="533400" y="1737042"/>
              <a:ext cx="5102794" cy="4712616"/>
            </a:xfrm>
            <a:prstGeom prst="rect">
              <a:avLst/>
            </a:prstGeom>
          </p:spPr>
        </p:pic>
        <p:pic>
          <p:nvPicPr>
            <p:cNvPr id="4" name="Picture 3"/>
            <p:cNvPicPr>
              <a:picLocks noChangeAspect="1"/>
            </p:cNvPicPr>
            <p:nvPr/>
          </p:nvPicPr>
          <p:blipFill>
            <a:blip r:embed="rId5"/>
            <a:stretch>
              <a:fillRect/>
            </a:stretch>
          </p:blipFill>
          <p:spPr>
            <a:xfrm>
              <a:off x="6064470" y="3200400"/>
              <a:ext cx="2701578" cy="1399147"/>
            </a:xfrm>
            <a:prstGeom prst="rect">
              <a:avLst/>
            </a:prstGeom>
          </p:spPr>
        </p:pic>
        <p:cxnSp>
          <p:nvCxnSpPr>
            <p:cNvPr id="8" name="Straight Arrow Connector 7"/>
            <p:cNvCxnSpPr/>
            <p:nvPr/>
          </p:nvCxnSpPr>
          <p:spPr>
            <a:xfrm flipH="1">
              <a:off x="4339270" y="3825212"/>
              <a:ext cx="1725200" cy="5362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5147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Packaging/Shipping</a:t>
            </a:r>
          </a:p>
        </p:txBody>
      </p:sp>
      <p:sp>
        <p:nvSpPr>
          <p:cNvPr id="3" name="Content Placeholder 2"/>
          <p:cNvSpPr>
            <a:spLocks noGrp="1"/>
          </p:cNvSpPr>
          <p:nvPr>
            <p:ph idx="1"/>
          </p:nvPr>
        </p:nvSpPr>
        <p:spPr/>
        <p:txBody>
          <a:bodyPr>
            <a:normAutofit fontScale="92500"/>
          </a:bodyPr>
          <a:lstStyle/>
          <a:p>
            <a:r>
              <a:rPr lang="en-US" dirty="0"/>
              <a:t>Triple-contained</a:t>
            </a:r>
          </a:p>
          <a:p>
            <a:r>
              <a:rPr lang="en-US" dirty="0"/>
              <a:t>Use appropriate labeling for boxes</a:t>
            </a:r>
          </a:p>
          <a:p>
            <a:r>
              <a:rPr lang="en-US" dirty="0"/>
              <a:t>Use enough ice packs/dry ice to maintain temperature (if applicable – it is hot in Texas during the summer!)</a:t>
            </a:r>
          </a:p>
          <a:p>
            <a:r>
              <a:rPr lang="en-US" dirty="0"/>
              <a:t>Send overnight mail</a:t>
            </a:r>
          </a:p>
          <a:p>
            <a:r>
              <a:rPr lang="en-US" dirty="0"/>
              <a:t>Use FedEx or courier of choice</a:t>
            </a:r>
          </a:p>
          <a:p>
            <a:r>
              <a:rPr lang="en-US" dirty="0"/>
              <a:t>Don’t ship on Friday or the day before a state holiday</a:t>
            </a:r>
          </a:p>
          <a:p>
            <a:r>
              <a:rPr lang="en-US" dirty="0"/>
              <a:t>Use physical address (1100 W 49</a:t>
            </a:r>
            <a:r>
              <a:rPr lang="en-US" baseline="30000" dirty="0"/>
              <a:t>th</a:t>
            </a:r>
            <a:r>
              <a:rPr lang="en-US" dirty="0"/>
              <a:t>, lab services) for FedEx, couriers</a:t>
            </a:r>
          </a:p>
          <a:p>
            <a:pPr lvl="1"/>
            <a:endParaRPr lang="en-US" dirty="0"/>
          </a:p>
          <a:p>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E630D87B-605D-4782-B3A7-C045D85120AD}" type="slidenum">
              <a:rPr lang="en-US" smtClean="0"/>
              <a:t>21</a:t>
            </a:fld>
            <a:endParaRPr lang="en-US" dirty="0"/>
          </a:p>
        </p:txBody>
      </p:sp>
      <p:pic>
        <p:nvPicPr>
          <p:cNvPr id="5" name="Picture 2" descr="http://hhscx.hhsc.state.tx.us/news/logos/DSHS/Horizontal/Color_DSHS_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7619"/>
            <a:ext cx="1600200" cy="62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29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78" y="213082"/>
            <a:ext cx="6739034" cy="857250"/>
          </a:xfrm>
        </p:spPr>
        <p:txBody>
          <a:bodyPr>
            <a:normAutofit fontScale="90000"/>
          </a:bodyPr>
          <a:lstStyle/>
          <a:p>
            <a:r>
              <a:rPr lang="en-US" dirty="0"/>
              <a:t>How to Submit Specimens to the DSHS  Lab</a:t>
            </a:r>
          </a:p>
        </p:txBody>
      </p:sp>
      <p:sp>
        <p:nvSpPr>
          <p:cNvPr id="3" name="Content Placeholder 2"/>
          <p:cNvSpPr>
            <a:spLocks noGrp="1"/>
          </p:cNvSpPr>
          <p:nvPr>
            <p:ph idx="1"/>
          </p:nvPr>
        </p:nvSpPr>
        <p:spPr>
          <a:xfrm>
            <a:off x="503853" y="1920479"/>
            <a:ext cx="7781731" cy="3886200"/>
          </a:xfrm>
        </p:spPr>
        <p:txBody>
          <a:bodyPr>
            <a:normAutofit fontScale="70000" lnSpcReduction="20000"/>
          </a:bodyPr>
          <a:lstStyle/>
          <a:p>
            <a:r>
              <a:rPr lang="en-US" dirty="0"/>
              <a:t>Must have a submitter ID</a:t>
            </a:r>
          </a:p>
          <a:p>
            <a:pPr lvl="1"/>
            <a:r>
              <a:rPr lang="en-US" dirty="0"/>
              <a:t>Email </a:t>
            </a:r>
            <a:r>
              <a:rPr lang="en-US" dirty="0">
                <a:hlinkClick r:id="rId2"/>
              </a:rPr>
              <a:t>Labinfo@dshs.state.tx.us</a:t>
            </a:r>
            <a:r>
              <a:rPr lang="en-US" dirty="0"/>
              <a:t> or contact Lab Reporting at 512-776-7578 to get one</a:t>
            </a:r>
          </a:p>
          <a:p>
            <a:r>
              <a:rPr lang="en-US" dirty="0"/>
              <a:t>Use current versions of form</a:t>
            </a:r>
          </a:p>
          <a:p>
            <a:pPr lvl="1"/>
            <a:r>
              <a:rPr lang="en-US" dirty="0"/>
              <a:t>EAIDB has copies of Regional and Local forms, if you cannot find yours and you have a submitter #</a:t>
            </a:r>
          </a:p>
          <a:p>
            <a:r>
              <a:rPr lang="en-US" dirty="0"/>
              <a:t>Each specimen needs a form</a:t>
            </a:r>
          </a:p>
          <a:p>
            <a:pPr lvl="1"/>
            <a:r>
              <a:rPr lang="en-US" dirty="0"/>
              <a:t>Form(s) should be included in shipment with specimen(s)</a:t>
            </a:r>
          </a:p>
          <a:p>
            <a:r>
              <a:rPr lang="en-US" dirty="0"/>
              <a:t>Form should be completely filled out</a:t>
            </a:r>
          </a:p>
          <a:p>
            <a:pPr lvl="1"/>
            <a:r>
              <a:rPr lang="en-US" dirty="0"/>
              <a:t>Information on form should match information on specimen (e.g. name, DOB)</a:t>
            </a:r>
          </a:p>
          <a:p>
            <a:r>
              <a:rPr lang="en-US" dirty="0"/>
              <a:t>Results will probably be in NBS, definition in Labware</a:t>
            </a:r>
          </a:p>
          <a:p>
            <a:pPr lvl="1"/>
            <a:r>
              <a:rPr lang="en-US" dirty="0"/>
              <a:t>To apply for access to LabWare, go to: </a:t>
            </a:r>
            <a:r>
              <a:rPr lang="en-US" dirty="0">
                <a:hlinkClick r:id="rId3"/>
              </a:rPr>
              <a:t>http://www.dshs.state.tx.us/lab/remotedata.shtm</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E630D87B-605D-4782-B3A7-C045D85120AD}" type="slidenum">
              <a:rPr lang="en-US" smtClean="0"/>
              <a:t>22</a:t>
            </a:fld>
            <a:endParaRPr lang="en-US" dirty="0"/>
          </a:p>
        </p:txBody>
      </p:sp>
      <p:pic>
        <p:nvPicPr>
          <p:cNvPr id="5" name="Picture 2" descr="http://hhscx.hhsc.state.tx.us/news/logos/DSHS/Horizontal/Color_DSHS_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37619"/>
            <a:ext cx="1600200" cy="62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458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Emerging and Acute Infectious Disease Branch </a:t>
            </a:r>
            <a:r>
              <a:rPr lang="en-US" dirty="0"/>
              <a:t>Investigation Guidelines</a:t>
            </a:r>
          </a:p>
        </p:txBody>
      </p:sp>
      <p:sp>
        <p:nvSpPr>
          <p:cNvPr id="3" name="Content Placeholder 2"/>
          <p:cNvSpPr>
            <a:spLocks noGrp="1"/>
          </p:cNvSpPr>
          <p:nvPr>
            <p:ph idx="1"/>
          </p:nvPr>
        </p:nvSpPr>
        <p:spPr/>
        <p:txBody>
          <a:bodyPr>
            <a:normAutofit fontScale="92500" lnSpcReduction="10000"/>
          </a:bodyPr>
          <a:lstStyle/>
          <a:p>
            <a:r>
              <a:rPr lang="en-US" dirty="0"/>
              <a:t>Organized alphabetically </a:t>
            </a:r>
          </a:p>
          <a:p>
            <a:pPr marL="0" indent="0">
              <a:buNone/>
            </a:pPr>
            <a:r>
              <a:rPr lang="en-US" dirty="0"/>
              <a:t>   by disease</a:t>
            </a:r>
          </a:p>
          <a:p>
            <a:r>
              <a:rPr lang="en-US" dirty="0"/>
              <a:t>Exposure notifications</a:t>
            </a:r>
          </a:p>
          <a:p>
            <a:r>
              <a:rPr lang="en-US" dirty="0"/>
              <a:t>Enhanced laboratory guides</a:t>
            </a:r>
          </a:p>
          <a:p>
            <a:r>
              <a:rPr lang="en-US" dirty="0"/>
              <a:t>Flow charts</a:t>
            </a:r>
          </a:p>
          <a:p>
            <a:r>
              <a:rPr lang="en-US" dirty="0"/>
              <a:t>Additional resources and</a:t>
            </a:r>
          </a:p>
          <a:p>
            <a:pPr marL="0" indent="0">
              <a:buNone/>
            </a:pPr>
            <a:r>
              <a:rPr lang="en-US" dirty="0"/>
              <a:t>   glossary</a:t>
            </a:r>
          </a:p>
          <a:p>
            <a:r>
              <a:rPr lang="en-US" dirty="0"/>
              <a:t>New: Updates tracking section</a:t>
            </a:r>
          </a:p>
          <a:p>
            <a:r>
              <a:rPr lang="en-US" dirty="0"/>
              <a:t>Updated annually</a:t>
            </a:r>
          </a:p>
        </p:txBody>
      </p:sp>
      <p:sp>
        <p:nvSpPr>
          <p:cNvPr id="5" name="Content Placeholder 2"/>
          <p:cNvSpPr txBox="1">
            <a:spLocks/>
          </p:cNvSpPr>
          <p:nvPr/>
        </p:nvSpPr>
        <p:spPr>
          <a:xfrm>
            <a:off x="856861" y="5838825"/>
            <a:ext cx="7410839" cy="514350"/>
          </a:xfrm>
          <a:prstGeom prst="rect">
            <a:avLst/>
          </a:prstGeom>
        </p:spPr>
        <p:txBody>
          <a:bodyPr vert="horz" lIns="68580" tIns="34290" rIns="68580" bIns="3429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http://www.dshs.state.tx.us/IDCU/health/infection_control/Investigation-Guidance/</a:t>
            </a:r>
          </a:p>
        </p:txBody>
      </p:sp>
      <p:grpSp>
        <p:nvGrpSpPr>
          <p:cNvPr id="4" name="Group 3"/>
          <p:cNvGrpSpPr/>
          <p:nvPr/>
        </p:nvGrpSpPr>
        <p:grpSpPr>
          <a:xfrm>
            <a:off x="5438775" y="2344910"/>
            <a:ext cx="3186146" cy="2514600"/>
            <a:chOff x="5438775" y="2344910"/>
            <a:chExt cx="3186146" cy="251460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6903"/>
            <a:stretch/>
          </p:blipFill>
          <p:spPr>
            <a:xfrm>
              <a:off x="6096000" y="2344910"/>
              <a:ext cx="2528921" cy="2514600"/>
            </a:xfrm>
            <a:prstGeom prst="rect">
              <a:avLst/>
            </a:prstGeom>
          </p:spPr>
        </p:pic>
        <p:sp>
          <p:nvSpPr>
            <p:cNvPr id="8" name="Left Arrow 7"/>
            <p:cNvSpPr/>
            <p:nvPr/>
          </p:nvSpPr>
          <p:spPr>
            <a:xfrm flipH="1">
              <a:off x="5438775" y="4070136"/>
              <a:ext cx="657225" cy="28575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9" name="Rectangle 8"/>
            <p:cNvSpPr/>
            <p:nvPr/>
          </p:nvSpPr>
          <p:spPr>
            <a:xfrm>
              <a:off x="6096000" y="3265316"/>
              <a:ext cx="1584059"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dirty="0"/>
            </a:p>
          </p:txBody>
        </p:sp>
      </p:grpSp>
      <p:pic>
        <p:nvPicPr>
          <p:cNvPr id="10" name="Picture 2" descr="http://hhscx.hhsc.state.tx.us/news/logos/DSHS/Horizontal/Color_DSHS_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37619"/>
            <a:ext cx="1600200" cy="62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04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70469" cy="742950"/>
          </a:xfrm>
        </p:spPr>
        <p:txBody>
          <a:bodyPr>
            <a:noAutofit/>
          </a:bodyPr>
          <a:lstStyle/>
          <a:p>
            <a:r>
              <a:rPr lang="en-US" dirty="0"/>
              <a:t>Books Every Epi and Disease </a:t>
            </a:r>
            <a:br>
              <a:rPr lang="en-US" dirty="0"/>
            </a:br>
            <a:r>
              <a:rPr lang="en-US" dirty="0"/>
              <a:t>Investigator Should Own</a:t>
            </a:r>
          </a:p>
        </p:txBody>
      </p:sp>
      <p:sp>
        <p:nvSpPr>
          <p:cNvPr id="3" name="Content Placeholder 2"/>
          <p:cNvSpPr>
            <a:spLocks noGrp="1"/>
          </p:cNvSpPr>
          <p:nvPr>
            <p:ph idx="1"/>
          </p:nvPr>
        </p:nvSpPr>
        <p:spPr>
          <a:xfrm>
            <a:off x="609600" y="1752600"/>
            <a:ext cx="7848600" cy="4191000"/>
          </a:xfrm>
        </p:spPr>
        <p:txBody>
          <a:bodyPr>
            <a:normAutofit/>
          </a:bodyPr>
          <a:lstStyle/>
          <a:p>
            <a:r>
              <a:rPr lang="en-US" dirty="0"/>
              <a:t>Control of Communicable Diseases Manual</a:t>
            </a:r>
          </a:p>
          <a:p>
            <a:r>
              <a:rPr lang="en-US" dirty="0"/>
              <a:t>Red Book</a:t>
            </a:r>
          </a:p>
          <a:p>
            <a:r>
              <a:rPr lang="en-US" dirty="0"/>
              <a:t>Pink Book</a:t>
            </a:r>
          </a:p>
          <a:p>
            <a:r>
              <a:rPr lang="en-US" dirty="0"/>
              <a:t>Field Epidemiology</a:t>
            </a:r>
          </a:p>
          <a:p>
            <a:r>
              <a:rPr lang="en-US" dirty="0"/>
              <a:t>CIFOR  Guidelines for Foodborne Disease Outbreak Response</a:t>
            </a:r>
          </a:p>
          <a:p>
            <a:r>
              <a:rPr lang="en-US" dirty="0"/>
              <a:t>A Dictionary of Epidemiology</a:t>
            </a:r>
          </a:p>
        </p:txBody>
      </p:sp>
      <p:pic>
        <p:nvPicPr>
          <p:cNvPr id="4" name="Picture 3"/>
          <p:cNvPicPr>
            <a:picLocks noChangeAspect="1"/>
          </p:cNvPicPr>
          <p:nvPr/>
        </p:nvPicPr>
        <p:blipFill>
          <a:blip r:embed="rId3"/>
          <a:stretch>
            <a:fillRect/>
          </a:stretch>
        </p:blipFill>
        <p:spPr>
          <a:xfrm>
            <a:off x="7315200" y="6045708"/>
            <a:ext cx="1643185" cy="640842"/>
          </a:xfrm>
          <a:prstGeom prst="rect">
            <a:avLst/>
          </a:prstGeom>
        </p:spPr>
      </p:pic>
    </p:spTree>
    <p:extLst>
      <p:ext uri="{BB962C8B-B14F-4D97-AF65-F5344CB8AC3E}">
        <p14:creationId xmlns:p14="http://schemas.microsoft.com/office/powerpoint/2010/main" val="638022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Crisis Emergency Risk Communication</a:t>
            </a:r>
          </a:p>
        </p:txBody>
      </p:sp>
      <p:sp>
        <p:nvSpPr>
          <p:cNvPr id="3" name="Content Placeholder 2"/>
          <p:cNvSpPr>
            <a:spLocks noGrp="1"/>
          </p:cNvSpPr>
          <p:nvPr>
            <p:ph idx="1"/>
          </p:nvPr>
        </p:nvSpPr>
        <p:spPr/>
        <p:txBody>
          <a:bodyPr>
            <a:normAutofit/>
          </a:bodyPr>
          <a:lstStyle/>
          <a:p>
            <a:r>
              <a:rPr lang="en-US" u="sng" dirty="0">
                <a:solidFill>
                  <a:srgbClr val="0070C0"/>
                </a:solidFill>
              </a:rPr>
              <a:t>http://emergency.cdc.gov/cerc/</a:t>
            </a:r>
          </a:p>
          <a:p>
            <a:r>
              <a:rPr lang="en-US" u="sng" dirty="0">
                <a:solidFill>
                  <a:srgbClr val="0070C0"/>
                </a:solidFill>
              </a:rPr>
              <a:t>http://www.cdc.gov/healthcommunication/risks/index.html</a:t>
            </a:r>
          </a:p>
          <a:p>
            <a:endParaRPr lang="en-US" dirty="0"/>
          </a:p>
          <a:p>
            <a:endParaRPr lang="en-US" dirty="0"/>
          </a:p>
          <a:p>
            <a:r>
              <a:rPr lang="en-US" dirty="0"/>
              <a:t>Division of High-Consequence Pathogens and Pathology (DHCPP) </a:t>
            </a:r>
            <a:r>
              <a:rPr lang="en-US" u="sng" dirty="0">
                <a:solidFill>
                  <a:srgbClr val="0070C0"/>
                </a:solidFill>
              </a:rPr>
              <a:t>http://www.cdc.gov/ncezid/dhcpp/</a:t>
            </a:r>
          </a:p>
          <a:p>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048000"/>
            <a:ext cx="1960530"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7315200" y="6045708"/>
            <a:ext cx="1643185" cy="640842"/>
          </a:xfrm>
          <a:prstGeom prst="rect">
            <a:avLst/>
          </a:prstGeom>
        </p:spPr>
      </p:pic>
      <p:sp>
        <p:nvSpPr>
          <p:cNvPr id="6" name="Slide Number Placeholder 5"/>
          <p:cNvSpPr>
            <a:spLocks noGrp="1"/>
          </p:cNvSpPr>
          <p:nvPr>
            <p:ph type="sldNum" sz="quarter" idx="12"/>
          </p:nvPr>
        </p:nvSpPr>
        <p:spPr/>
        <p:txBody>
          <a:bodyPr>
            <a:normAutofit fontScale="85000" lnSpcReduction="20000"/>
          </a:bodyPr>
          <a:lstStyle/>
          <a:p>
            <a:fld id="{8AE966E4-1910-48C4-9DBE-6B7E0D9AE201}" type="slidenum">
              <a:rPr lang="en-US" smtClean="0"/>
              <a:t>25</a:t>
            </a:fld>
            <a:endParaRPr lang="en-US" dirty="0"/>
          </a:p>
        </p:txBody>
      </p:sp>
    </p:spTree>
    <p:extLst>
      <p:ext uri="{BB962C8B-B14F-4D97-AF65-F5344CB8AC3E}">
        <p14:creationId xmlns:p14="http://schemas.microsoft.com/office/powerpoint/2010/main" val="3583575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2012 Hantavirus Outbreak</a:t>
            </a:r>
            <a:br>
              <a:rPr lang="en-US" dirty="0"/>
            </a:br>
            <a:r>
              <a:rPr lang="en-US" dirty="0"/>
              <a:t>Yosemite National Park</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39588" y="1593627"/>
            <a:ext cx="7249161" cy="4077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2648" y="5568653"/>
            <a:ext cx="6702552" cy="954107"/>
          </a:xfrm>
          <a:prstGeom prst="rect">
            <a:avLst/>
          </a:prstGeom>
        </p:spPr>
        <p:txBody>
          <a:bodyPr wrap="square">
            <a:spAutoFit/>
          </a:bodyPr>
          <a:lstStyle/>
          <a:p>
            <a:endParaRPr lang="en-US" sz="1600" i="1" dirty="0">
              <a:solidFill>
                <a:srgbClr val="FFFF00"/>
              </a:solidFill>
            </a:endParaRPr>
          </a:p>
          <a:p>
            <a:r>
              <a:rPr lang="en-US" sz="2000" b="1" i="1" dirty="0">
                <a:solidFill>
                  <a:schemeClr val="accent1">
                    <a:lumMod val="50000"/>
                  </a:schemeClr>
                </a:solidFill>
              </a:rPr>
              <a:t>“The outbreak, which killed three, didn’t only attack the lungs of its victims. It messed with the psyche of the rest of us, too”.</a:t>
            </a:r>
          </a:p>
        </p:txBody>
      </p:sp>
      <p:pic>
        <p:nvPicPr>
          <p:cNvPr id="5" name="Picture 4"/>
          <p:cNvPicPr>
            <a:picLocks noChangeAspect="1"/>
          </p:cNvPicPr>
          <p:nvPr/>
        </p:nvPicPr>
        <p:blipFill>
          <a:blip r:embed="rId4"/>
          <a:stretch>
            <a:fillRect/>
          </a:stretch>
        </p:blipFill>
        <p:spPr>
          <a:xfrm>
            <a:off x="7315200" y="6045708"/>
            <a:ext cx="1643185" cy="640842"/>
          </a:xfrm>
          <a:prstGeom prst="rect">
            <a:avLst/>
          </a:prstGeom>
        </p:spPr>
      </p:pic>
      <p:sp>
        <p:nvSpPr>
          <p:cNvPr id="3" name="Slide Number Placeholder 2"/>
          <p:cNvSpPr>
            <a:spLocks noGrp="1"/>
          </p:cNvSpPr>
          <p:nvPr>
            <p:ph type="sldNum" sz="quarter" idx="12"/>
          </p:nvPr>
        </p:nvSpPr>
        <p:spPr/>
        <p:txBody>
          <a:bodyPr>
            <a:normAutofit fontScale="85000" lnSpcReduction="20000"/>
          </a:bodyPr>
          <a:lstStyle/>
          <a:p>
            <a:fld id="{8AE966E4-1910-48C4-9DBE-6B7E0D9AE201}" type="slidenum">
              <a:rPr lang="en-US" smtClean="0"/>
              <a:t>26</a:t>
            </a:fld>
            <a:endParaRPr lang="en-US" dirty="0"/>
          </a:p>
        </p:txBody>
      </p:sp>
    </p:spTree>
    <p:extLst>
      <p:ext uri="{BB962C8B-B14F-4D97-AF65-F5344CB8AC3E}">
        <p14:creationId xmlns:p14="http://schemas.microsoft.com/office/powerpoint/2010/main" val="2476334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Keys to Your Success #1</a:t>
            </a:r>
          </a:p>
        </p:txBody>
      </p:sp>
      <p:sp>
        <p:nvSpPr>
          <p:cNvPr id="3" name="Content Placeholder 2"/>
          <p:cNvSpPr>
            <a:spLocks noGrp="1"/>
          </p:cNvSpPr>
          <p:nvPr>
            <p:ph idx="1"/>
          </p:nvPr>
        </p:nvSpPr>
        <p:spPr/>
        <p:txBody>
          <a:bodyPr>
            <a:normAutofit fontScale="92500" lnSpcReduction="20000"/>
          </a:bodyPr>
          <a:lstStyle/>
          <a:p>
            <a:r>
              <a:rPr lang="en-US" dirty="0"/>
              <a:t>Establish and maintain relationships with the health authority, public health department director, emergency manager, hospital administrators, and infection control</a:t>
            </a:r>
          </a:p>
          <a:p>
            <a:r>
              <a:rPr lang="en-US" dirty="0"/>
              <a:t>Know your department’s role during EOC activations</a:t>
            </a:r>
          </a:p>
          <a:p>
            <a:r>
              <a:rPr lang="en-US" dirty="0"/>
              <a:t>Exercise response plans with partners frequently</a:t>
            </a:r>
          </a:p>
          <a:p>
            <a:pPr lvl="1"/>
            <a:r>
              <a:rPr lang="en-US" dirty="0"/>
              <a:t>Distribution of countermeasures to first responders and general population</a:t>
            </a:r>
          </a:p>
          <a:p>
            <a:r>
              <a:rPr lang="en-US" dirty="0"/>
              <a:t>Offer to give an introductory presentation or training on epidemiology or public health</a:t>
            </a:r>
          </a:p>
          <a:p>
            <a:r>
              <a:rPr lang="en-US" dirty="0"/>
              <a:t>Ensure public health is included in 24/7/365 communication plans within your jurisdiction and with your DSHS Regional Office</a:t>
            </a:r>
          </a:p>
        </p:txBody>
      </p:sp>
      <p:pic>
        <p:nvPicPr>
          <p:cNvPr id="4" name="Picture 3"/>
          <p:cNvPicPr>
            <a:picLocks noChangeAspect="1"/>
          </p:cNvPicPr>
          <p:nvPr/>
        </p:nvPicPr>
        <p:blipFill>
          <a:blip r:embed="rId2"/>
          <a:stretch>
            <a:fillRect/>
          </a:stretch>
        </p:blipFill>
        <p:spPr>
          <a:xfrm>
            <a:off x="7315200" y="6045708"/>
            <a:ext cx="1643185" cy="640842"/>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fld id="{8AE966E4-1910-48C4-9DBE-6B7E0D9AE201}" type="slidenum">
              <a:rPr lang="en-US" smtClean="0"/>
              <a:t>27</a:t>
            </a:fld>
            <a:endParaRPr lang="en-US" dirty="0"/>
          </a:p>
        </p:txBody>
      </p:sp>
    </p:spTree>
    <p:extLst>
      <p:ext uri="{BB962C8B-B14F-4D97-AF65-F5344CB8AC3E}">
        <p14:creationId xmlns:p14="http://schemas.microsoft.com/office/powerpoint/2010/main" val="715442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Your Success #2</a:t>
            </a:r>
          </a:p>
        </p:txBody>
      </p:sp>
      <p:sp>
        <p:nvSpPr>
          <p:cNvPr id="3" name="Slide Number Placeholder 2"/>
          <p:cNvSpPr>
            <a:spLocks noGrp="1"/>
          </p:cNvSpPr>
          <p:nvPr>
            <p:ph type="sldNum" sz="quarter" idx="12"/>
          </p:nvPr>
        </p:nvSpPr>
        <p:spPr/>
        <p:txBody>
          <a:bodyPr>
            <a:normAutofit fontScale="85000" lnSpcReduction="20000"/>
          </a:bodyPr>
          <a:lstStyle/>
          <a:p>
            <a:fld id="{8AE966E4-1910-48C4-9DBE-6B7E0D9AE201}" type="slidenum">
              <a:rPr lang="en-US" smtClean="0"/>
              <a:t>28</a:t>
            </a:fld>
            <a:endParaRPr lang="en-US" dirty="0"/>
          </a:p>
        </p:txBody>
      </p:sp>
      <p:sp>
        <p:nvSpPr>
          <p:cNvPr id="4" name="Content Placeholder 3"/>
          <p:cNvSpPr>
            <a:spLocks noGrp="1"/>
          </p:cNvSpPr>
          <p:nvPr>
            <p:ph sz="quarter" idx="1"/>
          </p:nvPr>
        </p:nvSpPr>
        <p:spPr/>
        <p:txBody>
          <a:bodyPr>
            <a:normAutofit/>
          </a:bodyPr>
          <a:lstStyle/>
          <a:p>
            <a:r>
              <a:rPr lang="en-US" dirty="0"/>
              <a:t>Accessibility to and ability to use resources</a:t>
            </a:r>
          </a:p>
          <a:p>
            <a:r>
              <a:rPr lang="en-US" dirty="0"/>
              <a:t>Knowledge of…</a:t>
            </a:r>
          </a:p>
          <a:p>
            <a:pPr lvl="1"/>
            <a:r>
              <a:rPr lang="en-US" dirty="0"/>
              <a:t>TAC</a:t>
            </a:r>
          </a:p>
          <a:p>
            <a:pPr lvl="1"/>
            <a:r>
              <a:rPr lang="en-US" dirty="0"/>
              <a:t>Infectious Disease</a:t>
            </a:r>
          </a:p>
          <a:p>
            <a:pPr lvl="1"/>
            <a:r>
              <a:rPr lang="en-US" dirty="0"/>
              <a:t>Surveillance &amp; Reporting Procedures</a:t>
            </a:r>
          </a:p>
          <a:p>
            <a:pPr lvl="1"/>
            <a:r>
              <a:rPr lang="en-US" dirty="0"/>
              <a:t>Control Measures</a:t>
            </a:r>
          </a:p>
          <a:p>
            <a:pPr lvl="1"/>
            <a:r>
              <a:rPr lang="en-US" dirty="0"/>
              <a:t>Laboratory Procedures (from specimen collection to results reporting)</a:t>
            </a:r>
          </a:p>
          <a:p>
            <a:r>
              <a:rPr lang="en-US"/>
              <a:t>Do Not Hesitate to Ask for Help!</a:t>
            </a:r>
            <a:endParaRPr lang="en-US" dirty="0"/>
          </a:p>
          <a:p>
            <a:pPr marL="365760" lvl="1" indent="0">
              <a:buNone/>
            </a:pPr>
            <a:endParaRPr lang="en-US" dirty="0"/>
          </a:p>
          <a:p>
            <a:pPr lvl="1"/>
            <a:endParaRPr lang="en-US" dirty="0"/>
          </a:p>
          <a:p>
            <a:pPr marL="365760" lvl="1"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7315200" y="6096000"/>
            <a:ext cx="1646063" cy="640135"/>
          </a:xfrm>
          <a:prstGeom prst="rect">
            <a:avLst/>
          </a:prstGeom>
        </p:spPr>
      </p:pic>
    </p:spTree>
    <p:extLst>
      <p:ext uri="{BB962C8B-B14F-4D97-AF65-F5344CB8AC3E}">
        <p14:creationId xmlns:p14="http://schemas.microsoft.com/office/powerpoint/2010/main" val="3231518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is Vital With…</a:t>
            </a:r>
          </a:p>
        </p:txBody>
      </p:sp>
      <p:sp>
        <p:nvSpPr>
          <p:cNvPr id="3" name="Slide Number Placeholder 2"/>
          <p:cNvSpPr>
            <a:spLocks noGrp="1"/>
          </p:cNvSpPr>
          <p:nvPr>
            <p:ph type="sldNum" sz="quarter" idx="12"/>
          </p:nvPr>
        </p:nvSpPr>
        <p:spPr/>
        <p:txBody>
          <a:bodyPr>
            <a:normAutofit fontScale="85000" lnSpcReduction="20000"/>
          </a:bodyPr>
          <a:lstStyle/>
          <a:p>
            <a:fld id="{8AE966E4-1910-48C4-9DBE-6B7E0D9AE201}" type="slidenum">
              <a:rPr lang="en-US" smtClean="0"/>
              <a:t>29</a:t>
            </a:fld>
            <a:endParaRPr lang="en-US" dirty="0"/>
          </a:p>
        </p:txBody>
      </p:sp>
      <p:sp>
        <p:nvSpPr>
          <p:cNvPr id="4" name="Content Placeholder 3"/>
          <p:cNvSpPr>
            <a:spLocks noGrp="1"/>
          </p:cNvSpPr>
          <p:nvPr>
            <p:ph sz="quarter" idx="1"/>
          </p:nvPr>
        </p:nvSpPr>
        <p:spPr/>
        <p:txBody>
          <a:bodyPr/>
          <a:lstStyle/>
          <a:p>
            <a:r>
              <a:rPr lang="en-US" dirty="0"/>
              <a:t>Your local, regional, state, federal, and international partners (follow the chain of command)</a:t>
            </a:r>
          </a:p>
          <a:p>
            <a:r>
              <a:rPr lang="en-US" dirty="0"/>
              <a:t>The general public</a:t>
            </a:r>
          </a:p>
          <a:p>
            <a:r>
              <a:rPr lang="en-US" dirty="0"/>
              <a:t>Physicians and other health providers</a:t>
            </a:r>
          </a:p>
          <a:p>
            <a:r>
              <a:rPr lang="en-US" dirty="0"/>
              <a:t>EMS and Hospitals</a:t>
            </a:r>
          </a:p>
          <a:p>
            <a:r>
              <a:rPr lang="en-US" dirty="0"/>
              <a:t>Long term care</a:t>
            </a:r>
          </a:p>
          <a:p>
            <a:r>
              <a:rPr lang="en-US" dirty="0"/>
              <a:t>School Districts, Daycares, Businesses</a:t>
            </a:r>
          </a:p>
        </p:txBody>
      </p:sp>
      <p:pic>
        <p:nvPicPr>
          <p:cNvPr id="5" name="Picture 4"/>
          <p:cNvPicPr>
            <a:picLocks noChangeAspect="1"/>
          </p:cNvPicPr>
          <p:nvPr/>
        </p:nvPicPr>
        <p:blipFill>
          <a:blip r:embed="rId2"/>
          <a:stretch>
            <a:fillRect/>
          </a:stretch>
        </p:blipFill>
        <p:spPr>
          <a:xfrm>
            <a:off x="7315200" y="6096000"/>
            <a:ext cx="1646063" cy="640135"/>
          </a:xfrm>
          <a:prstGeom prst="rect">
            <a:avLst/>
          </a:prstGeom>
        </p:spPr>
      </p:pic>
    </p:spTree>
    <p:extLst>
      <p:ext uri="{BB962C8B-B14F-4D97-AF65-F5344CB8AC3E}">
        <p14:creationId xmlns:p14="http://schemas.microsoft.com/office/powerpoint/2010/main" val="154369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Public Health “System”</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66700" y="1626066"/>
            <a:ext cx="7200900" cy="5030487"/>
          </a:xfrm>
          <a:prstGeom prst="rect">
            <a:avLst/>
          </a:prstGeom>
        </p:spPr>
      </p:pic>
      <p:pic>
        <p:nvPicPr>
          <p:cNvPr id="5" name="Picture 2" descr="http://hhscx.hhsc.state.tx.us/news/logos/DSHS/Horizontal/Color_DSHS_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37619"/>
            <a:ext cx="1600200" cy="6240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77200" y="3733800"/>
            <a:ext cx="838200" cy="523220"/>
          </a:xfrm>
          <a:prstGeom prst="rect">
            <a:avLst/>
          </a:prstGeom>
          <a:noFill/>
        </p:spPr>
        <p:txBody>
          <a:bodyPr wrap="square" rtlCol="0">
            <a:spAutoFit/>
          </a:bodyPr>
          <a:lstStyle/>
          <a:p>
            <a:r>
              <a:rPr lang="en-US" sz="2800" dirty="0"/>
              <a:t>CDC</a:t>
            </a:r>
          </a:p>
        </p:txBody>
      </p:sp>
      <p:sp>
        <p:nvSpPr>
          <p:cNvPr id="6" name="Slide Number Placeholder 5"/>
          <p:cNvSpPr>
            <a:spLocks noGrp="1"/>
          </p:cNvSpPr>
          <p:nvPr>
            <p:ph type="sldNum" sz="quarter" idx="12"/>
          </p:nvPr>
        </p:nvSpPr>
        <p:spPr/>
        <p:txBody>
          <a:bodyPr>
            <a:normAutofit fontScale="85000" lnSpcReduction="20000"/>
          </a:bodyPr>
          <a:lstStyle/>
          <a:p>
            <a:fld id="{8AE966E4-1910-48C4-9DBE-6B7E0D9AE201}" type="slidenum">
              <a:rPr lang="en-US" smtClean="0"/>
              <a:t>3</a:t>
            </a:fld>
            <a:endParaRPr lang="en-US" dirty="0"/>
          </a:p>
        </p:txBody>
      </p:sp>
    </p:spTree>
    <p:extLst>
      <p:ext uri="{BB962C8B-B14F-4D97-AF65-F5344CB8AC3E}">
        <p14:creationId xmlns:p14="http://schemas.microsoft.com/office/powerpoint/2010/main" val="241897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hhscx.hhsc.state.tx.us/news/logos/DSHS/Horizontal/Color_DSHS_H.jpg"/>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918310" y="2030599"/>
            <a:ext cx="3383578" cy="1321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5400" y="381000"/>
            <a:ext cx="6629399"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p:txBody>
      </p:sp>
      <p:sp>
        <p:nvSpPr>
          <p:cNvPr id="6" name="TextBox 5"/>
          <p:cNvSpPr txBox="1"/>
          <p:nvPr/>
        </p:nvSpPr>
        <p:spPr>
          <a:xfrm>
            <a:off x="2362199" y="3962400"/>
            <a:ext cx="4495800" cy="1815882"/>
          </a:xfrm>
          <a:prstGeom prst="rect">
            <a:avLst/>
          </a:prstGeom>
          <a:noFill/>
        </p:spPr>
        <p:txBody>
          <a:bodyPr wrap="square" rtlCol="0">
            <a:spAutoFit/>
          </a:bodyPr>
          <a:lstStyle/>
          <a:p>
            <a:pPr algn="ctr"/>
            <a:r>
              <a:rPr lang="en-US" sz="2800" dirty="0"/>
              <a:t>David G. Bastis, MPH</a:t>
            </a:r>
          </a:p>
          <a:p>
            <a:pPr algn="ctr"/>
            <a:r>
              <a:rPr lang="en-US" sz="2800" dirty="0"/>
              <a:t>Emerging and Acute Infectious Disease Branch</a:t>
            </a:r>
          </a:p>
          <a:p>
            <a:pPr algn="ctr"/>
            <a:r>
              <a:rPr lang="en-US" sz="2800" dirty="0"/>
              <a:t>512-776-7676</a:t>
            </a:r>
          </a:p>
        </p:txBody>
      </p:sp>
      <p:sp>
        <p:nvSpPr>
          <p:cNvPr id="2" name="Slide Number Placeholder 1"/>
          <p:cNvSpPr>
            <a:spLocks noGrp="1"/>
          </p:cNvSpPr>
          <p:nvPr>
            <p:ph type="sldNum" sz="quarter" idx="12"/>
          </p:nvPr>
        </p:nvSpPr>
        <p:spPr/>
        <p:txBody>
          <a:bodyPr/>
          <a:lstStyle/>
          <a:p>
            <a:fld id="{8AE966E4-1910-48C4-9DBE-6B7E0D9AE201}" type="slidenum">
              <a:rPr lang="en-US" smtClean="0"/>
              <a:t>30</a:t>
            </a:fld>
            <a:endParaRPr lang="en-US" dirty="0"/>
          </a:p>
        </p:txBody>
      </p:sp>
    </p:spTree>
    <p:extLst>
      <p:ext uri="{BB962C8B-B14F-4D97-AF65-F5344CB8AC3E}">
        <p14:creationId xmlns:p14="http://schemas.microsoft.com/office/powerpoint/2010/main" val="261511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Service Areas</a:t>
            </a:r>
          </a:p>
        </p:txBody>
      </p:sp>
      <p:pic>
        <p:nvPicPr>
          <p:cNvPr id="1433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0" y="1593845"/>
            <a:ext cx="6553200" cy="487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hhscx.hhsc.state.tx.us/news/logos/DSHS/Horizontal/Color_DSHS_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37619"/>
            <a:ext cx="1600200" cy="62407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223" y="2819400"/>
            <a:ext cx="1901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8AE966E4-1910-48C4-9DBE-6B7E0D9AE201}" type="slidenum">
              <a:rPr lang="en-US" smtClean="0"/>
              <a:t>4</a:t>
            </a:fld>
            <a:endParaRPr lang="en-US" dirty="0"/>
          </a:p>
        </p:txBody>
      </p:sp>
    </p:spTree>
    <p:extLst>
      <p:ext uri="{BB962C8B-B14F-4D97-AF65-F5344CB8AC3E}">
        <p14:creationId xmlns:p14="http://schemas.microsoft.com/office/powerpoint/2010/main" val="226654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560592"/>
            <a:ext cx="6880122" cy="5316458"/>
          </a:xfrm>
        </p:spPr>
      </p:pic>
      <p:sp>
        <p:nvSpPr>
          <p:cNvPr id="2" name="Title 1"/>
          <p:cNvSpPr>
            <a:spLocks noGrp="1"/>
          </p:cNvSpPr>
          <p:nvPr>
            <p:ph type="title"/>
          </p:nvPr>
        </p:nvSpPr>
        <p:spPr/>
        <p:txBody>
          <a:bodyPr>
            <a:noAutofit/>
          </a:bodyPr>
          <a:lstStyle/>
          <a:p>
            <a:r>
              <a:rPr lang="en-US" sz="3200" dirty="0"/>
              <a:t>Epidemiology Capacity in Texas</a:t>
            </a:r>
          </a:p>
        </p:txBody>
      </p:sp>
      <p:sp>
        <p:nvSpPr>
          <p:cNvPr id="3" name="Slide Number Placeholder 2"/>
          <p:cNvSpPr>
            <a:spLocks noGrp="1"/>
          </p:cNvSpPr>
          <p:nvPr>
            <p:ph type="sldNum" sz="quarter" idx="12"/>
          </p:nvPr>
        </p:nvSpPr>
        <p:spPr/>
        <p:txBody>
          <a:bodyPr>
            <a:normAutofit fontScale="85000" lnSpcReduction="20000"/>
          </a:bodyPr>
          <a:lstStyle/>
          <a:p>
            <a:fld id="{8AE966E4-1910-48C4-9DBE-6B7E0D9AE201}" type="slidenum">
              <a:rPr lang="en-US" smtClean="0"/>
              <a:t>5</a:t>
            </a:fld>
            <a:endParaRPr lang="en-US" dirty="0"/>
          </a:p>
        </p:txBody>
      </p:sp>
    </p:spTree>
    <p:extLst>
      <p:ext uri="{BB962C8B-B14F-4D97-AF65-F5344CB8AC3E}">
        <p14:creationId xmlns:p14="http://schemas.microsoft.com/office/powerpoint/2010/main" val="45944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Day to Day Operations</a:t>
            </a:r>
          </a:p>
        </p:txBody>
      </p:sp>
      <p:sp>
        <p:nvSpPr>
          <p:cNvPr id="3" name="Content Placeholder 2"/>
          <p:cNvSpPr>
            <a:spLocks noGrp="1"/>
          </p:cNvSpPr>
          <p:nvPr>
            <p:ph sz="quarter" idx="1"/>
          </p:nvPr>
        </p:nvSpPr>
        <p:spPr/>
        <p:txBody>
          <a:bodyPr>
            <a:normAutofit fontScale="92500"/>
          </a:bodyPr>
          <a:lstStyle/>
          <a:p>
            <a:r>
              <a:rPr lang="en-US" dirty="0"/>
              <a:t>Public health surveillance and disease investigations are primarily carried out by local and regional health department staff:</a:t>
            </a:r>
          </a:p>
          <a:p>
            <a:pPr lvl="1"/>
            <a:r>
              <a:rPr lang="en-US" dirty="0"/>
              <a:t>Follow standardized procedures and guidelines for disease investigations, reporting, and outbreak response:</a:t>
            </a:r>
          </a:p>
          <a:p>
            <a:pPr lvl="2"/>
            <a:r>
              <a:rPr lang="en-US" dirty="0"/>
              <a:t>Work closely with local and regional partners to conduct case investigations and respond to outbreaks</a:t>
            </a:r>
          </a:p>
          <a:p>
            <a:pPr lvl="2"/>
            <a:r>
              <a:rPr lang="en-US" dirty="0"/>
              <a:t>Data entry into NEDSS</a:t>
            </a:r>
          </a:p>
          <a:p>
            <a:pPr lvl="2"/>
            <a:r>
              <a:rPr lang="en-US" dirty="0"/>
              <a:t>Implements necessary control measures</a:t>
            </a:r>
          </a:p>
          <a:p>
            <a:pPr lvl="2"/>
            <a:r>
              <a:rPr lang="en-US" dirty="0"/>
              <a:t>Provides information on prevention</a:t>
            </a:r>
          </a:p>
          <a:p>
            <a:pPr lvl="1"/>
            <a:r>
              <a:rPr lang="en-US" dirty="0"/>
              <a:t>Assist in data clean-up and quality assurance</a:t>
            </a:r>
          </a:p>
          <a:p>
            <a:pPr marL="365760" lvl="1" indent="0">
              <a:buNone/>
            </a:pPr>
            <a:endParaRPr lang="en-US" dirty="0"/>
          </a:p>
        </p:txBody>
      </p:sp>
      <p:pic>
        <p:nvPicPr>
          <p:cNvPr id="4" name="Picture 2" descr="http://hhscx.hhsc.state.tx.us/news/logos/DSHS/Horizontal/Color_DSHS_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7619"/>
            <a:ext cx="1600200" cy="62407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85000" lnSpcReduction="20000"/>
          </a:bodyPr>
          <a:lstStyle/>
          <a:p>
            <a:fld id="{8AE966E4-1910-48C4-9DBE-6B7E0D9AE201}" type="slidenum">
              <a:rPr lang="en-US" smtClean="0"/>
              <a:t>6</a:t>
            </a:fld>
            <a:endParaRPr lang="en-US" dirty="0"/>
          </a:p>
        </p:txBody>
      </p:sp>
    </p:spTree>
    <p:extLst>
      <p:ext uri="{BB962C8B-B14F-4D97-AF65-F5344CB8AC3E}">
        <p14:creationId xmlns:p14="http://schemas.microsoft.com/office/powerpoint/2010/main" val="207804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Office Role</a:t>
            </a:r>
          </a:p>
        </p:txBody>
      </p:sp>
      <p:sp>
        <p:nvSpPr>
          <p:cNvPr id="3" name="Slide Number Placeholder 2"/>
          <p:cNvSpPr>
            <a:spLocks noGrp="1"/>
          </p:cNvSpPr>
          <p:nvPr>
            <p:ph type="sldNum" sz="quarter" idx="12"/>
          </p:nvPr>
        </p:nvSpPr>
        <p:spPr/>
        <p:txBody>
          <a:bodyPr>
            <a:normAutofit fontScale="85000" lnSpcReduction="20000"/>
          </a:bodyPr>
          <a:lstStyle/>
          <a:p>
            <a:fld id="{8AE966E4-1910-48C4-9DBE-6B7E0D9AE201}" type="slidenum">
              <a:rPr lang="en-US" smtClean="0"/>
              <a:t>7</a:t>
            </a:fld>
            <a:endParaRPr lang="en-US" dirty="0"/>
          </a:p>
        </p:txBody>
      </p:sp>
      <p:sp>
        <p:nvSpPr>
          <p:cNvPr id="4" name="Content Placeholder 3"/>
          <p:cNvSpPr>
            <a:spLocks noGrp="1"/>
          </p:cNvSpPr>
          <p:nvPr>
            <p:ph sz="quarter" idx="1"/>
          </p:nvPr>
        </p:nvSpPr>
        <p:spPr/>
        <p:txBody>
          <a:bodyPr>
            <a:normAutofit lnSpcReduction="10000"/>
          </a:bodyPr>
          <a:lstStyle/>
          <a:p>
            <a:r>
              <a:rPr lang="en-US" dirty="0"/>
              <a:t>Maintain guidance and standardize procedures</a:t>
            </a:r>
          </a:p>
          <a:p>
            <a:r>
              <a:rPr lang="en-US" dirty="0"/>
              <a:t>Serve as liaison with main laboratory in Austin</a:t>
            </a:r>
          </a:p>
          <a:p>
            <a:r>
              <a:rPr lang="en-US" dirty="0"/>
              <a:t>Provide technical assistance (subject matter expertise) and support as needed or requested</a:t>
            </a:r>
          </a:p>
          <a:p>
            <a:r>
              <a:rPr lang="en-US" dirty="0"/>
              <a:t>Develop and provide training </a:t>
            </a:r>
          </a:p>
          <a:p>
            <a:r>
              <a:rPr lang="en-US" dirty="0"/>
              <a:t>Process electronic laboratory data</a:t>
            </a:r>
          </a:p>
          <a:p>
            <a:r>
              <a:rPr lang="en-US" dirty="0"/>
              <a:t>Data management and quality assurance - NEDSS</a:t>
            </a:r>
          </a:p>
          <a:p>
            <a:r>
              <a:rPr lang="en-US" dirty="0"/>
              <a:t>Submit reports on notifiable conditions to the CDC</a:t>
            </a:r>
          </a:p>
          <a:p>
            <a:r>
              <a:rPr lang="en-US" dirty="0"/>
              <a:t>Provide situational updates and summaries of data</a:t>
            </a:r>
          </a:p>
          <a:p>
            <a:endParaRPr lang="en-US" dirty="0"/>
          </a:p>
        </p:txBody>
      </p:sp>
      <p:pic>
        <p:nvPicPr>
          <p:cNvPr id="5" name="Picture 2" descr="http://hhscx.hhsc.state.tx.us/news/logos/DSHS/Horizontal/Color_DSHS_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6137619"/>
            <a:ext cx="1600200" cy="62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85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ELC Epidemiology Workshops	</a:t>
            </a:r>
          </a:p>
        </p:txBody>
      </p:sp>
      <p:sp>
        <p:nvSpPr>
          <p:cNvPr id="4" name="Rectangle 3"/>
          <p:cNvSpPr/>
          <p:nvPr/>
        </p:nvSpPr>
        <p:spPr>
          <a:xfrm>
            <a:off x="990600" y="4038600"/>
            <a:ext cx="6795707" cy="954107"/>
          </a:xfrm>
          <a:prstGeom prst="rect">
            <a:avLst/>
          </a:prstGeom>
        </p:spPr>
        <p:txBody>
          <a:bodyPr wrap="none">
            <a:spAutoFit/>
          </a:bodyPr>
          <a:lstStyle/>
          <a:p>
            <a:r>
              <a:rPr lang="en-US" sz="2800" u="sng" dirty="0">
                <a:solidFill>
                  <a:srgbClr val="0070C0"/>
                </a:solidFill>
              </a:rPr>
              <a:t>https://www.dshs.state.tx.us/idcu/default.shtm</a:t>
            </a:r>
            <a:endParaRPr lang="en-US" sz="2800" dirty="0">
              <a:solidFill>
                <a:srgbClr val="0070C0"/>
              </a:solidFill>
            </a:endParaRPr>
          </a:p>
          <a:p>
            <a:endParaRPr lang="en-US" sz="2800" dirty="0"/>
          </a:p>
        </p:txBody>
      </p:sp>
      <p:pic>
        <p:nvPicPr>
          <p:cNvPr id="5" name="Picture 2" descr="http://hhscx.hhsc.state.tx.us/news/logos/DSHS/Horizontal/Color_DSHS_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7619"/>
            <a:ext cx="1600200" cy="6240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2057400"/>
            <a:ext cx="47244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For Epidemiologists </a:t>
            </a:r>
          </a:p>
          <a:p>
            <a:pPr marL="457200" indent="-457200">
              <a:buFont typeface="Arial" panose="020B0604020202020204" pitchFamily="34" charset="0"/>
              <a:buChar char="•"/>
            </a:pPr>
            <a:r>
              <a:rPr lang="en-US" sz="2800" dirty="0"/>
              <a:t>February 23 – 25, 2016 and October 19 – 20, 2016</a:t>
            </a:r>
          </a:p>
          <a:p>
            <a:pPr marL="457200" indent="-457200">
              <a:buFont typeface="Arial" panose="020B0604020202020204" pitchFamily="34" charset="0"/>
              <a:buChar char="•"/>
            </a:pPr>
            <a:r>
              <a:rPr lang="en-US" sz="2800" dirty="0"/>
              <a:t>JJ Pickle Center, Austin</a:t>
            </a:r>
          </a:p>
        </p:txBody>
      </p:sp>
      <p:sp>
        <p:nvSpPr>
          <p:cNvPr id="3" name="Slide Number Placeholder 2"/>
          <p:cNvSpPr>
            <a:spLocks noGrp="1"/>
          </p:cNvSpPr>
          <p:nvPr>
            <p:ph type="sldNum" sz="quarter" idx="12"/>
          </p:nvPr>
        </p:nvSpPr>
        <p:spPr/>
        <p:txBody>
          <a:bodyPr>
            <a:normAutofit fontScale="85000" lnSpcReduction="20000"/>
          </a:bodyPr>
          <a:lstStyle/>
          <a:p>
            <a:fld id="{8AE966E4-1910-48C4-9DBE-6B7E0D9AE201}" type="slidenum">
              <a:rPr lang="en-US" smtClean="0"/>
              <a:t>8</a:t>
            </a:fld>
            <a:endParaRPr lang="en-US" dirty="0"/>
          </a:p>
        </p:txBody>
      </p:sp>
    </p:spTree>
    <p:extLst>
      <p:ext uri="{BB962C8B-B14F-4D97-AF65-F5344CB8AC3E}">
        <p14:creationId xmlns:p14="http://schemas.microsoft.com/office/powerpoint/2010/main" val="269467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a:t>
            </a:r>
          </a:p>
        </p:txBody>
      </p:sp>
      <p:sp>
        <p:nvSpPr>
          <p:cNvPr id="3" name="Content Placeholder 2"/>
          <p:cNvSpPr>
            <a:spLocks noGrp="1"/>
          </p:cNvSpPr>
          <p:nvPr>
            <p:ph sz="quarter" idx="1"/>
          </p:nvPr>
        </p:nvSpPr>
        <p:spPr/>
        <p:txBody>
          <a:bodyPr>
            <a:normAutofit/>
          </a:bodyPr>
          <a:lstStyle/>
          <a:p>
            <a:r>
              <a:rPr lang="en-US" dirty="0"/>
              <a:t>Texas is a home rule state</a:t>
            </a:r>
          </a:p>
          <a:p>
            <a:r>
              <a:rPr lang="en-US" dirty="0"/>
              <a:t>DSHS Regional Offices serve as the “local health department” in the absence of a city or county department</a:t>
            </a:r>
          </a:p>
          <a:p>
            <a:r>
              <a:rPr lang="en-US" dirty="0"/>
              <a:t>Each region/local health department is organized differently </a:t>
            </a:r>
          </a:p>
        </p:txBody>
      </p:sp>
      <p:pic>
        <p:nvPicPr>
          <p:cNvPr id="4" name="Picture 3"/>
          <p:cNvPicPr>
            <a:picLocks noChangeAspect="1"/>
          </p:cNvPicPr>
          <p:nvPr/>
        </p:nvPicPr>
        <p:blipFill>
          <a:blip r:embed="rId3"/>
          <a:stretch>
            <a:fillRect/>
          </a:stretch>
        </p:blipFill>
        <p:spPr>
          <a:xfrm>
            <a:off x="7315200" y="6096000"/>
            <a:ext cx="1646063" cy="640135"/>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fld id="{8AE966E4-1910-48C4-9DBE-6B7E0D9AE201}" type="slidenum">
              <a:rPr lang="en-US" smtClean="0"/>
              <a:t>9</a:t>
            </a:fld>
            <a:endParaRPr lang="en-US" dirty="0"/>
          </a:p>
        </p:txBody>
      </p:sp>
    </p:spTree>
    <p:extLst>
      <p:ext uri="{BB962C8B-B14F-4D97-AF65-F5344CB8AC3E}">
        <p14:creationId xmlns:p14="http://schemas.microsoft.com/office/powerpoint/2010/main" val="21038216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7175</TotalTime>
  <Words>2730</Words>
  <Application>Microsoft Office PowerPoint</Application>
  <PresentationFormat>On-screen Show (4:3)</PresentationFormat>
  <Paragraphs>309</Paragraphs>
  <Slides>30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Tw Cen MT</vt:lpstr>
      <vt:lpstr>Wingdings</vt:lpstr>
      <vt:lpstr>Wingdings 2</vt:lpstr>
      <vt:lpstr>Median</vt:lpstr>
      <vt:lpstr>David G. Bastis, MPH Data Group Manager/ELC Principal Investigator Emerging &amp; Infectious Disease Branch Texas department of state health services</vt:lpstr>
      <vt:lpstr>Objectives</vt:lpstr>
      <vt:lpstr>The Public Health “System”</vt:lpstr>
      <vt:lpstr>Public Health Service Areas</vt:lpstr>
      <vt:lpstr>Epidemiology Capacity in Texas</vt:lpstr>
      <vt:lpstr>Day to Day Operations</vt:lpstr>
      <vt:lpstr>Central Office Role</vt:lpstr>
      <vt:lpstr>ELC Epidemiology Workshops </vt:lpstr>
      <vt:lpstr>Key Points </vt:lpstr>
      <vt:lpstr> Public Health Surveillance </vt:lpstr>
      <vt:lpstr>Public Health Surveillance – Why?</vt:lpstr>
      <vt:lpstr>Statutory Authority for Reporting</vt:lpstr>
      <vt:lpstr>HIPAA &amp; Disease Reporting</vt:lpstr>
      <vt:lpstr>                 </vt:lpstr>
      <vt:lpstr>Notifiable Conditions List</vt:lpstr>
      <vt:lpstr>PowerPoint Presentation</vt:lpstr>
      <vt:lpstr>PowerPoint Presentation</vt:lpstr>
      <vt:lpstr>PowerPoint Presentation</vt:lpstr>
      <vt:lpstr>Laboratory Response Network (LRN)</vt:lpstr>
      <vt:lpstr>Laboratory Response Network</vt:lpstr>
      <vt:lpstr>Packaging/Shipping</vt:lpstr>
      <vt:lpstr>How to Submit Specimens to the DSHS  Lab</vt:lpstr>
      <vt:lpstr>Emerging and Acute Infectious Disease Branch Investigation Guidelines</vt:lpstr>
      <vt:lpstr>Books Every Epi and Disease  Investigator Should Own</vt:lpstr>
      <vt:lpstr>Crisis Emergency Risk Communication</vt:lpstr>
      <vt:lpstr>2012 Hantavirus Outbreak Yosemite National Park</vt:lpstr>
      <vt:lpstr>Keys to Your Success #1</vt:lpstr>
      <vt:lpstr>Keys to Your Success #2</vt:lpstr>
      <vt:lpstr>Communication is Vital With…</vt:lpstr>
      <vt:lpstr>PowerPoint Presentation</vt:lpstr>
    </vt:vector>
  </TitlesOfParts>
  <Company>Texas Department of State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 Timeline</dc:title>
  <dc:creator>Bastis,David (DSHS)</dc:creator>
  <cp:lastModifiedBy>Pinter,Henry J (DSHS)</cp:lastModifiedBy>
  <cp:revision>385</cp:revision>
  <cp:lastPrinted>2016-02-11T20:45:28Z</cp:lastPrinted>
  <dcterms:created xsi:type="dcterms:W3CDTF">2015-09-15T21:48:54Z</dcterms:created>
  <dcterms:modified xsi:type="dcterms:W3CDTF">2023-02-17T14:49:19Z</dcterms:modified>
</cp:coreProperties>
</file>